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76" r:id="rId2"/>
    <p:sldId id="327" r:id="rId3"/>
    <p:sldId id="328" r:id="rId4"/>
    <p:sldId id="329" r:id="rId5"/>
    <p:sldId id="330" r:id="rId6"/>
    <p:sldId id="331" r:id="rId7"/>
    <p:sldId id="333" r:id="rId8"/>
    <p:sldId id="334" r:id="rId9"/>
    <p:sldId id="340" r:id="rId10"/>
    <p:sldId id="336" r:id="rId11"/>
    <p:sldId id="337" r:id="rId12"/>
    <p:sldId id="338" r:id="rId13"/>
    <p:sldId id="339" r:id="rId14"/>
  </p:sldIdLst>
  <p:sldSz cx="9144000" cy="6858000" type="letter"/>
  <p:notesSz cx="6854825" cy="9083675"/>
  <p:defaultTextStyle>
    <a:defPPr>
      <a:defRPr lang="en-US"/>
    </a:defPPr>
    <a:lvl1pPr algn="ctr" rtl="0" eaLnBrk="0" fontAlgn="base" hangingPunct="0">
      <a:lnSpc>
        <a:spcPct val="95000"/>
      </a:lnSpc>
      <a:spcBef>
        <a:spcPct val="0"/>
      </a:spcBef>
      <a:spcAft>
        <a:spcPct val="50000"/>
      </a:spcAft>
      <a:buClr>
        <a:srgbClr val="FF9900"/>
      </a:buClr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50000"/>
      </a:spcAft>
      <a:buClr>
        <a:srgbClr val="FF9900"/>
      </a:buClr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50000"/>
      </a:spcAft>
      <a:buClr>
        <a:srgbClr val="FF9900"/>
      </a:buClr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50000"/>
      </a:spcAft>
      <a:buClr>
        <a:srgbClr val="FF9900"/>
      </a:buClr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50000"/>
      </a:spcAft>
      <a:buClr>
        <a:srgbClr val="FF9900"/>
      </a:buClr>
      <a:buFont typeface="Wingdings" pitchFamily="2" charset="2"/>
      <a:buChar char="Ø"/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808080"/>
    <a:srgbClr val="FF9900"/>
    <a:srgbClr val="2B2B2B"/>
    <a:srgbClr val="FF0000"/>
    <a:srgbClr val="5936A0"/>
    <a:srgbClr val="D60093"/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2" autoAdjust="0"/>
    <p:restoredTop sz="99000" autoAdjust="0"/>
  </p:normalViewPr>
  <p:slideViewPr>
    <p:cSldViewPr snapToGrid="0">
      <p:cViewPr>
        <p:scale>
          <a:sx n="100" d="100"/>
          <a:sy n="100" d="100"/>
        </p:scale>
        <p:origin x="-888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856" y="-216"/>
      </p:cViewPr>
      <p:guideLst>
        <p:guide orient="horz" pos="2860"/>
        <p:guide pos="215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460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460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37588"/>
            <a:ext cx="2970213" cy="4460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37588"/>
            <a:ext cx="2970212" cy="4460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1" smtClean="0"/>
            </a:lvl1pPr>
          </a:lstStyle>
          <a:p>
            <a:pPr>
              <a:defRPr/>
            </a:pPr>
            <a:fld id="{FEF357B7-D26D-4CE5-8CEC-D77397313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2" tIns="46041" rIns="92082" bIns="46041" numCol="1" anchor="t" anchorCtr="0" compatLnSpc="1">
            <a:prstTxWarp prst="textNoShape">
              <a:avLst/>
            </a:prstTxWarp>
          </a:bodyPr>
          <a:lstStyle>
            <a:lvl1pPr algn="l" defTabSz="922338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2" tIns="46041" rIns="92082" bIns="46041" numCol="1" anchor="t" anchorCtr="0" compatLnSpc="1">
            <a:prstTxWarp prst="textNoShape">
              <a:avLst/>
            </a:prstTxWarp>
          </a:bodyPr>
          <a:lstStyle>
            <a:lvl1pPr algn="r" defTabSz="922338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79450"/>
            <a:ext cx="4546600" cy="340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3238"/>
            <a:ext cx="5026025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2" tIns="46041" rIns="92082" bIns="460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0"/>
            <a:r>
              <a:rPr lang="en-US" altLang="en-US" noProof="0" smtClean="0"/>
              <a:t>Second level</a:t>
            </a:r>
          </a:p>
          <a:p>
            <a:pPr lvl="0"/>
            <a:r>
              <a:rPr lang="en-US" altLang="en-US" noProof="0" smtClean="0"/>
              <a:t>Third level</a:t>
            </a:r>
          </a:p>
          <a:p>
            <a:pPr lvl="0"/>
            <a:r>
              <a:rPr lang="en-US" altLang="en-US" noProof="0" smtClean="0"/>
              <a:t>Fourth level</a:t>
            </a:r>
          </a:p>
          <a:p>
            <a:pPr lvl="0"/>
            <a:r>
              <a:rPr lang="en-US" alt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965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2" tIns="46041" rIns="92082" bIns="46041" numCol="1" anchor="b" anchorCtr="0" compatLnSpc="1">
            <a:prstTxWarp prst="textNoShape">
              <a:avLst/>
            </a:prstTxWarp>
          </a:bodyPr>
          <a:lstStyle>
            <a:lvl1pPr algn="l" defTabSz="922338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9650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2" tIns="46041" rIns="92082" bIns="46041" numCol="1" anchor="b" anchorCtr="0" compatLnSpc="1">
            <a:prstTxWarp prst="textNoShape">
              <a:avLst/>
            </a:prstTxWarp>
          </a:bodyPr>
          <a:lstStyle>
            <a:lvl1pPr algn="r" defTabSz="922338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smtClean="0"/>
            </a:lvl1pPr>
          </a:lstStyle>
          <a:p>
            <a:pPr>
              <a:defRPr/>
            </a:pPr>
            <a:fld id="{FE0421AE-5552-4FB1-B923-4DF389D0C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431F5-1578-4230-9A38-27017180C00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1850" y="679450"/>
            <a:ext cx="5289550" cy="39671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4808538"/>
            <a:ext cx="5530850" cy="40894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7442D-3933-4CB3-8FC9-15CE73C62A1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4213"/>
            <a:ext cx="4533900" cy="34004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16413"/>
            <a:ext cx="5029200" cy="408305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1676400" y="1066800"/>
            <a:ext cx="70866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16" descr="FloridaTech_Seal_col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8888" y="419735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95288"/>
            <a:ext cx="8228013" cy="11430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8000" y="1992313"/>
            <a:ext cx="8235950" cy="1349375"/>
          </a:xfrm>
        </p:spPr>
        <p:txBody>
          <a:bodyPr rIns="0"/>
          <a:lstStyle>
            <a:lvl1pPr marL="0" indent="0">
              <a:lnSpc>
                <a:spcPct val="100000"/>
              </a:lnSpc>
              <a:buClr>
                <a:schemeClr val="bg1"/>
              </a:buClr>
              <a:buFont typeface="Wingdings" pitchFamily="2" charset="2"/>
              <a:buNone/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0CD332B-0288-4F57-871F-674D8E030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352425"/>
            <a:ext cx="2052637" cy="4832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2425"/>
            <a:ext cx="6008688" cy="483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003D0228-E7C9-4F1D-88A5-C755B1F75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137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425" y="1573213"/>
            <a:ext cx="8191500" cy="36115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5CB7DE3-BE22-44E6-AC8F-F129A7F03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FDA461CC-CF1F-41CA-B7D7-AFF33C31A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05250" y="6477000"/>
            <a:ext cx="1771650" cy="266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09728" bIns="0" numCol="1" rtlCol="0" anchor="t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rgbClr val="FF9900"/>
              </a:buClr>
              <a:buSzTx/>
              <a:buFont typeface="Wingdings" pitchFamily="2" charset="2"/>
              <a:buChar char="Ø"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962400" y="6381750"/>
            <a:ext cx="1676400" cy="3619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09728" bIns="0" numCol="1" rtlCol="0" anchor="t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rgbClr val="FF9900"/>
              </a:buClr>
              <a:buSzTx/>
              <a:buFont typeface="Wingdings" pitchFamily="2" charset="2"/>
              <a:buChar char="Ø"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C0BF58E-0440-4072-A99E-DA559D457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573213"/>
            <a:ext cx="4019550" cy="3611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573213"/>
            <a:ext cx="4019550" cy="3611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A8CD881-7DE7-408E-924E-A7F38ED34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971925" y="6477000"/>
            <a:ext cx="1657350" cy="238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09728" bIns="0" numCol="1" rtlCol="0" anchor="t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rgbClr val="FF9900"/>
              </a:buClr>
              <a:buSzTx/>
              <a:buFont typeface="Wingdings" pitchFamily="2" charset="2"/>
              <a:buChar char="Ø"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790949" y="6296025"/>
            <a:ext cx="2047875" cy="438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09728" bIns="0" numCol="1" rtlCol="0" anchor="t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rgbClr val="FF9900"/>
              </a:buClr>
              <a:buSzTx/>
              <a:buFont typeface="Wingdings" pitchFamily="2" charset="2"/>
              <a:buChar char="Ø"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6DD7122F-656F-494B-AE97-0DE1083CD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8F13FDA-41E8-4AB3-B558-69217CD94A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29423298-122E-4136-9053-8D5A282C00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C130180-AB1D-48B7-BBE2-C82F205F9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FFD007EA-FA99-46DF-BAC4-9D8D18CD3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573213"/>
            <a:ext cx="8191500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972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2425"/>
            <a:ext cx="8213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Headline</a:t>
            </a:r>
          </a:p>
        </p:txBody>
      </p:sp>
      <p:sp>
        <p:nvSpPr>
          <p:cNvPr id="2283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6750" y="6491288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000" smtClean="0"/>
            </a:lvl1pPr>
          </a:lstStyle>
          <a:p>
            <a:pPr>
              <a:defRPr/>
            </a:pPr>
            <a:r>
              <a:rPr lang="en-US" altLang="en-US"/>
              <a:t>Page </a:t>
            </a:r>
            <a:fld id="{60E13AD0-67D8-4B33-9C8D-E67424BFA4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8360" name="Line 8"/>
          <p:cNvSpPr>
            <a:spLocks noChangeShapeType="1"/>
          </p:cNvSpPr>
          <p:nvPr userDrawn="1"/>
        </p:nvSpPr>
        <p:spPr bwMode="auto">
          <a:xfrm>
            <a:off x="1676400" y="1066800"/>
            <a:ext cx="70866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8362" name="Rectangle 10"/>
          <p:cNvSpPr>
            <a:spLocks noChangeArrowheads="1"/>
          </p:cNvSpPr>
          <p:nvPr userDrawn="1"/>
        </p:nvSpPr>
        <p:spPr bwMode="auto">
          <a:xfrm>
            <a:off x="3606800" y="6570663"/>
            <a:ext cx="2092325" cy="115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109728" bIns="0">
            <a:spAutoFit/>
          </a:bodyPr>
          <a:lstStyle/>
          <a:p>
            <a:pPr marL="692150" indent="-230188" algn="l">
              <a:buClrTx/>
              <a:buFontTx/>
              <a:buNone/>
              <a:defRPr/>
            </a:pPr>
            <a:r>
              <a:rPr lang="en-US" sz="800">
                <a:solidFill>
                  <a:srgbClr val="0000FF"/>
                </a:solidFill>
                <a:latin typeface="Tahoma" pitchFamily="34" charset="0"/>
              </a:rPr>
              <a:t>Florida Institute of technologies</a:t>
            </a:r>
            <a:endParaRPr lang="en-US" sz="800">
              <a:solidFill>
                <a:srgbClr val="0000FF"/>
              </a:solidFill>
            </a:endParaRPr>
          </a:p>
        </p:txBody>
      </p:sp>
      <p:pic>
        <p:nvPicPr>
          <p:cNvPr id="3079" name="Picture 12" descr="noima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07350" y="5283200"/>
            <a:ext cx="8937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Font typeface="Wingdings" pitchFamily="2" charset="2"/>
        <a:buChar char="Ø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Char char="o"/>
        <a:defRPr sz="2200">
          <a:solidFill>
            <a:schemeClr val="tx1"/>
          </a:solidFill>
          <a:latin typeface="+mn-lt"/>
        </a:defRPr>
      </a:lvl2pPr>
      <a:lvl3pPr marL="1139825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1788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Char char="•"/>
        <a:defRPr sz="2200">
          <a:solidFill>
            <a:schemeClr val="tx1"/>
          </a:solidFill>
          <a:latin typeface="+mn-lt"/>
        </a:defRPr>
      </a:lvl4pPr>
      <a:lvl5pPr marL="2063750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SzPct val="50000"/>
        <a:buFont typeface="Wingdings" pitchFamily="2" charset="2"/>
        <a:buChar char="ü"/>
        <a:defRPr sz="2200">
          <a:solidFill>
            <a:schemeClr val="tx1"/>
          </a:solidFill>
          <a:latin typeface="+mn-lt"/>
        </a:defRPr>
      </a:lvl5pPr>
      <a:lvl6pPr marL="2520950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SzPct val="50000"/>
        <a:buFont typeface="Wingdings" pitchFamily="2" charset="2"/>
        <a:buChar char="ü"/>
        <a:defRPr sz="2200">
          <a:solidFill>
            <a:schemeClr val="tx1"/>
          </a:solidFill>
          <a:latin typeface="+mn-lt"/>
        </a:defRPr>
      </a:lvl6pPr>
      <a:lvl7pPr marL="2978150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SzPct val="50000"/>
        <a:buFont typeface="Wingdings" pitchFamily="2" charset="2"/>
        <a:buChar char="ü"/>
        <a:defRPr sz="2200">
          <a:solidFill>
            <a:schemeClr val="tx1"/>
          </a:solidFill>
          <a:latin typeface="+mn-lt"/>
        </a:defRPr>
      </a:lvl7pPr>
      <a:lvl8pPr marL="3435350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SzPct val="50000"/>
        <a:buFont typeface="Wingdings" pitchFamily="2" charset="2"/>
        <a:buChar char="ü"/>
        <a:defRPr sz="2200">
          <a:solidFill>
            <a:schemeClr val="tx1"/>
          </a:solidFill>
          <a:latin typeface="+mn-lt"/>
        </a:defRPr>
      </a:lvl8pPr>
      <a:lvl9pPr marL="3892550" indent="-230188" algn="l" rtl="0" eaLnBrk="0" fontAlgn="base" hangingPunct="0">
        <a:lnSpc>
          <a:spcPct val="95000"/>
        </a:lnSpc>
        <a:spcBef>
          <a:spcPct val="0"/>
        </a:spcBef>
        <a:spcAft>
          <a:spcPct val="50000"/>
        </a:spcAft>
        <a:buClr>
          <a:srgbClr val="FF9900"/>
        </a:buClr>
        <a:buSzPct val="50000"/>
        <a:buFont typeface="Wingdings" pitchFamily="2" charset="2"/>
        <a:buChar char="ü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sadoun.com/Sat/Installation/Satellite-Heading-Calculator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subTitle" idx="1"/>
          </p:nvPr>
        </p:nvSpPr>
        <p:spPr>
          <a:xfrm>
            <a:off x="361950" y="1382713"/>
            <a:ext cx="8235950" cy="7239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ECE 5233 Satellite Communications</a:t>
            </a:r>
            <a:endParaRPr lang="en-US" dirty="0" smtClean="0"/>
          </a:p>
          <a:p>
            <a:pPr algn="ctr">
              <a:lnSpc>
                <a:spcPct val="80000"/>
              </a:lnSpc>
            </a:pPr>
            <a:r>
              <a:rPr lang="en-US" dirty="0" smtClean="0"/>
              <a:t> </a:t>
            </a:r>
          </a:p>
        </p:txBody>
      </p:sp>
      <p:sp>
        <p:nvSpPr>
          <p:cNvPr id="5123" name="Text Box 71"/>
          <p:cNvSpPr txBox="1">
            <a:spLocks noChangeArrowheads="1"/>
          </p:cNvSpPr>
          <p:nvPr/>
        </p:nvSpPr>
        <p:spPr bwMode="auto">
          <a:xfrm>
            <a:off x="1117600" y="2089150"/>
            <a:ext cx="6734175" cy="236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109728" bIns="0">
            <a:spAutoFit/>
          </a:bodyPr>
          <a:lstStyle/>
          <a:p>
            <a:pPr marL="230188" indent="-230188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Prepared by:</a:t>
            </a:r>
          </a:p>
          <a:p>
            <a:pPr marL="230188" indent="-230188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Dr</a:t>
            </a:r>
            <a:r>
              <a:rPr lang="en-US" dirty="0"/>
              <a:t>. Ivica Kostanic</a:t>
            </a:r>
          </a:p>
          <a:p>
            <a:pPr marL="230188" indent="-230188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dirty="0" smtClean="0"/>
              <a:t>Lecture 2: Look angle determination</a:t>
            </a:r>
          </a:p>
          <a:p>
            <a:pPr marL="230188" indent="-230188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 smtClean="0"/>
              <a:t>(Section 2.2)</a:t>
            </a:r>
          </a:p>
          <a:p>
            <a:pPr marL="230188" indent="-230188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124" name="Text Box 72"/>
          <p:cNvSpPr txBox="1">
            <a:spLocks noChangeArrowheads="1"/>
          </p:cNvSpPr>
          <p:nvPr/>
        </p:nvSpPr>
        <p:spPr bwMode="auto">
          <a:xfrm>
            <a:off x="3222625" y="6110288"/>
            <a:ext cx="2814638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109728" bIns="0">
            <a:spAutoFit/>
          </a:bodyPr>
          <a:lstStyle/>
          <a:p>
            <a:pPr marL="230188" indent="-230188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Spring 2011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Azimuth calculation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0525" y="1381125"/>
            <a:ext cx="4305300" cy="4981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400" b="1" dirty="0" smtClean="0"/>
              <a:t>Example:  </a:t>
            </a:r>
            <a:r>
              <a:rPr lang="en-US" sz="1400" dirty="0" smtClean="0"/>
              <a:t>Calculate </a:t>
            </a:r>
            <a:r>
              <a:rPr lang="en-US" sz="1400" dirty="0" err="1" smtClean="0"/>
              <a:t>Az</a:t>
            </a:r>
            <a:r>
              <a:rPr lang="en-US" sz="1400" dirty="0" smtClean="0"/>
              <a:t> for the following data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/>
              <a:t>ES: 	latitude: 28.06280</a:t>
            </a:r>
            <a:r>
              <a:rPr lang="en-US" sz="1400" dirty="0" smtClean="0">
                <a:sym typeface="Symbol"/>
              </a:rPr>
              <a:t> N (+0.4898 </a:t>
            </a:r>
            <a:r>
              <a:rPr lang="en-US" sz="1400" dirty="0" err="1" smtClean="0">
                <a:sym typeface="Symbol"/>
              </a:rPr>
              <a:t>rad</a:t>
            </a:r>
            <a:r>
              <a:rPr lang="en-US" sz="1400" dirty="0" smtClean="0">
                <a:sym typeface="Symbol"/>
              </a:rPr>
              <a:t>)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	longitude: 80.62311 W (+1.4071 </a:t>
            </a:r>
            <a:r>
              <a:rPr lang="en-US" sz="1400" dirty="0" err="1" smtClean="0">
                <a:sym typeface="Symbol"/>
              </a:rPr>
              <a:t>rad</a:t>
            </a:r>
            <a:r>
              <a:rPr lang="en-US" sz="1400" dirty="0" smtClean="0">
                <a:sym typeface="Symbol"/>
              </a:rPr>
              <a:t>)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SSP:	latitude: 49.5432 N (+0.8647 </a:t>
            </a:r>
            <a:r>
              <a:rPr lang="en-US" sz="1400" dirty="0" err="1" smtClean="0">
                <a:sym typeface="Symbol"/>
              </a:rPr>
              <a:t>rad</a:t>
            </a:r>
            <a:r>
              <a:rPr lang="en-US" sz="1400" dirty="0" smtClean="0">
                <a:sym typeface="Symbol"/>
              </a:rPr>
              <a:t>)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	longitude: 48.2967W (+0.8429 </a:t>
            </a:r>
            <a:r>
              <a:rPr lang="en-US" sz="1400" dirty="0" err="1" smtClean="0">
                <a:sym typeface="Symbol"/>
              </a:rPr>
              <a:t>rad</a:t>
            </a:r>
            <a:r>
              <a:rPr lang="en-US" sz="1400" dirty="0" smtClean="0">
                <a:sym typeface="Symbol"/>
              </a:rPr>
              <a:t>)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	radius,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 = 6738km</a:t>
            </a:r>
          </a:p>
          <a:p>
            <a:pPr algn="l">
              <a:buNone/>
              <a:tabLst>
                <a:tab pos="571500" algn="l"/>
              </a:tabLst>
            </a:pPr>
            <a:endParaRPr lang="en-US" sz="1400" dirty="0" smtClean="0">
              <a:sym typeface="Symbol"/>
            </a:endParaRP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This is Case 2 of Northern hemisphere calculation:</a:t>
            </a:r>
          </a:p>
          <a:p>
            <a:pPr algn="l">
              <a:buNone/>
              <a:tabLst>
                <a:tab pos="571500" algn="l"/>
              </a:tabLst>
            </a:pPr>
            <a:endParaRPr lang="en-US" sz="1400" dirty="0" smtClean="0">
              <a:sym typeface="Symbol"/>
            </a:endParaRP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C = |80.62311-48.2967|=32.326410.5642 </a:t>
            </a:r>
            <a:r>
              <a:rPr lang="en-US" sz="1400" dirty="0" err="1" smtClean="0">
                <a:sym typeface="Symbol"/>
              </a:rPr>
              <a:t>rad</a:t>
            </a:r>
            <a:endParaRPr lang="en-US" sz="1400" dirty="0" smtClean="0">
              <a:sym typeface="Symbol"/>
            </a:endParaRPr>
          </a:p>
          <a:p>
            <a:pPr algn="l">
              <a:buNone/>
              <a:tabLst>
                <a:tab pos="571500" algn="l"/>
              </a:tabLst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400" dirty="0" smtClean="0">
                <a:sym typeface="Symbol"/>
              </a:rPr>
              <a:t>=49.54320.8647 </a:t>
            </a:r>
            <a:r>
              <a:rPr lang="en-US" sz="1400" dirty="0" err="1" smtClean="0">
                <a:sym typeface="Symbol"/>
              </a:rPr>
              <a:t>rad</a:t>
            </a:r>
            <a:endParaRPr lang="en-US" sz="1400" dirty="0" smtClean="0">
              <a:sym typeface="Symbol"/>
            </a:endParaRPr>
          </a:p>
          <a:p>
            <a:pPr algn="l">
              <a:buNone/>
              <a:tabLst>
                <a:tab pos="571500" algn="l"/>
              </a:tabLst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400" dirty="0" smtClean="0">
                <a:sym typeface="Symbol"/>
              </a:rPr>
              <a:t>=28.06280.4898 </a:t>
            </a:r>
            <a:r>
              <a:rPr lang="en-US" sz="1400" dirty="0" err="1" smtClean="0">
                <a:sym typeface="Symbol"/>
              </a:rPr>
              <a:t>rad</a:t>
            </a:r>
            <a:endParaRPr lang="en-US" sz="1400" dirty="0" smtClean="0">
              <a:sym typeface="Symbol"/>
            </a:endParaRPr>
          </a:p>
          <a:p>
            <a:pPr algn="l">
              <a:buNone/>
              <a:tabLst>
                <a:tab pos="571500" algn="l"/>
              </a:tabLst>
            </a:pPr>
            <a:endParaRPr lang="en-US" sz="1400" dirty="0" smtClean="0">
              <a:sym typeface="Symbol"/>
            </a:endParaRP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tan[0.5(Y-X)]=0.82510.5(Y-X)=0.6898 </a:t>
            </a:r>
            <a:r>
              <a:rPr lang="en-US" sz="1400" dirty="0" err="1" smtClean="0">
                <a:sym typeface="Symbol"/>
              </a:rPr>
              <a:t>rad</a:t>
            </a:r>
            <a:endParaRPr lang="en-US" sz="1400" dirty="0" smtClean="0">
              <a:sym typeface="Symbol"/>
            </a:endParaRP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tan[0.5(Y+X)]=5.41000.5(Y-X)=1.3880 </a:t>
            </a:r>
            <a:r>
              <a:rPr lang="en-US" sz="1400" dirty="0" err="1" smtClean="0">
                <a:sym typeface="Symbol"/>
              </a:rPr>
              <a:t>rad</a:t>
            </a:r>
            <a:endParaRPr lang="en-US" sz="1400" dirty="0" smtClean="0">
              <a:sym typeface="Symbol"/>
            </a:endParaRPr>
          </a:p>
          <a:p>
            <a:pPr algn="l">
              <a:buNone/>
            </a:pPr>
            <a:r>
              <a:rPr lang="en-US" sz="1400" dirty="0" smtClean="0">
                <a:sym typeface="Symbol"/>
              </a:rPr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838700" y="4152900"/>
            <a:ext cx="3105150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400" dirty="0" smtClean="0"/>
              <a:t>X=0.6982 </a:t>
            </a:r>
            <a:r>
              <a:rPr lang="en-US" sz="1400" dirty="0" err="1" smtClean="0"/>
              <a:t>rad</a:t>
            </a:r>
            <a:endParaRPr lang="en-US" sz="1400" dirty="0" smtClean="0"/>
          </a:p>
          <a:p>
            <a:pPr algn="l">
              <a:buNone/>
            </a:pPr>
            <a:r>
              <a:rPr lang="en-US" sz="1400" dirty="0" smtClean="0"/>
              <a:t>Y=2.0778 </a:t>
            </a:r>
            <a:r>
              <a:rPr lang="en-US" sz="1400" dirty="0" err="1" smtClean="0"/>
              <a:t>rad</a:t>
            </a:r>
            <a:endParaRPr lang="en-US" sz="1400" dirty="0" smtClean="0"/>
          </a:p>
          <a:p>
            <a:pPr algn="l">
              <a:buNone/>
            </a:pPr>
            <a:r>
              <a:rPr lang="en-US" sz="1400" dirty="0" smtClean="0"/>
              <a:t>For Case 2 of northern hemisphere:</a:t>
            </a:r>
          </a:p>
          <a:p>
            <a:pPr algn="l">
              <a:buNone/>
            </a:pPr>
            <a:r>
              <a:rPr lang="en-US" sz="1400" dirty="0" err="1" smtClean="0"/>
              <a:t>Az</a:t>
            </a:r>
            <a:r>
              <a:rPr lang="en-US" sz="1400" dirty="0" smtClean="0"/>
              <a:t> = X = 0.6982 </a:t>
            </a:r>
            <a:r>
              <a:rPr lang="en-US" sz="1400" dirty="0" err="1" smtClean="0"/>
              <a:t>rad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40.0016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angle worksheet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8125" y="1217614"/>
          <a:ext cx="8458199" cy="4097336"/>
        </p:xfrm>
        <a:graphic>
          <a:graphicData uri="http://schemas.openxmlformats.org/presentationml/2006/ole">
            <p:oleObj spid="_x0000_s10242" name="Worksheet" r:id="rId3" imgW="11239560" imgH="611505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Look angles to geo-stationary satellites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8" y="1296988"/>
            <a:ext cx="4587877" cy="4932362"/>
          </a:xfrm>
        </p:spPr>
        <p:txBody>
          <a:bodyPr/>
          <a:lstStyle/>
          <a:p>
            <a:r>
              <a:rPr lang="en-US" sz="1600" dirty="0" smtClean="0"/>
              <a:t>Geo stationary satellites</a:t>
            </a:r>
          </a:p>
          <a:p>
            <a:pPr lvl="1"/>
            <a:r>
              <a:rPr lang="en-US" sz="1600" dirty="0" smtClean="0"/>
              <a:t>Occupy non-inclined geo-synchronous orbit</a:t>
            </a:r>
          </a:p>
          <a:p>
            <a:pPr lvl="1"/>
            <a:r>
              <a:rPr lang="en-US" sz="1600" dirty="0" smtClean="0"/>
              <a:t>Always above same equatorial point</a:t>
            </a:r>
          </a:p>
          <a:p>
            <a:pPr lvl="1"/>
            <a:r>
              <a:rPr lang="en-US" sz="1600" dirty="0" smtClean="0"/>
              <a:t>Location specified using longitude of the sub-satellite point and distance to the satellite</a:t>
            </a:r>
          </a:p>
          <a:p>
            <a:r>
              <a:rPr lang="en-US" sz="1600" dirty="0" smtClean="0"/>
              <a:t>The El/</a:t>
            </a:r>
            <a:r>
              <a:rPr lang="en-US" sz="1600" dirty="0" err="1" smtClean="0"/>
              <a:t>Az</a:t>
            </a:r>
            <a:r>
              <a:rPr lang="en-US" sz="1600" dirty="0" smtClean="0"/>
              <a:t> calculation spreadsheet “works” for geo-stationary satellites</a:t>
            </a:r>
          </a:p>
          <a:p>
            <a:r>
              <a:rPr lang="en-US" sz="1600" dirty="0" smtClean="0"/>
              <a:t>There are also many websites that calculate El/</a:t>
            </a:r>
            <a:r>
              <a:rPr lang="en-US" sz="1600" dirty="0" err="1" smtClean="0"/>
              <a:t>Az</a:t>
            </a:r>
            <a:r>
              <a:rPr lang="en-US" sz="1600" dirty="0" smtClean="0"/>
              <a:t> pairs</a:t>
            </a:r>
          </a:p>
          <a:p>
            <a:pPr lvl="1"/>
            <a:r>
              <a:rPr lang="en-US" sz="1600" dirty="0" smtClean="0"/>
              <a:t>Example site: </a:t>
            </a:r>
            <a:r>
              <a:rPr lang="en-US" sz="1400" dirty="0" smtClean="0">
                <a:hlinkClick r:id="rId2"/>
              </a:rPr>
              <a:t>http://www.sadoun.com/Sat/Installation/Satellite-Heading-Calculator.htm</a:t>
            </a:r>
            <a:endParaRPr lang="en-US" sz="1400" dirty="0" smtClean="0"/>
          </a:p>
          <a:p>
            <a:r>
              <a:rPr lang="en-US" sz="1600" dirty="0" smtClean="0"/>
              <a:t>VSAT broadcast terminals are usually operating with Geo-stationary satellites</a:t>
            </a:r>
          </a:p>
          <a:p>
            <a:pPr lvl="1"/>
            <a:endParaRPr lang="en-US" sz="1800" dirty="0" smtClean="0"/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 l="28403" t="23793" r="27986"/>
          <a:stretch>
            <a:fillRect/>
          </a:stretch>
        </p:blipFill>
        <p:spPr bwMode="auto">
          <a:xfrm>
            <a:off x="4917687" y="1209676"/>
            <a:ext cx="3843445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00700" y="5372100"/>
            <a:ext cx="2428875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Example of “dish pointer” website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4324" y="6096000"/>
            <a:ext cx="6581775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Note: compare pointing results between class spreadsheet and dish-pointing websites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Problems: 2.5, 2.9 and 2.10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Page </a:t>
            </a:r>
            <a:fld id="{AFC158A9-DAB7-4F01-8E0B-00F15FD76DC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53243" y="1624013"/>
            <a:ext cx="6879545" cy="3132137"/>
          </a:xfrm>
        </p:spPr>
        <p:txBody>
          <a:bodyPr/>
          <a:lstStyle/>
          <a:p>
            <a:r>
              <a:rPr lang="en-US" dirty="0" smtClean="0"/>
              <a:t>Sub-satellite point</a:t>
            </a:r>
          </a:p>
          <a:p>
            <a:r>
              <a:rPr lang="en-US" dirty="0" smtClean="0"/>
              <a:t>Motion of sub-satellite point</a:t>
            </a:r>
          </a:p>
          <a:p>
            <a:r>
              <a:rPr lang="en-US" dirty="0" smtClean="0"/>
              <a:t>Calculation of elevation and azimuth </a:t>
            </a:r>
          </a:p>
          <a:p>
            <a:r>
              <a:rPr lang="en-US" dirty="0" smtClean="0"/>
              <a:t>Look angle calculation spreadsheet</a:t>
            </a:r>
          </a:p>
          <a:p>
            <a:r>
              <a:rPr lang="en-US" dirty="0" smtClean="0"/>
              <a:t>Look angles to geo-synchronous satellites</a:t>
            </a:r>
          </a:p>
          <a:p>
            <a:r>
              <a:rPr lang="en-US" dirty="0" smtClean="0"/>
              <a:t>Examples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7872" y="4857750"/>
            <a:ext cx="696320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Important note: Slides present summary of the results.  Detailed derivations are given in notes.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Sub-satellite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3" y="1296988"/>
            <a:ext cx="5114927" cy="3611562"/>
          </a:xfrm>
        </p:spPr>
        <p:txBody>
          <a:bodyPr/>
          <a:lstStyle/>
          <a:p>
            <a:r>
              <a:rPr lang="en-US" sz="1400" dirty="0" smtClean="0"/>
              <a:t>Point at which a line between the satellite and the center of the Earth intersects the Earth’s surface</a:t>
            </a:r>
          </a:p>
          <a:p>
            <a:r>
              <a:rPr lang="en-US" sz="1400" dirty="0" smtClean="0"/>
              <a:t>Location of the point expressed in terms of latitude and longitude</a:t>
            </a:r>
          </a:p>
          <a:p>
            <a:r>
              <a:rPr lang="en-US" sz="1400" dirty="0" smtClean="0"/>
              <a:t>If one is in the US it is common to use</a:t>
            </a:r>
          </a:p>
          <a:p>
            <a:pPr lvl="1"/>
            <a:r>
              <a:rPr lang="en-US" sz="1400" dirty="0" smtClean="0"/>
              <a:t>Latitude – degrees north from equator</a:t>
            </a:r>
          </a:p>
          <a:p>
            <a:pPr lvl="1"/>
            <a:r>
              <a:rPr lang="en-US" sz="1400" dirty="0" smtClean="0"/>
              <a:t>Longitude – degrees west of the Greenwich meridian</a:t>
            </a:r>
          </a:p>
          <a:p>
            <a:r>
              <a:rPr lang="en-US" sz="1400" dirty="0" smtClean="0"/>
              <a:t>Location of the sub satellite point may be calculated from coordinates of the rotating system as: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23925" y="3921125"/>
          <a:ext cx="2667000" cy="782320"/>
        </p:xfrm>
        <a:graphic>
          <a:graphicData uri="http://schemas.openxmlformats.org/presentationml/2006/ole">
            <p:oleObj spid="_x0000_s1026" name="Equation" r:id="rId3" imgW="1904760" imgH="55872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82650" y="4989513"/>
          <a:ext cx="4711700" cy="1350962"/>
        </p:xfrm>
        <a:graphic>
          <a:graphicData uri="http://schemas.openxmlformats.org/presentationml/2006/ole">
            <p:oleObj spid="_x0000_s1027" name="Equation" r:id="rId4" imgW="3365280" imgH="965160" progId="Equation.3">
              <p:embed/>
            </p:oleObj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9650" y="1748766"/>
            <a:ext cx="4057651" cy="292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551" y="3333751"/>
            <a:ext cx="5353374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6" y="352425"/>
            <a:ext cx="8489950" cy="1066800"/>
          </a:xfrm>
        </p:spPr>
        <p:txBody>
          <a:bodyPr/>
          <a:lstStyle/>
          <a:p>
            <a:r>
              <a:rPr lang="en-US" dirty="0" smtClean="0"/>
              <a:t>Examples of sub-satellite point trajectories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775" y="1335088"/>
            <a:ext cx="3067050" cy="1836737"/>
          </a:xfrm>
        </p:spPr>
        <p:txBody>
          <a:bodyPr/>
          <a:lstStyle/>
          <a:p>
            <a:r>
              <a:rPr lang="en-US" sz="1600" dirty="0" smtClean="0"/>
              <a:t>sub-satellite point used for 2D map display of satellite path</a:t>
            </a:r>
          </a:p>
          <a:p>
            <a:r>
              <a:rPr lang="en-US" sz="1600" dirty="0" smtClean="0"/>
              <a:t>For most satellites the trajectory is part of sinusoidal </a:t>
            </a:r>
          </a:p>
          <a:p>
            <a:r>
              <a:rPr lang="en-US" sz="1600" dirty="0" smtClean="0"/>
              <a:t>For geo-stationary satellites the trajectory is a point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00150"/>
            <a:ext cx="5540594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3419475"/>
            <a:ext cx="2228850" cy="1027974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err="1" smtClean="0"/>
              <a:t>Sirus</a:t>
            </a:r>
            <a:r>
              <a:rPr lang="en-US" sz="1600" dirty="0" smtClean="0"/>
              <a:t> radio – two geo stationary and three highly inclined orbit satellites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975" y="6076950"/>
            <a:ext cx="2228850" cy="560153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International space station – LEO orbit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925" y="5943600"/>
            <a:ext cx="2105025" cy="70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400" dirty="0" smtClean="0"/>
              <a:t>Note: maps are generated using STK by Analytic Graphics, Inc.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Look angles – elevation (El) and azimuth (</a:t>
            </a:r>
            <a:r>
              <a:rPr lang="en-US" sz="2800" dirty="0" err="1" smtClean="0"/>
              <a:t>Az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" y="1830387"/>
            <a:ext cx="4397375" cy="4037013"/>
          </a:xfrm>
        </p:spPr>
        <p:txBody>
          <a:bodyPr/>
          <a:lstStyle/>
          <a:p>
            <a:r>
              <a:rPr lang="en-US" sz="1800" dirty="0" err="1" smtClean="0"/>
              <a:t>Az</a:t>
            </a:r>
            <a:r>
              <a:rPr lang="en-US" sz="1800" dirty="0" smtClean="0"/>
              <a:t> – angular distance of the satellite from the north</a:t>
            </a:r>
          </a:p>
          <a:p>
            <a:pPr lvl="1"/>
            <a:r>
              <a:rPr lang="en-US" sz="1600" dirty="0" err="1" smtClean="0"/>
              <a:t>Az</a:t>
            </a:r>
            <a:r>
              <a:rPr lang="en-US" sz="1600" dirty="0" smtClean="0"/>
              <a:t> is between 0 and 360 degrees</a:t>
            </a:r>
          </a:p>
          <a:p>
            <a:r>
              <a:rPr lang="en-US" sz="1800" dirty="0" smtClean="0"/>
              <a:t>El – angular distance of the satellite from the local horizontal plane</a:t>
            </a:r>
          </a:p>
          <a:p>
            <a:pPr lvl="1"/>
            <a:r>
              <a:rPr lang="en-US" sz="1600" dirty="0" smtClean="0"/>
              <a:t>El is between 0 and 90 degrees</a:t>
            </a:r>
          </a:p>
          <a:p>
            <a:r>
              <a:rPr lang="en-US" sz="1600" dirty="0" err="1" smtClean="0"/>
              <a:t>Az</a:t>
            </a:r>
            <a:r>
              <a:rPr lang="en-US" sz="1600" dirty="0" smtClean="0"/>
              <a:t> and El are required for proper pointing of the Earth station antenna</a:t>
            </a:r>
          </a:p>
          <a:p>
            <a:r>
              <a:rPr lang="en-US" sz="1600" dirty="0" smtClean="0"/>
              <a:t>If the satellite is geo-stationary the antenna is pointed once </a:t>
            </a:r>
          </a:p>
          <a:p>
            <a:r>
              <a:rPr lang="en-US" sz="1600" dirty="0" smtClean="0"/>
              <a:t>If the satellite is on non stationary orbit, the ground system needs to track the </a:t>
            </a:r>
            <a:r>
              <a:rPr lang="en-US" sz="1600" dirty="0" err="1" smtClean="0"/>
              <a:t>Az</a:t>
            </a:r>
            <a:r>
              <a:rPr lang="en-US" sz="1600" dirty="0" smtClean="0"/>
              <a:t> and El in time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1766889"/>
            <a:ext cx="4276846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24400" y="4714875"/>
            <a:ext cx="3057525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/>
              <a:t>Definition of </a:t>
            </a:r>
            <a:r>
              <a:rPr lang="en-US" sz="1800" dirty="0" err="1" smtClean="0"/>
              <a:t>Az</a:t>
            </a:r>
            <a:r>
              <a:rPr lang="en-US" sz="1800" dirty="0" smtClean="0"/>
              <a:t> and El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elevation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12" y="1304925"/>
            <a:ext cx="3343563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dirty="0" smtClean="0"/>
              <a:t>Given:</a:t>
            </a:r>
          </a:p>
          <a:p>
            <a:pPr algn="l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smtClean="0"/>
              <a:t> – latitude of Earth Station</a:t>
            </a:r>
          </a:p>
          <a:p>
            <a:pPr algn="l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smtClean="0"/>
              <a:t> – longitude of Earth station</a:t>
            </a:r>
          </a:p>
          <a:p>
            <a:pPr algn="l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/>
              <a:t> – latitude of sub-satellite point</a:t>
            </a:r>
          </a:p>
          <a:p>
            <a:pPr algn="l">
              <a:buNone/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/>
              <a:t> – longitude of sub-satellite point</a:t>
            </a:r>
          </a:p>
          <a:p>
            <a:pPr algn="l">
              <a:buNone/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/>
              <a:t> – distance to satellite 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14662" y="3333750"/>
            <a:ext cx="848013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u="sng" dirty="0" smtClean="0"/>
              <a:t>Step 1:</a:t>
            </a:r>
            <a:endParaRPr lang="en-US" sz="1600" u="sn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4649" y="3867150"/>
          <a:ext cx="4311651" cy="652182"/>
        </p:xfrm>
        <a:graphic>
          <a:graphicData uri="http://schemas.openxmlformats.org/presentationml/2006/ole">
            <p:oleObj spid="_x0000_s4098" name="Equation" r:id="rId3" imgW="302256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312" y="4619625"/>
            <a:ext cx="848013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u="sng" dirty="0" smtClean="0"/>
              <a:t>Step 2:</a:t>
            </a:r>
            <a:endParaRPr lang="en-US" sz="1600" u="sn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77824" y="4854574"/>
          <a:ext cx="3446619" cy="1193801"/>
        </p:xfrm>
        <a:graphic>
          <a:graphicData uri="http://schemas.openxmlformats.org/presentationml/2006/ole">
            <p:oleObj spid="_x0000_s4099" name="Equation" r:id="rId4" imgW="2273040" imgH="78732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0237" y="6124575"/>
            <a:ext cx="4210338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dirty="0" smtClean="0"/>
              <a:t>Where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smtClean="0"/>
              <a:t> is the radius of the Earth (6370km)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33925" y="1314450"/>
            <a:ext cx="4238625" cy="217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400" b="1" dirty="0" smtClean="0"/>
              <a:t>Example:  </a:t>
            </a:r>
            <a:r>
              <a:rPr lang="en-US" sz="1400" dirty="0" smtClean="0"/>
              <a:t>Calculate El for the following data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/>
              <a:t>ES: 	latitude: 28.06280</a:t>
            </a:r>
            <a:r>
              <a:rPr lang="en-US" sz="1400" dirty="0" smtClean="0">
                <a:sym typeface="Symbol"/>
              </a:rPr>
              <a:t> N (+0.4898 </a:t>
            </a:r>
            <a:r>
              <a:rPr lang="en-US" sz="1400" dirty="0" err="1" smtClean="0">
                <a:sym typeface="Symbol"/>
              </a:rPr>
              <a:t>rad</a:t>
            </a:r>
            <a:r>
              <a:rPr lang="en-US" sz="1400" dirty="0" smtClean="0">
                <a:sym typeface="Symbol"/>
              </a:rPr>
              <a:t>)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	longitude: 80.62311 W (+1.4071 </a:t>
            </a:r>
            <a:r>
              <a:rPr lang="en-US" sz="1400" dirty="0" err="1" smtClean="0">
                <a:sym typeface="Symbol"/>
              </a:rPr>
              <a:t>rad</a:t>
            </a:r>
            <a:r>
              <a:rPr lang="en-US" sz="1400" dirty="0" smtClean="0">
                <a:sym typeface="Symbol"/>
              </a:rPr>
              <a:t>)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SSP:	latitude: 49.5432 N (+0.8647 </a:t>
            </a:r>
            <a:r>
              <a:rPr lang="en-US" sz="1400" dirty="0" err="1" smtClean="0">
                <a:sym typeface="Symbol"/>
              </a:rPr>
              <a:t>rad</a:t>
            </a:r>
            <a:r>
              <a:rPr lang="en-US" sz="1400" dirty="0" smtClean="0">
                <a:sym typeface="Symbol"/>
              </a:rPr>
              <a:t>)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	longitude: 48.2967W (+0.8429 </a:t>
            </a:r>
            <a:r>
              <a:rPr lang="en-US" sz="1400" dirty="0" err="1" smtClean="0">
                <a:sym typeface="Symbol"/>
              </a:rPr>
              <a:t>rad</a:t>
            </a:r>
            <a:r>
              <a:rPr lang="en-US" sz="1400" dirty="0" smtClean="0">
                <a:sym typeface="Symbol"/>
              </a:rPr>
              <a:t>)</a:t>
            </a:r>
          </a:p>
          <a:p>
            <a:pPr algn="l">
              <a:buNone/>
              <a:tabLst>
                <a:tab pos="571500" algn="l"/>
              </a:tabLst>
            </a:pPr>
            <a:r>
              <a:rPr lang="en-US" sz="1400" dirty="0" smtClean="0">
                <a:sym typeface="Symbol"/>
              </a:rPr>
              <a:t>	radius,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400" dirty="0" smtClean="0">
                <a:sym typeface="Symbol"/>
              </a:rPr>
              <a:t> = 6738km</a:t>
            </a:r>
          </a:p>
          <a:p>
            <a:pPr algn="l">
              <a:buNone/>
            </a:pPr>
            <a:r>
              <a:rPr lang="en-US" sz="1400" dirty="0" smtClean="0">
                <a:sym typeface="Symbol"/>
              </a:rPr>
              <a:t>	</a:t>
            </a:r>
            <a:endParaRPr lang="en-US" sz="1400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603875" y="3713163"/>
          <a:ext cx="2082800" cy="617537"/>
        </p:xfrm>
        <a:graphic>
          <a:graphicData uri="http://schemas.openxmlformats.org/presentationml/2006/ole">
            <p:oleObj spid="_x0000_s4100" name="Equation" r:id="rId5" imgW="1460160" imgH="4316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14662" y="4391025"/>
            <a:ext cx="848013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u="sng" dirty="0" smtClean="0"/>
              <a:t>Step 2:</a:t>
            </a:r>
            <a:endParaRPr lang="en-US" sz="1600" u="sng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586413" y="4886325"/>
          <a:ext cx="2155825" cy="654050"/>
        </p:xfrm>
        <a:graphic>
          <a:graphicData uri="http://schemas.openxmlformats.org/presentationml/2006/ole">
            <p:oleObj spid="_x0000_s4101" name="Equation" r:id="rId6" imgW="15112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azimuth - cases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0850" y="1839913"/>
            <a:ext cx="4019550" cy="3141662"/>
          </a:xfrm>
        </p:spPr>
        <p:txBody>
          <a:bodyPr/>
          <a:lstStyle/>
          <a:p>
            <a:r>
              <a:rPr lang="en-US" sz="2000" dirty="0" smtClean="0"/>
              <a:t>Eight cases to consider</a:t>
            </a:r>
          </a:p>
          <a:p>
            <a:r>
              <a:rPr lang="en-US" sz="2000" dirty="0" smtClean="0"/>
              <a:t>Northern hemisphere – 4 cases</a:t>
            </a:r>
          </a:p>
          <a:p>
            <a:pPr lvl="1"/>
            <a:r>
              <a:rPr lang="en-US" sz="1600" dirty="0" smtClean="0"/>
              <a:t>At least one of the two points (Earth station, sub-satellite point) is in the northern hemisphere</a:t>
            </a:r>
          </a:p>
          <a:p>
            <a:r>
              <a:rPr lang="en-US" sz="2000" dirty="0" smtClean="0"/>
              <a:t>Southern hemisphere – 4 cases</a:t>
            </a:r>
          </a:p>
          <a:p>
            <a:pPr lvl="1"/>
            <a:r>
              <a:rPr lang="en-US" sz="1600" dirty="0" smtClean="0"/>
              <a:t>Both points (Earth station and sub-satellite point) are in the southern hemisphere</a:t>
            </a:r>
          </a:p>
          <a:p>
            <a:pPr lvl="1"/>
            <a:endParaRPr lang="en-US" sz="16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19362" y="1990725"/>
            <a:ext cx="3753138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800" dirty="0" smtClean="0"/>
              <a:t>Given:</a:t>
            </a:r>
          </a:p>
          <a:p>
            <a:pPr algn="l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/>
              <a:t> – latitude of Earth Station</a:t>
            </a:r>
          </a:p>
          <a:p>
            <a:pPr algn="l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/>
              <a:t> – longitude of Earth station</a:t>
            </a:r>
          </a:p>
          <a:p>
            <a:pPr algn="l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 smtClean="0"/>
              <a:t> – latitude of sub-satellite point</a:t>
            </a:r>
          </a:p>
          <a:p>
            <a:pPr algn="l"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 smtClean="0"/>
              <a:t> – longitude of sub-satellite point</a:t>
            </a:r>
          </a:p>
          <a:p>
            <a:pPr algn="l"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 smtClean="0"/>
              <a:t> – distance to satellite  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470102" y="5334000"/>
            <a:ext cx="7125669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dirty="0" smtClean="0"/>
              <a:t>Note: presented algorithm accommodates general case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Calculation of azimuth – northern hemisphere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1300163"/>
            <a:ext cx="1844528" cy="198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1262063"/>
            <a:ext cx="1871661" cy="201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7713" y="3419475"/>
            <a:ext cx="1212063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A west of B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38" y="3390900"/>
            <a:ext cx="1212063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B west of A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55878" y="3848100"/>
            <a:ext cx="303948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dirty="0" smtClean="0"/>
              <a:t>Note: B chosen to be north of A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33950" y="1508125"/>
          <a:ext cx="3913188" cy="615950"/>
        </p:xfrm>
        <a:graphic>
          <a:graphicData uri="http://schemas.openxmlformats.org/presentationml/2006/ole">
            <p:oleObj spid="_x0000_s5124" name="Equation" r:id="rId5" imgW="2743200" imgH="4316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932363" y="2298700"/>
          <a:ext cx="3895725" cy="615950"/>
        </p:xfrm>
        <a:graphic>
          <a:graphicData uri="http://schemas.openxmlformats.org/presentationml/2006/ole">
            <p:oleObj spid="_x0000_s5125" name="Equation" r:id="rId6" imgW="2730240" imgH="431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38687" y="3086100"/>
            <a:ext cx="742511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where</a:t>
            </a:r>
            <a:endParaRPr lang="en-US" sz="1600" dirty="0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362575" y="3454400"/>
          <a:ext cx="3225800" cy="723900"/>
        </p:xfrm>
        <a:graphic>
          <a:graphicData uri="http://schemas.openxmlformats.org/presentationml/2006/ole">
            <p:oleObj spid="_x0000_s5126" name="Equation" r:id="rId7" imgW="2260440" imgH="507960" progId="Equation.3">
              <p:embed/>
            </p:oleObj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7175" y="4476751"/>
          <a:ext cx="4629151" cy="137342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25830"/>
                <a:gridCol w="925830"/>
                <a:gridCol w="763165"/>
                <a:gridCol w="950154"/>
                <a:gridCol w="1064172"/>
              </a:tblGrid>
              <a:tr h="2761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SSP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Relations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Az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(degrees)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481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 west of 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360-Y</a:t>
                      </a:r>
                      <a:endParaRPr lang="en-US" sz="1200" b="0" dirty="0"/>
                    </a:p>
                  </a:txBody>
                  <a:tcPr/>
                </a:tc>
              </a:tr>
              <a:tr h="25481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 west of 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X</a:t>
                      </a:r>
                      <a:endParaRPr lang="en-US" sz="1200" b="0" dirty="0"/>
                    </a:p>
                  </a:txBody>
                  <a:tcPr/>
                </a:tc>
              </a:tr>
              <a:tr h="25481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 west</a:t>
                      </a:r>
                      <a:r>
                        <a:rPr lang="en-US" sz="1200" b="0" baseline="0" dirty="0" smtClean="0"/>
                        <a:t> of 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Y</a:t>
                      </a:r>
                      <a:endParaRPr lang="en-US" sz="1200" b="0" dirty="0"/>
                    </a:p>
                  </a:txBody>
                  <a:tcPr/>
                </a:tc>
              </a:tr>
              <a:tr h="25481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 west of 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360-X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8650" y="5972175"/>
            <a:ext cx="17796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200" dirty="0" smtClean="0"/>
              <a:t>SSP- sub-satellite point</a:t>
            </a:r>
          </a:p>
          <a:p>
            <a:pPr algn="l">
              <a:buNone/>
            </a:pPr>
            <a:r>
              <a:rPr lang="en-US" sz="1200" dirty="0" smtClean="0"/>
              <a:t>ES – Earth station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2601" y="4495800"/>
            <a:ext cx="3399900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sz="1200" dirty="0" smtClean="0"/>
              <a:t>Solve tan equations for X and Y</a:t>
            </a:r>
          </a:p>
          <a:p>
            <a:pPr marL="228600" indent="-228600" algn="l">
              <a:buAutoNum type="arabicPeriod"/>
            </a:pPr>
            <a:r>
              <a:rPr lang="en-US" sz="1200" dirty="0" smtClean="0"/>
              <a:t>Identify the case and use table to determine the AZ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9" y="1276351"/>
            <a:ext cx="2024061" cy="221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Calculation of azimuth – southern hemisphere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Page </a:t>
            </a:r>
            <a:fld id="{FDA461CC-CF1F-41CA-B7D7-AFF33C31A9B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7713" y="3467100"/>
            <a:ext cx="1212063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A west of B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38" y="3438525"/>
            <a:ext cx="1212063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B west of A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55878" y="3848100"/>
            <a:ext cx="3073149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dirty="0" smtClean="0"/>
              <a:t>Note: B chosen to be south of A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879975" y="1481138"/>
          <a:ext cx="4022725" cy="669925"/>
        </p:xfrm>
        <a:graphic>
          <a:graphicData uri="http://schemas.openxmlformats.org/presentationml/2006/ole">
            <p:oleObj spid="_x0000_s6146" name="Equation" r:id="rId4" imgW="2819160" imgH="4698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878388" y="2271713"/>
          <a:ext cx="4005262" cy="669925"/>
        </p:xfrm>
        <a:graphic>
          <a:graphicData uri="http://schemas.openxmlformats.org/presentationml/2006/ole">
            <p:oleObj spid="_x0000_s6147" name="Equation" r:id="rId5" imgW="2806560" imgH="4698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38687" y="3086100"/>
            <a:ext cx="742511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where</a:t>
            </a:r>
            <a:endParaRPr lang="en-US" sz="1600" dirty="0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362575" y="3454400"/>
          <a:ext cx="3225800" cy="723900"/>
        </p:xfrm>
        <a:graphic>
          <a:graphicData uri="http://schemas.openxmlformats.org/presentationml/2006/ole">
            <p:oleObj spid="_x0000_s6148" name="Equation" r:id="rId6" imgW="2260440" imgH="507960" progId="Equation.3">
              <p:embed/>
            </p:oleObj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7175" y="4476751"/>
          <a:ext cx="4629151" cy="137342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25830"/>
                <a:gridCol w="925830"/>
                <a:gridCol w="763165"/>
                <a:gridCol w="950154"/>
                <a:gridCol w="1064172"/>
              </a:tblGrid>
              <a:tr h="2761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SSP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Relations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Az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(degrees)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481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 west of 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180+Y</a:t>
                      </a:r>
                      <a:endParaRPr lang="en-US" sz="1200" b="0" dirty="0"/>
                    </a:p>
                  </a:txBody>
                  <a:tcPr/>
                </a:tc>
              </a:tr>
              <a:tr h="25481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 west of 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180-X</a:t>
                      </a:r>
                      <a:endParaRPr lang="en-US" sz="1200" b="0" dirty="0"/>
                    </a:p>
                  </a:txBody>
                  <a:tcPr/>
                </a:tc>
              </a:tr>
              <a:tr h="25481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 west</a:t>
                      </a:r>
                      <a:r>
                        <a:rPr lang="en-US" sz="1200" b="0" baseline="0" dirty="0" smtClean="0"/>
                        <a:t> of 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180-Y</a:t>
                      </a:r>
                      <a:endParaRPr lang="en-US" sz="1200" b="0" dirty="0"/>
                    </a:p>
                  </a:txBody>
                  <a:tcPr/>
                </a:tc>
              </a:tr>
              <a:tr h="25481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 west of 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180+X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8650" y="5972175"/>
            <a:ext cx="17796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200" dirty="0" smtClean="0"/>
              <a:t>SSP- sub-satellite point</a:t>
            </a:r>
          </a:p>
          <a:p>
            <a:pPr algn="l">
              <a:buNone/>
            </a:pPr>
            <a:r>
              <a:rPr lang="en-US" sz="1200" dirty="0" smtClean="0"/>
              <a:t>ES – Earth station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2601" y="4495800"/>
            <a:ext cx="3399900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sz="1200" dirty="0" smtClean="0"/>
              <a:t>Solve tan equations for X and Y</a:t>
            </a:r>
          </a:p>
          <a:p>
            <a:pPr marL="228600" indent="-228600" algn="l">
              <a:buAutoNum type="arabicPeriod"/>
            </a:pPr>
            <a:r>
              <a:rPr lang="en-US" sz="1200" dirty="0" smtClean="0"/>
              <a:t>Identify the case and use table to determine the AZ</a:t>
            </a:r>
            <a:endParaRPr lang="en-US" sz="12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3" y="1262064"/>
            <a:ext cx="2014537" cy="220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H_Agil">
  <a:themeElements>
    <a:clrScheme name="OH_Agil.pot 1">
      <a:dk1>
        <a:srgbClr val="000000"/>
      </a:dk1>
      <a:lt1>
        <a:srgbClr val="FFFFFF"/>
      </a:lt1>
      <a:dk2>
        <a:srgbClr val="0085D5"/>
      </a:dk2>
      <a:lt2>
        <a:srgbClr val="777777"/>
      </a:lt2>
      <a:accent1>
        <a:srgbClr val="7EAC28"/>
      </a:accent1>
      <a:accent2>
        <a:srgbClr val="DB8E1E"/>
      </a:accent2>
      <a:accent3>
        <a:srgbClr val="FFFFFF"/>
      </a:accent3>
      <a:accent4>
        <a:srgbClr val="000000"/>
      </a:accent4>
      <a:accent5>
        <a:srgbClr val="C0D2AC"/>
      </a:accent5>
      <a:accent6>
        <a:srgbClr val="C6801A"/>
      </a:accent6>
      <a:hlink>
        <a:srgbClr val="8BAFE0"/>
      </a:hlink>
      <a:folHlink>
        <a:srgbClr val="A7214F"/>
      </a:folHlink>
    </a:clrScheme>
    <a:fontScheme name="OH_Agil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09728" bIns="0" numCol="1" anchor="t" anchorCtr="0" compatLnSpc="1">
        <a:prstTxWarp prst="textNoShape">
          <a:avLst/>
        </a:prstTxWarp>
      </a:bodyPr>
      <a:lstStyle>
        <a:defPPr marL="230188" marR="0" indent="-230188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50000"/>
          </a:spcAft>
          <a:buClr>
            <a:srgbClr val="FF9900"/>
          </a:buClr>
          <a:buSzTx/>
          <a:buFont typeface="Wingdings" pitchFamily="2" charset="2"/>
          <a:buChar char="Ø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09728" bIns="0" numCol="1" anchor="t" anchorCtr="0" compatLnSpc="1">
        <a:prstTxWarp prst="textNoShape">
          <a:avLst/>
        </a:prstTxWarp>
      </a:bodyPr>
      <a:lstStyle>
        <a:defPPr marL="230188" marR="0" indent="-230188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50000"/>
          </a:spcAft>
          <a:buClr>
            <a:srgbClr val="FF9900"/>
          </a:buClr>
          <a:buSzTx/>
          <a:buFont typeface="Wingdings" pitchFamily="2" charset="2"/>
          <a:buChar char="Ø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H_Agil.pot 1">
        <a:dk1>
          <a:srgbClr val="000000"/>
        </a:dk1>
        <a:lt1>
          <a:srgbClr val="FFFFFF"/>
        </a:lt1>
        <a:dk2>
          <a:srgbClr val="0085D5"/>
        </a:dk2>
        <a:lt2>
          <a:srgbClr val="777777"/>
        </a:lt2>
        <a:accent1>
          <a:srgbClr val="7EAC28"/>
        </a:accent1>
        <a:accent2>
          <a:srgbClr val="DB8E1E"/>
        </a:accent2>
        <a:accent3>
          <a:srgbClr val="FFFFFF"/>
        </a:accent3>
        <a:accent4>
          <a:srgbClr val="000000"/>
        </a:accent4>
        <a:accent5>
          <a:srgbClr val="C0D2AC"/>
        </a:accent5>
        <a:accent6>
          <a:srgbClr val="C6801A"/>
        </a:accent6>
        <a:hlink>
          <a:srgbClr val="8BAFE0"/>
        </a:hlink>
        <a:folHlink>
          <a:srgbClr val="A72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C:\HP\i\ms\off97pro\32.0\template\Agilent\OH_Agil.pot</Template>
  <TotalTime>23123</TotalTime>
  <Words>782</Words>
  <Application>Microsoft Office PowerPoint</Application>
  <PresentationFormat>Letter Paper (8.5x11 in)</PresentationFormat>
  <Paragraphs>189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OH_Agil</vt:lpstr>
      <vt:lpstr>Equation</vt:lpstr>
      <vt:lpstr>Microsoft Office Excel 97-2003 Worksheet</vt:lpstr>
      <vt:lpstr>Slide 1</vt:lpstr>
      <vt:lpstr>Outline </vt:lpstr>
      <vt:lpstr>Sub-satellite point</vt:lpstr>
      <vt:lpstr>Examples of sub-satellite point trajectories</vt:lpstr>
      <vt:lpstr>Look angles – elevation (El) and azimuth (Az)</vt:lpstr>
      <vt:lpstr>Calculation of elevation</vt:lpstr>
      <vt:lpstr>Calculation of azimuth - cases</vt:lpstr>
      <vt:lpstr>Calculation of azimuth – northern hemisphere</vt:lpstr>
      <vt:lpstr>Calculation of azimuth – southern hemisphere</vt:lpstr>
      <vt:lpstr>Azimuth calculation - example</vt:lpstr>
      <vt:lpstr>Look angle worksheet</vt:lpstr>
      <vt:lpstr>Look angles to geo-stationary satellites</vt:lpstr>
      <vt:lpstr>Homework assignment - 3</vt:lpstr>
    </vt:vector>
  </TitlesOfParts>
  <Company>QualiTest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Gladiator Startup 1.0</dc:title>
  <dc:creator>Charles Amoury</dc:creator>
  <cp:lastModifiedBy>Ivica Kostanic</cp:lastModifiedBy>
  <cp:revision>820</cp:revision>
  <cp:lastPrinted>2001-08-28T15:53:09Z</cp:lastPrinted>
  <dcterms:created xsi:type="dcterms:W3CDTF">2001-06-08T16:19:41Z</dcterms:created>
  <dcterms:modified xsi:type="dcterms:W3CDTF">2011-01-06T19:44:25Z</dcterms:modified>
</cp:coreProperties>
</file>