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8" r:id="rId10"/>
    <p:sldId id="259" r:id="rId11"/>
    <p:sldId id="260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asao Delasao" userId="29c7d1ce3830647b" providerId="LiveId" clId="{0497A9FB-AE04-422C-8281-2E7D62733918}"/>
    <pc:docChg chg="custSel addSld delSld modSld">
      <pc:chgData name="Delasao Delasao" userId="29c7d1ce3830647b" providerId="LiveId" clId="{0497A9FB-AE04-422C-8281-2E7D62733918}" dt="2021-09-29T19:43:45.801" v="1000" actId="1076"/>
      <pc:docMkLst>
        <pc:docMk/>
      </pc:docMkLst>
      <pc:sldChg chg="addSp delSp modSp mod">
        <pc:chgData name="Delasao Delasao" userId="29c7d1ce3830647b" providerId="LiveId" clId="{0497A9FB-AE04-422C-8281-2E7D62733918}" dt="2021-09-29T19:38:06.676" v="243" actId="1076"/>
        <pc:sldMkLst>
          <pc:docMk/>
          <pc:sldMk cId="3183832166" sldId="260"/>
        </pc:sldMkLst>
        <pc:spChg chg="mod">
          <ac:chgData name="Delasao Delasao" userId="29c7d1ce3830647b" providerId="LiveId" clId="{0497A9FB-AE04-422C-8281-2E7D62733918}" dt="2021-09-29T19:13:33.281" v="9" actId="20577"/>
          <ac:spMkLst>
            <pc:docMk/>
            <pc:sldMk cId="3183832166" sldId="260"/>
            <ac:spMk id="2" creationId="{382C1579-1660-4D0C-9EF8-2B0352D3B61D}"/>
          </ac:spMkLst>
        </pc:spChg>
        <pc:spChg chg="del">
          <ac:chgData name="Delasao Delasao" userId="29c7d1ce3830647b" providerId="LiveId" clId="{0497A9FB-AE04-422C-8281-2E7D62733918}" dt="2021-09-29T19:14:28.799" v="49" actId="478"/>
          <ac:spMkLst>
            <pc:docMk/>
            <pc:sldMk cId="3183832166" sldId="260"/>
            <ac:spMk id="3" creationId="{B5C35203-FF68-4B5F-B0C8-0DFBBEEE7F0D}"/>
          </ac:spMkLst>
        </pc:spChg>
        <pc:spChg chg="add mod">
          <ac:chgData name="Delasao Delasao" userId="29c7d1ce3830647b" providerId="LiveId" clId="{0497A9FB-AE04-422C-8281-2E7D62733918}" dt="2021-09-29T19:38:00.473" v="242" actId="20577"/>
          <ac:spMkLst>
            <pc:docMk/>
            <pc:sldMk cId="3183832166" sldId="260"/>
            <ac:spMk id="5" creationId="{63D45A89-A00D-458A-8126-A0372F28BDA6}"/>
          </ac:spMkLst>
        </pc:spChg>
        <pc:picChg chg="add mod">
          <ac:chgData name="Delasao Delasao" userId="29c7d1ce3830647b" providerId="LiveId" clId="{0497A9FB-AE04-422C-8281-2E7D62733918}" dt="2021-09-29T19:38:06.676" v="243" actId="1076"/>
          <ac:picMkLst>
            <pc:docMk/>
            <pc:sldMk cId="3183832166" sldId="260"/>
            <ac:picMk id="4" creationId="{F0B47B76-90E7-4CB7-BD85-0B7EB2A11EB6}"/>
          </ac:picMkLst>
        </pc:picChg>
      </pc:sldChg>
      <pc:sldChg chg="addSp delSp modSp add mod">
        <pc:chgData name="Delasao Delasao" userId="29c7d1ce3830647b" providerId="LiveId" clId="{0497A9FB-AE04-422C-8281-2E7D62733918}" dt="2021-09-29T19:40:26.983" v="381" actId="1076"/>
        <pc:sldMkLst>
          <pc:docMk/>
          <pc:sldMk cId="1142920165" sldId="269"/>
        </pc:sldMkLst>
        <pc:spChg chg="mod">
          <ac:chgData name="Delasao Delasao" userId="29c7d1ce3830647b" providerId="LiveId" clId="{0497A9FB-AE04-422C-8281-2E7D62733918}" dt="2021-09-29T19:13:39.114" v="20" actId="20577"/>
          <ac:spMkLst>
            <pc:docMk/>
            <pc:sldMk cId="1142920165" sldId="269"/>
            <ac:spMk id="2" creationId="{382C1579-1660-4D0C-9EF8-2B0352D3B61D}"/>
          </ac:spMkLst>
        </pc:spChg>
        <pc:spChg chg="del">
          <ac:chgData name="Delasao Delasao" userId="29c7d1ce3830647b" providerId="LiveId" clId="{0497A9FB-AE04-422C-8281-2E7D62733918}" dt="2021-09-29T19:38:20.784" v="244" actId="478"/>
          <ac:spMkLst>
            <pc:docMk/>
            <pc:sldMk cId="1142920165" sldId="269"/>
            <ac:spMk id="3" creationId="{B5C35203-FF68-4B5F-B0C8-0DFBBEEE7F0D}"/>
          </ac:spMkLst>
        </pc:spChg>
        <pc:spChg chg="add mod">
          <ac:chgData name="Delasao Delasao" userId="29c7d1ce3830647b" providerId="LiveId" clId="{0497A9FB-AE04-422C-8281-2E7D62733918}" dt="2021-09-29T19:39:31.313" v="375" actId="20577"/>
          <ac:spMkLst>
            <pc:docMk/>
            <pc:sldMk cId="1142920165" sldId="269"/>
            <ac:spMk id="7" creationId="{46E36B8D-8643-480E-96EF-59A3C8BE260F}"/>
          </ac:spMkLst>
        </pc:spChg>
        <pc:picChg chg="add del mod">
          <ac:chgData name="Delasao Delasao" userId="29c7d1ce3830647b" providerId="LiveId" clId="{0497A9FB-AE04-422C-8281-2E7D62733918}" dt="2021-09-29T19:39:58.952" v="376" actId="478"/>
          <ac:picMkLst>
            <pc:docMk/>
            <pc:sldMk cId="1142920165" sldId="269"/>
            <ac:picMk id="4" creationId="{6EEB94D0-92C8-4C15-9851-0330F7620AE0}"/>
          </ac:picMkLst>
        </pc:picChg>
        <pc:picChg chg="add del mod">
          <ac:chgData name="Delasao Delasao" userId="29c7d1ce3830647b" providerId="LiveId" clId="{0497A9FB-AE04-422C-8281-2E7D62733918}" dt="2021-09-29T19:38:36.105" v="251" actId="478"/>
          <ac:picMkLst>
            <pc:docMk/>
            <pc:sldMk cId="1142920165" sldId="269"/>
            <ac:picMk id="5" creationId="{B4FF4977-D8B5-427A-9972-CF8E089C44AC}"/>
          </ac:picMkLst>
        </pc:picChg>
        <pc:picChg chg="add mod">
          <ac:chgData name="Delasao Delasao" userId="29c7d1ce3830647b" providerId="LiveId" clId="{0497A9FB-AE04-422C-8281-2E7D62733918}" dt="2021-09-29T19:38:48.398" v="255" actId="1076"/>
          <ac:picMkLst>
            <pc:docMk/>
            <pc:sldMk cId="1142920165" sldId="269"/>
            <ac:picMk id="6" creationId="{19A1DD0B-D38C-45B1-92D7-7B28267CE6EB}"/>
          </ac:picMkLst>
        </pc:picChg>
        <pc:picChg chg="add mod">
          <ac:chgData name="Delasao Delasao" userId="29c7d1ce3830647b" providerId="LiveId" clId="{0497A9FB-AE04-422C-8281-2E7D62733918}" dt="2021-09-29T19:40:26.983" v="381" actId="1076"/>
          <ac:picMkLst>
            <pc:docMk/>
            <pc:sldMk cId="1142920165" sldId="269"/>
            <ac:picMk id="1026" creationId="{1AFA8586-0C29-4254-AFB0-BA0073495519}"/>
          </ac:picMkLst>
        </pc:picChg>
      </pc:sldChg>
      <pc:sldChg chg="addSp delSp modSp add mod">
        <pc:chgData name="Delasao Delasao" userId="29c7d1ce3830647b" providerId="LiveId" clId="{0497A9FB-AE04-422C-8281-2E7D62733918}" dt="2021-09-29T19:43:45.801" v="1000" actId="1076"/>
        <pc:sldMkLst>
          <pc:docMk/>
          <pc:sldMk cId="2558987691" sldId="270"/>
        </pc:sldMkLst>
        <pc:spChg chg="mod">
          <ac:chgData name="Delasao Delasao" userId="29c7d1ce3830647b" providerId="LiveId" clId="{0497A9FB-AE04-422C-8281-2E7D62733918}" dt="2021-09-29T19:40:51.264" v="398" actId="20577"/>
          <ac:spMkLst>
            <pc:docMk/>
            <pc:sldMk cId="2558987691" sldId="270"/>
            <ac:spMk id="2" creationId="{382C1579-1660-4D0C-9EF8-2B0352D3B61D}"/>
          </ac:spMkLst>
        </pc:spChg>
        <pc:spChg chg="mod">
          <ac:chgData name="Delasao Delasao" userId="29c7d1ce3830647b" providerId="LiveId" clId="{0497A9FB-AE04-422C-8281-2E7D62733918}" dt="2021-09-29T19:42:55.113" v="987" actId="1076"/>
          <ac:spMkLst>
            <pc:docMk/>
            <pc:sldMk cId="2558987691" sldId="270"/>
            <ac:spMk id="3" creationId="{B5C35203-FF68-4B5F-B0C8-0DFBBEEE7F0D}"/>
          </ac:spMkLst>
        </pc:spChg>
        <pc:spChg chg="add mod">
          <ac:chgData name="Delasao Delasao" userId="29c7d1ce3830647b" providerId="LiveId" clId="{0497A9FB-AE04-422C-8281-2E7D62733918}" dt="2021-09-29T19:43:45.801" v="1000" actId="1076"/>
          <ac:spMkLst>
            <pc:docMk/>
            <pc:sldMk cId="2558987691" sldId="270"/>
            <ac:spMk id="8" creationId="{51236801-5F83-484D-B546-4FB61C4E7B62}"/>
          </ac:spMkLst>
        </pc:spChg>
        <pc:picChg chg="add mod">
          <ac:chgData name="Delasao Delasao" userId="29c7d1ce3830647b" providerId="LiveId" clId="{0497A9FB-AE04-422C-8281-2E7D62733918}" dt="2021-09-29T19:43:21.157" v="996" actId="1076"/>
          <ac:picMkLst>
            <pc:docMk/>
            <pc:sldMk cId="2558987691" sldId="270"/>
            <ac:picMk id="4" creationId="{089535EA-B039-4098-9523-1336FA90CE45}"/>
          </ac:picMkLst>
        </pc:picChg>
        <pc:picChg chg="add mod">
          <ac:chgData name="Delasao Delasao" userId="29c7d1ce3830647b" providerId="LiveId" clId="{0497A9FB-AE04-422C-8281-2E7D62733918}" dt="2021-09-29T19:43:17.362" v="995" actId="1076"/>
          <ac:picMkLst>
            <pc:docMk/>
            <pc:sldMk cId="2558987691" sldId="270"/>
            <ac:picMk id="5" creationId="{54FDBDC1-466F-4307-A604-A30DEA35B2B2}"/>
          </ac:picMkLst>
        </pc:picChg>
        <pc:cxnChg chg="add del">
          <ac:chgData name="Delasao Delasao" userId="29c7d1ce3830647b" providerId="LiveId" clId="{0497A9FB-AE04-422C-8281-2E7D62733918}" dt="2021-09-29T19:43:33.936" v="998" actId="478"/>
          <ac:cxnSpMkLst>
            <pc:docMk/>
            <pc:sldMk cId="2558987691" sldId="270"/>
            <ac:cxnSpMk id="7" creationId="{CB2BF402-2B94-4B71-8A90-3526C6E200FC}"/>
          </ac:cxnSpMkLst>
        </pc:cxnChg>
      </pc:sldChg>
      <pc:sldChg chg="modSp add del mod">
        <pc:chgData name="Delasao Delasao" userId="29c7d1ce3830647b" providerId="LiveId" clId="{0497A9FB-AE04-422C-8281-2E7D62733918}" dt="2021-09-29T19:40:54.862" v="399" actId="2696"/>
        <pc:sldMkLst>
          <pc:docMk/>
          <pc:sldMk cId="4218750579" sldId="271"/>
        </pc:sldMkLst>
        <pc:spChg chg="mod">
          <ac:chgData name="Delasao Delasao" userId="29c7d1ce3830647b" providerId="LiveId" clId="{0497A9FB-AE04-422C-8281-2E7D62733918}" dt="2021-09-29T19:13:54.185" v="48" actId="20577"/>
          <ac:spMkLst>
            <pc:docMk/>
            <pc:sldMk cId="4218750579" sldId="271"/>
            <ac:spMk id="2" creationId="{382C1579-1660-4D0C-9EF8-2B0352D3B6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48A04-1816-49F7-8156-771A7188B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Análisis predictivo del precio de acciones utilizando procesado del lenguaje natural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E70AD-00B0-4D3F-AFA2-83BE98648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Master en </a:t>
            </a:r>
            <a:r>
              <a:rPr lang="es-ES" dirty="0" err="1"/>
              <a:t>Bussiness</a:t>
            </a:r>
            <a:r>
              <a:rPr lang="es-ES" dirty="0"/>
              <a:t> </a:t>
            </a:r>
            <a:r>
              <a:rPr lang="es-ES" dirty="0" err="1"/>
              <a:t>Intelligence</a:t>
            </a:r>
            <a:r>
              <a:rPr lang="es-ES" dirty="0"/>
              <a:t> y Data </a:t>
            </a:r>
            <a:r>
              <a:rPr lang="es-ES" dirty="0" err="1"/>
              <a:t>Science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21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E51EB-E8E8-458E-A399-18CB74A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Henry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6E1CA-ABF6-46A6-A067-917F85D4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6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C1579-1660-4D0C-9EF8-2B0352D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pic>
        <p:nvPicPr>
          <p:cNvPr id="4" name="Imagen 94">
            <a:extLst>
              <a:ext uri="{FF2B5EF4-FFF2-40B4-BE49-F238E27FC236}">
                <a16:creationId xmlns:a16="http://schemas.microsoft.com/office/drawing/2014/main" id="{F0B47B76-90E7-4CB7-BD85-0B7EB2A11E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59" y="1458911"/>
            <a:ext cx="9368682" cy="432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12">
            <a:extLst>
              <a:ext uri="{FF2B5EF4-FFF2-40B4-BE49-F238E27FC236}">
                <a16:creationId xmlns:a16="http://schemas.microsoft.com/office/drawing/2014/main" id="{63D45A89-A00D-458A-8126-A0372F28BDA6}"/>
              </a:ext>
            </a:extLst>
          </p:cNvPr>
          <p:cNvSpPr txBox="1"/>
          <p:nvPr/>
        </p:nvSpPr>
        <p:spPr>
          <a:xfrm>
            <a:off x="1411659" y="5943617"/>
            <a:ext cx="958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El RMSE del modelo bordea las 45 unidades. Un </a:t>
            </a:r>
            <a:r>
              <a:rPr lang="es-ES" b="1" dirty="0"/>
              <a:t>error</a:t>
            </a:r>
            <a:r>
              <a:rPr lang="es-ES" dirty="0"/>
              <a:t> </a:t>
            </a:r>
            <a:r>
              <a:rPr lang="es-ES" b="1" dirty="0"/>
              <a:t>considerable pero no alarmante</a:t>
            </a:r>
            <a:r>
              <a:rPr lang="es-ES" dirty="0"/>
              <a:t>: el valor máximo del precio de apertura supera las 300 unidades.</a:t>
            </a:r>
          </a:p>
        </p:txBody>
      </p:sp>
    </p:spTree>
    <p:extLst>
      <p:ext uri="{BB962C8B-B14F-4D97-AF65-F5344CB8AC3E}">
        <p14:creationId xmlns:p14="http://schemas.microsoft.com/office/powerpoint/2010/main" val="318383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C1579-1660-4D0C-9EF8-2B0352D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6" name="그림 74">
            <a:extLst>
              <a:ext uri="{FF2B5EF4-FFF2-40B4-BE49-F238E27FC236}">
                <a16:creationId xmlns:a16="http://schemas.microsoft.com/office/drawing/2014/main" id="{19A1DD0B-D38C-45B1-92D7-7B28267CE6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6" y="1350543"/>
            <a:ext cx="4570256" cy="41569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12">
            <a:extLst>
              <a:ext uri="{FF2B5EF4-FFF2-40B4-BE49-F238E27FC236}">
                <a16:creationId xmlns:a16="http://schemas.microsoft.com/office/drawing/2014/main" id="{46E36B8D-8643-480E-96EF-59A3C8BE260F}"/>
              </a:ext>
            </a:extLst>
          </p:cNvPr>
          <p:cNvSpPr txBox="1"/>
          <p:nvPr/>
        </p:nvSpPr>
        <p:spPr>
          <a:xfrm>
            <a:off x="646111" y="5805116"/>
            <a:ext cx="519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Matriz de correlaciones. Aquellas variables con más relación son aquellas relacionadas a </a:t>
            </a:r>
            <a:r>
              <a:rPr lang="es-ES" dirty="0" err="1"/>
              <a:t>BERT_title_likes</a:t>
            </a:r>
            <a:r>
              <a:rPr lang="es-E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FA8586-0C29-4254-AFB0-BA007349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11" y="1224105"/>
            <a:ext cx="5564378" cy="44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2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C1579-1660-4D0C-9EF8-2B0352D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trabajo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35203-FF68-4B5F-B0C8-0DFBBEEE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1212"/>
            <a:ext cx="8946541" cy="4195481"/>
          </a:xfrm>
        </p:spPr>
        <p:txBody>
          <a:bodyPr/>
          <a:lstStyle/>
          <a:p>
            <a:r>
              <a:rPr lang="es-ES" dirty="0"/>
              <a:t>Nuestro modelo parece prometedor con ciertas implementaciones pero a día de hoy no logra obtener resultados tan precisos como nos gustaría.</a:t>
            </a:r>
          </a:p>
          <a:p>
            <a:r>
              <a:rPr lang="es-ES" dirty="0"/>
              <a:t>Las principales dos mejoras a implementar son:</a:t>
            </a:r>
          </a:p>
          <a:p>
            <a:pPr lvl="1"/>
            <a:r>
              <a:rPr lang="es-ES" dirty="0"/>
              <a:t>Optimización del método de </a:t>
            </a:r>
            <a:r>
              <a:rPr lang="es-ES" dirty="0" err="1"/>
              <a:t>Prunning</a:t>
            </a:r>
            <a:r>
              <a:rPr lang="es-ES" dirty="0"/>
              <a:t> (podar el árbol) mediante validación cruzada.</a:t>
            </a:r>
          </a:p>
          <a:p>
            <a:pPr lvl="1"/>
            <a:r>
              <a:rPr lang="es-ES" dirty="0"/>
              <a:t>La incorporación de otras variables al modelo. Muchos de los comentarios del </a:t>
            </a:r>
            <a:r>
              <a:rPr lang="es-ES" dirty="0" err="1"/>
              <a:t>dataset</a:t>
            </a:r>
            <a:r>
              <a:rPr lang="es-ES" dirty="0"/>
              <a:t> son imágenes y vídeos.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535EA-B039-4098-9523-1336FA90CE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13" y="4551976"/>
            <a:ext cx="2858848" cy="18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DBDC1-466F-4307-A604-A30DEA35B2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64" y="4134026"/>
            <a:ext cx="3073604" cy="2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1236801-5F83-484D-B546-4FB61C4E7B62}"/>
              </a:ext>
            </a:extLst>
          </p:cNvPr>
          <p:cNvSpPr/>
          <p:nvPr/>
        </p:nvSpPr>
        <p:spPr>
          <a:xfrm>
            <a:off x="6211019" y="5365630"/>
            <a:ext cx="1227826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9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D0FBC-E673-433B-88E8-6CEA6B67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Mireya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9FAA0-03DD-4513-8309-FB394AD9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93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(</a:t>
            </a:r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0D645-183D-4A4A-B0A0-C5B7EADF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27166"/>
          </a:xfrm>
        </p:spPr>
        <p:txBody>
          <a:bodyPr/>
          <a:lstStyle/>
          <a:p>
            <a:r>
              <a:rPr lang="es-ES" b="1" dirty="0"/>
              <a:t>Resúmenes</a:t>
            </a:r>
            <a:r>
              <a:rPr lang="es-ES" dirty="0"/>
              <a:t> numéricos + </a:t>
            </a:r>
            <a:r>
              <a:rPr lang="es-ES" b="1" dirty="0"/>
              <a:t>Visualizaciones</a:t>
            </a:r>
            <a:r>
              <a:rPr lang="es-ES" dirty="0"/>
              <a:t> -&gt; </a:t>
            </a:r>
            <a:r>
              <a:rPr lang="es-ES" b="1" dirty="0"/>
              <a:t>Explorar</a:t>
            </a:r>
            <a:r>
              <a:rPr lang="es-ES" dirty="0"/>
              <a:t> datos.</a:t>
            </a:r>
          </a:p>
          <a:p>
            <a:r>
              <a:rPr lang="es-ES" dirty="0"/>
              <a:t>Objetivo </a:t>
            </a:r>
            <a:r>
              <a:rPr lang="es-ES" b="1" dirty="0"/>
              <a:t>de explorar datos </a:t>
            </a:r>
            <a:r>
              <a:rPr lang="es-ES" dirty="0"/>
              <a:t>e identificar </a:t>
            </a:r>
            <a:r>
              <a:rPr lang="es-ES" b="1" dirty="0"/>
              <a:t>relaciones</a:t>
            </a:r>
            <a:r>
              <a:rPr lang="es-ES" dirty="0"/>
              <a:t> o </a:t>
            </a:r>
            <a:r>
              <a:rPr lang="es-ES" b="1" dirty="0"/>
              <a:t>anomalías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59A5C4-2FA1-43E4-B386-64897B499E11}"/>
              </a:ext>
            </a:extLst>
          </p:cNvPr>
          <p:cNvSpPr txBox="1"/>
          <p:nvPr/>
        </p:nvSpPr>
        <p:spPr>
          <a:xfrm>
            <a:off x="1635854" y="32797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E9D515-B131-48F4-A935-52AE0AFC1E5D}"/>
              </a:ext>
            </a:extLst>
          </p:cNvPr>
          <p:cNvSpPr txBox="1"/>
          <p:nvPr/>
        </p:nvSpPr>
        <p:spPr>
          <a:xfrm>
            <a:off x="7165790" y="32797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 2</a:t>
            </a:r>
          </a:p>
        </p:txBody>
      </p:sp>
      <p:pic>
        <p:nvPicPr>
          <p:cNvPr id="1026" name="Picture 2" descr="Kaggle - Viquipèdia, l&amp;#39;enciclopèdia lliure">
            <a:extLst>
              <a:ext uri="{FF2B5EF4-FFF2-40B4-BE49-F238E27FC236}">
                <a16:creationId xmlns:a16="http://schemas.microsoft.com/office/drawing/2014/main" id="{2ECEBAB7-7CCF-4B69-8692-22D388E5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3" y="3604223"/>
            <a:ext cx="2223687" cy="7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A0E85-BEBF-4ADF-B0AB-CB07CE39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90" y="3717698"/>
            <a:ext cx="2223686" cy="6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A151C66-AF7B-4278-A9DF-DC3EB8F7DC24}"/>
              </a:ext>
            </a:extLst>
          </p:cNvPr>
          <p:cNvSpPr/>
          <p:nvPr/>
        </p:nvSpPr>
        <p:spPr>
          <a:xfrm>
            <a:off x="2567332" y="4418204"/>
            <a:ext cx="360727" cy="5033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6898F82C-515A-4C56-908B-8E327FA9B6C9}"/>
              </a:ext>
            </a:extLst>
          </p:cNvPr>
          <p:cNvSpPr/>
          <p:nvPr/>
        </p:nvSpPr>
        <p:spPr>
          <a:xfrm>
            <a:off x="8097269" y="4418205"/>
            <a:ext cx="360727" cy="5033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5BB2FB-5D37-4B1D-8508-FD3DEDB7C781}"/>
              </a:ext>
            </a:extLst>
          </p:cNvPr>
          <p:cNvSpPr txBox="1"/>
          <p:nvPr/>
        </p:nvSpPr>
        <p:spPr>
          <a:xfrm>
            <a:off x="646111" y="5075339"/>
            <a:ext cx="423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Publicaciones</a:t>
            </a:r>
            <a:r>
              <a:rPr lang="es-ES" dirty="0"/>
              <a:t> en </a:t>
            </a:r>
            <a:r>
              <a:rPr lang="es-ES" b="1" dirty="0"/>
              <a:t>Reddit</a:t>
            </a:r>
            <a:r>
              <a:rPr lang="es-ES" dirty="0"/>
              <a:t> del </a:t>
            </a:r>
            <a:r>
              <a:rPr lang="es-ES" dirty="0" err="1"/>
              <a:t>sub-foro</a:t>
            </a:r>
            <a:r>
              <a:rPr lang="es-ES" dirty="0"/>
              <a:t> </a:t>
            </a:r>
            <a:r>
              <a:rPr lang="es-ES" b="1" dirty="0" err="1"/>
              <a:t>WallStreetBets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Título publicación, publicación, comentarios, </a:t>
            </a:r>
            <a:r>
              <a:rPr lang="es-ES" dirty="0" err="1"/>
              <a:t>likes</a:t>
            </a:r>
            <a:r>
              <a:rPr lang="es-ES" dirty="0"/>
              <a:t>, </a:t>
            </a:r>
            <a:r>
              <a:rPr lang="es-ES" dirty="0" err="1"/>
              <a:t>timestamp</a:t>
            </a:r>
            <a:r>
              <a:rPr lang="es-ES" dirty="0"/>
              <a:t>, 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1AC884-7ECD-4F3E-9C44-9DE322899F6E}"/>
              </a:ext>
            </a:extLst>
          </p:cNvPr>
          <p:cNvSpPr txBox="1"/>
          <p:nvPr/>
        </p:nvSpPr>
        <p:spPr>
          <a:xfrm>
            <a:off x="6159491" y="4974774"/>
            <a:ext cx="423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Precios</a:t>
            </a:r>
            <a:r>
              <a:rPr lang="es-ES" dirty="0"/>
              <a:t> de la acción </a:t>
            </a:r>
            <a:r>
              <a:rPr lang="es-ES" dirty="0" err="1"/>
              <a:t>GameStop</a:t>
            </a:r>
            <a:r>
              <a:rPr lang="es-ES" dirty="0"/>
              <a:t> (</a:t>
            </a:r>
            <a:r>
              <a:rPr lang="es-ES" b="1" dirty="0"/>
              <a:t>GME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 apertura, cierre, máximo y mínimo, día.</a:t>
            </a:r>
          </a:p>
        </p:txBody>
      </p:sp>
    </p:spTree>
    <p:extLst>
      <p:ext uri="{BB962C8B-B14F-4D97-AF65-F5344CB8AC3E}">
        <p14:creationId xmlns:p14="http://schemas.microsoft.com/office/powerpoint/2010/main" val="24928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pic>
        <p:nvPicPr>
          <p:cNvPr id="14" name="Imagen 13" descr="Texto, Tabla&#10;&#10;Descripción generada automáticamente">
            <a:extLst>
              <a:ext uri="{FF2B5EF4-FFF2-40B4-BE49-F238E27FC236}">
                <a16:creationId xmlns:a16="http://schemas.microsoft.com/office/drawing/2014/main" id="{F93A7435-F005-4BD0-9D0D-53531CD5FF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1761975"/>
            <a:ext cx="1906019" cy="22899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1207643" y="1323328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general datos</a:t>
            </a:r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735BAFC8-5B67-4DEC-AF0B-7779005677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4686941"/>
            <a:ext cx="4605631" cy="2099753"/>
          </a:xfrm>
          <a:prstGeom prst="rect">
            <a:avLst/>
          </a:prstGeom>
        </p:spPr>
      </p:pic>
      <p:pic>
        <p:nvPicPr>
          <p:cNvPr id="18" name="Imagen 1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B016778-3924-470A-8267-3B7EC07887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9249" y="1761975"/>
            <a:ext cx="5310230" cy="249963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18CDCE4-F050-4F7C-804A-3B122FA26A54}"/>
              </a:ext>
            </a:extLst>
          </p:cNvPr>
          <p:cNvSpPr txBox="1"/>
          <p:nvPr/>
        </p:nvSpPr>
        <p:spPr>
          <a:xfrm>
            <a:off x="7548967" y="1323328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descriptiva datos</a:t>
            </a:r>
          </a:p>
        </p:txBody>
      </p:sp>
      <p:pic>
        <p:nvPicPr>
          <p:cNvPr id="20" name="Imagen 19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7BC7E4EB-3536-41B0-8DEE-25BB326A1F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17921" y="1761975"/>
            <a:ext cx="3164648" cy="2289908"/>
          </a:xfrm>
          <a:prstGeom prst="rect">
            <a:avLst/>
          </a:prstGeom>
        </p:spPr>
      </p:pic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9729E28-4799-4EC2-9D13-7C4EF1E640EC}"/>
              </a:ext>
            </a:extLst>
          </p:cNvPr>
          <p:cNvSpPr/>
          <p:nvPr/>
        </p:nvSpPr>
        <p:spPr>
          <a:xfrm>
            <a:off x="2419654" y="4144162"/>
            <a:ext cx="436227" cy="4505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la </a:t>
            </a:r>
            <a:r>
              <a:rPr lang="es-ES" b="1" dirty="0"/>
              <a:t>evolución</a:t>
            </a:r>
            <a:r>
              <a:rPr lang="es-ES" dirty="0"/>
              <a:t> </a:t>
            </a:r>
            <a:r>
              <a:rPr lang="es-ES" b="1" dirty="0"/>
              <a:t>de variables</a:t>
            </a:r>
          </a:p>
        </p:txBody>
      </p:sp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DBA4179D-DE9F-4F1C-8828-FA278FE16D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10700"/>
            <a:ext cx="4563452" cy="2467046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0305D1ED-DF1C-4EB0-B0CB-CD068BED3D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24" y="2388021"/>
            <a:ext cx="4571841" cy="245729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204953"/>
            <a:ext cx="4563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Pico</a:t>
            </a:r>
            <a:r>
              <a:rPr lang="es-ES" dirty="0"/>
              <a:t> de publicaciones en los </a:t>
            </a:r>
            <a:r>
              <a:rPr lang="es-ES" b="1" dirty="0"/>
              <a:t>últimos días de enero</a:t>
            </a:r>
            <a:r>
              <a:rPr lang="es-ES" dirty="0"/>
              <a:t> de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Pasado 1/3 de febrero </a:t>
            </a:r>
            <a:r>
              <a:rPr lang="es-ES" dirty="0"/>
              <a:t>el número de publicaciones </a:t>
            </a:r>
            <a:r>
              <a:rPr lang="es-ES" b="1" dirty="0"/>
              <a:t>desciende</a:t>
            </a:r>
            <a:r>
              <a:rPr lang="es-ES" dirty="0"/>
              <a:t> mucho.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434513" y="5204952"/>
            <a:ext cx="45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Pico</a:t>
            </a:r>
            <a:r>
              <a:rPr lang="es-ES" dirty="0"/>
              <a:t> de </a:t>
            </a:r>
            <a:r>
              <a:rPr lang="es-ES" dirty="0" err="1"/>
              <a:t>like</a:t>
            </a:r>
            <a:r>
              <a:rPr lang="es-ES" dirty="0"/>
              <a:t> medio de las publicaciones a </a:t>
            </a:r>
            <a:r>
              <a:rPr lang="es-ES" b="1" dirty="0"/>
              <a:t>principios de abril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 partir de abril </a:t>
            </a:r>
            <a:r>
              <a:rPr lang="es-ES" dirty="0"/>
              <a:t>el número medio de </a:t>
            </a:r>
            <a:r>
              <a:rPr lang="es-ES" dirty="0" err="1"/>
              <a:t>like</a:t>
            </a:r>
            <a:r>
              <a:rPr lang="es-ES" dirty="0"/>
              <a:t> en las publicaciones </a:t>
            </a:r>
            <a:r>
              <a:rPr lang="es-ES" b="1" dirty="0"/>
              <a:t>tiende a la baja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560041" y="1947308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Cantidad de publicaciones por fecha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6344248" y="1947308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Like</a:t>
            </a:r>
            <a:r>
              <a:rPr lang="es-ES" dirty="0"/>
              <a:t> medio de publicación por fecha</a:t>
            </a:r>
          </a:p>
        </p:txBody>
      </p:sp>
    </p:spTree>
    <p:extLst>
      <p:ext uri="{BB962C8B-B14F-4D97-AF65-F5344CB8AC3E}">
        <p14:creationId xmlns:p14="http://schemas.microsoft.com/office/powerpoint/2010/main" val="6836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DB46248-87BC-4A2A-8003-798ADE2899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10699"/>
            <a:ext cx="4563452" cy="24670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</a:t>
            </a:r>
            <a:r>
              <a:rPr lang="es-ES" b="1" dirty="0"/>
              <a:t>relaciones entre variables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028784"/>
            <a:ext cx="456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decir que hay </a:t>
            </a:r>
            <a:r>
              <a:rPr lang="es-ES" b="1" dirty="0"/>
              <a:t>dos grupos </a:t>
            </a:r>
            <a:r>
              <a:rPr lang="es-ES" dirty="0"/>
              <a:t>de publicaciones: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Comentarios &lt; 10000 y </a:t>
            </a:r>
            <a:r>
              <a:rPr lang="es-ES" b="1" dirty="0" err="1"/>
              <a:t>likes</a:t>
            </a:r>
            <a:r>
              <a:rPr lang="es-ES" b="1" dirty="0"/>
              <a:t> &lt; 200000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Comentarios &gt; 20000 y </a:t>
            </a:r>
            <a:r>
              <a:rPr lang="es-ES" b="1" dirty="0" err="1"/>
              <a:t>likes</a:t>
            </a:r>
            <a:r>
              <a:rPr lang="es-ES" b="1" dirty="0"/>
              <a:t> &lt; 50000</a:t>
            </a:r>
            <a:r>
              <a:rPr lang="es-ES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344248" y="5832507"/>
            <a:ext cx="456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</a:t>
            </a:r>
            <a:r>
              <a:rPr lang="es-ES" dirty="0"/>
              <a:t> podemos identificar </a:t>
            </a:r>
            <a:r>
              <a:rPr lang="es-ES" b="1" dirty="0"/>
              <a:t>relaciones</a:t>
            </a:r>
            <a:r>
              <a:rPr lang="es-ES" dirty="0"/>
              <a:t> claras </a:t>
            </a:r>
            <a:r>
              <a:rPr lang="es-ES" b="1" dirty="0"/>
              <a:t>entre</a:t>
            </a:r>
            <a:r>
              <a:rPr lang="es-ES" dirty="0"/>
              <a:t> las </a:t>
            </a:r>
            <a:r>
              <a:rPr lang="es-ES" b="1" dirty="0"/>
              <a:t>variables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702654" y="1947308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Nº</a:t>
            </a:r>
            <a:r>
              <a:rPr lang="es-ES" dirty="0"/>
              <a:t> de comentarios y </a:t>
            </a:r>
            <a:r>
              <a:rPr lang="es-ES" dirty="0" err="1"/>
              <a:t>likes</a:t>
            </a:r>
            <a:r>
              <a:rPr lang="es-ES" dirty="0"/>
              <a:t> publicación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6344248" y="194730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Longitudes título/publicación y </a:t>
            </a:r>
            <a:r>
              <a:rPr lang="es-ES" dirty="0" err="1"/>
              <a:t>likes</a:t>
            </a:r>
            <a:r>
              <a:rPr lang="es-ES" dirty="0"/>
              <a:t> </a:t>
            </a:r>
          </a:p>
        </p:txBody>
      </p:sp>
      <p:pic>
        <p:nvPicPr>
          <p:cNvPr id="15" name="Imagen 1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31906DB-8C56-4607-B650-59EB59D17D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78" y="2316639"/>
            <a:ext cx="3303924" cy="1655660"/>
          </a:xfrm>
          <a:prstGeom prst="rect">
            <a:avLst/>
          </a:prstGeom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05F7A7B-92F5-425D-98F8-D6D2680459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78" y="4070818"/>
            <a:ext cx="3303924" cy="16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82C90C87-2A3B-4B63-B18E-FD889B5342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388021"/>
            <a:ext cx="4571841" cy="2489724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1EA194B2-A53F-4997-AE42-76BCA9D4B9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13" y="2410700"/>
            <a:ext cx="4571841" cy="24346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</a:t>
            </a:r>
            <a:r>
              <a:rPr lang="es-ES" b="1" dirty="0"/>
              <a:t>distribución</a:t>
            </a:r>
            <a:r>
              <a:rPr lang="es-ES" dirty="0"/>
              <a:t> </a:t>
            </a:r>
            <a:r>
              <a:rPr lang="es-ES" b="1" dirty="0"/>
              <a:t>de variables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204953"/>
            <a:ext cx="456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decir que la </a:t>
            </a:r>
            <a:r>
              <a:rPr lang="es-ES" b="1" dirty="0"/>
              <a:t>mayoría</a:t>
            </a:r>
            <a:r>
              <a:rPr lang="es-ES" dirty="0"/>
              <a:t> de publicaciones tiene un </a:t>
            </a:r>
            <a:r>
              <a:rPr lang="es-ES" b="1" dirty="0"/>
              <a:t>bajo número de comentarios</a:t>
            </a:r>
            <a:r>
              <a:rPr lang="es-ES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434513" y="5204952"/>
            <a:ext cx="456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decir que la </a:t>
            </a:r>
            <a:r>
              <a:rPr lang="es-ES" b="1" dirty="0"/>
              <a:t>mayoría</a:t>
            </a:r>
            <a:r>
              <a:rPr lang="es-ES" dirty="0"/>
              <a:t> de publicaciones tiene un </a:t>
            </a:r>
            <a:r>
              <a:rPr lang="es-ES" b="1" dirty="0"/>
              <a:t>bajo número de </a:t>
            </a:r>
            <a:r>
              <a:rPr lang="es-ES" b="1" dirty="0" err="1"/>
              <a:t>likes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244937" y="1947308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Distribución </a:t>
            </a:r>
            <a:r>
              <a:rPr lang="es-ES" dirty="0" err="1"/>
              <a:t>nº</a:t>
            </a:r>
            <a:r>
              <a:rPr lang="es-ES" dirty="0"/>
              <a:t> comentarios de las publicaciones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6344248" y="1947308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Distribución de </a:t>
            </a:r>
            <a:r>
              <a:rPr lang="es-ES" dirty="0" err="1"/>
              <a:t>likes</a:t>
            </a:r>
            <a:r>
              <a:rPr lang="es-ES" dirty="0"/>
              <a:t> en las publicaciones</a:t>
            </a:r>
          </a:p>
        </p:txBody>
      </p:sp>
    </p:spTree>
    <p:extLst>
      <p:ext uri="{BB962C8B-B14F-4D97-AF65-F5344CB8AC3E}">
        <p14:creationId xmlns:p14="http://schemas.microsoft.com/office/powerpoint/2010/main" val="12820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1207643" y="2137060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general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8CDCE4-F050-4F7C-804A-3B122FA26A54}"/>
              </a:ext>
            </a:extLst>
          </p:cNvPr>
          <p:cNvSpPr txBox="1"/>
          <p:nvPr/>
        </p:nvSpPr>
        <p:spPr>
          <a:xfrm>
            <a:off x="7548967" y="213706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descriptiva datos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7759990-F4D1-4B8A-ADD2-73FA7EB9B6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430" y="2575707"/>
            <a:ext cx="2435451" cy="2264741"/>
          </a:xfrm>
          <a:prstGeom prst="rect">
            <a:avLst/>
          </a:prstGeom>
        </p:spPr>
      </p:pic>
      <p:pic>
        <p:nvPicPr>
          <p:cNvPr id="11" name="Imagen 10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BA4B7BBD-1EE6-41A8-A644-7352C6141B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8926" y="2575707"/>
            <a:ext cx="3147074" cy="2264741"/>
          </a:xfrm>
          <a:prstGeom prst="rect">
            <a:avLst/>
          </a:prstGeom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D84F2835-1C26-453B-B914-01F02096EE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04139" y="2575707"/>
            <a:ext cx="4991450" cy="27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F675957-7037-483F-B2EE-BBE2E9FC0C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513" y="2410700"/>
            <a:ext cx="4563452" cy="2706584"/>
          </a:xfrm>
          <a:prstGeom prst="rect">
            <a:avLst/>
          </a:prstGeom>
        </p:spPr>
      </p:pic>
      <p:pic>
        <p:nvPicPr>
          <p:cNvPr id="17" name="Imagen 16" descr="Interfaz de usuario gráfica, 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6C31D393-C508-417D-BB0A-29D03C16F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256" y="2388022"/>
            <a:ext cx="4563452" cy="24897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</a:t>
            </a:r>
            <a:r>
              <a:rPr lang="es-ES" b="1" dirty="0"/>
              <a:t>algunas variables GME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204953"/>
            <a:ext cx="456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subida</a:t>
            </a:r>
            <a:r>
              <a:rPr lang="es-ES" dirty="0"/>
              <a:t> de los </a:t>
            </a:r>
            <a:r>
              <a:rPr lang="es-ES" b="1" dirty="0"/>
              <a:t>precios</a:t>
            </a:r>
            <a:r>
              <a:rPr lang="es-ES" dirty="0"/>
              <a:t> en un </a:t>
            </a:r>
            <a:r>
              <a:rPr lang="es-ES" b="1" dirty="0"/>
              <a:t>periodo</a:t>
            </a:r>
            <a:r>
              <a:rPr lang="es-ES" dirty="0"/>
              <a:t> de tiempo </a:t>
            </a:r>
            <a:r>
              <a:rPr lang="es-ES" b="1" dirty="0"/>
              <a:t>muy breve</a:t>
            </a:r>
            <a:r>
              <a:rPr lang="es-ES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434513" y="5204952"/>
            <a:ext cx="45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un solo gráfico podemos observar precios de </a:t>
            </a:r>
            <a:r>
              <a:rPr lang="es-ES" b="1" dirty="0"/>
              <a:t>apertura</a:t>
            </a:r>
            <a:r>
              <a:rPr lang="es-ES" dirty="0"/>
              <a:t>, </a:t>
            </a:r>
            <a:r>
              <a:rPr lang="es-ES" b="1" dirty="0"/>
              <a:t>cierre</a:t>
            </a:r>
            <a:r>
              <a:rPr lang="es-ES" dirty="0"/>
              <a:t>, precio </a:t>
            </a:r>
            <a:r>
              <a:rPr lang="es-ES" b="1" dirty="0"/>
              <a:t>máximo</a:t>
            </a:r>
            <a:r>
              <a:rPr lang="es-ES" dirty="0"/>
              <a:t> y </a:t>
            </a:r>
            <a:r>
              <a:rPr lang="es-ES" b="1" dirty="0"/>
              <a:t>mínimo</a:t>
            </a:r>
            <a:r>
              <a:rPr lang="es-ES" dirty="0"/>
              <a:t> del 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Muy utilizado en </a:t>
            </a:r>
            <a:r>
              <a:rPr lang="es-ES" b="1" dirty="0"/>
              <a:t>entornos</a:t>
            </a:r>
            <a:r>
              <a:rPr lang="es-ES" dirty="0"/>
              <a:t> </a:t>
            </a:r>
            <a:r>
              <a:rPr lang="es-ES" b="1" dirty="0"/>
              <a:t>económicos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1138619" y="194730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Precios de apertura por fecha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7420657" y="197674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Velas japonesas GME</a:t>
            </a:r>
          </a:p>
        </p:txBody>
      </p:sp>
    </p:spTree>
    <p:extLst>
      <p:ext uri="{BB962C8B-B14F-4D97-AF65-F5344CB8AC3E}">
        <p14:creationId xmlns:p14="http://schemas.microsoft.com/office/powerpoint/2010/main" val="2847296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474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Análisis predictivo del precio de acciones utilizando procesado del lenguaje natural</vt:lpstr>
      <vt:lpstr>Parte Mireya</vt:lpstr>
      <vt:lpstr>EDA (Exploratory Data Analysis)</vt:lpstr>
      <vt:lpstr>EDA – Fuente de datos 1</vt:lpstr>
      <vt:lpstr>EDA – Fuente de datos 1</vt:lpstr>
      <vt:lpstr>EDA – Fuente de datos 1</vt:lpstr>
      <vt:lpstr>EDA – Fuente de datos 1</vt:lpstr>
      <vt:lpstr>EDA – Fuente de datos 2</vt:lpstr>
      <vt:lpstr>EDA – Fuente de datos 2</vt:lpstr>
      <vt:lpstr>Parte Henry</vt:lpstr>
      <vt:lpstr>Evaluación</vt:lpstr>
      <vt:lpstr>Resultados</vt:lpstr>
      <vt:lpstr>Conclusiones y 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predictivo del precio de acciones utilizando procesado del lenguaje natural</dc:title>
  <dc:creator>David de la Torre</dc:creator>
  <cp:lastModifiedBy>Delasao Delasao</cp:lastModifiedBy>
  <cp:revision>2</cp:revision>
  <dcterms:created xsi:type="dcterms:W3CDTF">2021-09-28T18:22:11Z</dcterms:created>
  <dcterms:modified xsi:type="dcterms:W3CDTF">2021-09-29T19:43:54Z</dcterms:modified>
</cp:coreProperties>
</file>