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71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B4C0-6F60-5446-BD62-5D3459EE9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72852"/>
            <a:ext cx="10993549" cy="1475013"/>
          </a:xfrm>
        </p:spPr>
        <p:txBody>
          <a:bodyPr/>
          <a:lstStyle/>
          <a:p>
            <a:r>
              <a:rPr lang="en-US" dirty="0"/>
              <a:t>Final Project</a:t>
            </a:r>
            <a:r>
              <a:rPr lang="zh-CN" altLang="en-US" dirty="0"/>
              <a:t> </a:t>
            </a:r>
            <a:r>
              <a:rPr lang="en-US" altLang="zh-CN" dirty="0"/>
              <a:t>Pitch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A882A-4E62-B344-B1CD-9089E265F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47865"/>
            <a:ext cx="10993546" cy="590321"/>
          </a:xfrm>
        </p:spPr>
        <p:txBody>
          <a:bodyPr>
            <a:normAutofit/>
          </a:bodyPr>
          <a:lstStyle/>
          <a:p>
            <a:r>
              <a:rPr lang="en-US" sz="1800" dirty="0"/>
              <a:t>FiNM</a:t>
            </a:r>
            <a:r>
              <a:rPr lang="zh-CN" altLang="en-US" sz="1800" dirty="0"/>
              <a:t> </a:t>
            </a:r>
            <a:r>
              <a:rPr lang="en-US" altLang="zh-CN" sz="1800" dirty="0"/>
              <a:t>33150</a:t>
            </a:r>
          </a:p>
          <a:p>
            <a:endParaRPr lang="en-US" altLang="zh-CN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A6BAC-0D90-9644-B9F3-376BC005F1C5}"/>
              </a:ext>
            </a:extLst>
          </p:cNvPr>
          <p:cNvSpPr txBox="1"/>
          <p:nvPr/>
        </p:nvSpPr>
        <p:spPr>
          <a:xfrm>
            <a:off x="581191" y="2643025"/>
            <a:ext cx="601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David Du, </a:t>
            </a:r>
            <a:r>
              <a:rPr lang="en-US" dirty="0" err="1">
                <a:solidFill>
                  <a:schemeClr val="accent2"/>
                </a:solidFill>
              </a:rPr>
              <a:t>Jiayi</a:t>
            </a:r>
            <a:r>
              <a:rPr lang="en-US" dirty="0">
                <a:solidFill>
                  <a:schemeClr val="accent2"/>
                </a:solidFill>
              </a:rPr>
              <a:t> Lin, Xiaomeng Wang</a:t>
            </a:r>
          </a:p>
        </p:txBody>
      </p:sp>
    </p:spTree>
    <p:extLst>
      <p:ext uri="{BB962C8B-B14F-4D97-AF65-F5344CB8AC3E}">
        <p14:creationId xmlns:p14="http://schemas.microsoft.com/office/powerpoint/2010/main" val="259247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EDD69-CE1D-5543-923C-D74B4CC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5"/>
            <a:ext cx="3171905" cy="1649225"/>
          </a:xfrm>
        </p:spPr>
        <p:txBody>
          <a:bodyPr>
            <a:noAutofit/>
          </a:bodyPr>
          <a:lstStyle/>
          <a:p>
            <a:r>
              <a:rPr lang="en-US" sz="3600" cap="none" dirty="0">
                <a:solidFill>
                  <a:srgbClr val="FFFFFF"/>
                </a:solidFill>
              </a:rPr>
              <a:t>ST Portfolio Strategy </a:t>
            </a:r>
            <a:r>
              <a:rPr lang="zh-CN" alt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>
                <a:solidFill>
                  <a:srgbClr val="FFFFFF"/>
                </a:solidFill>
              </a:rPr>
              <a:t>PNL Results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F7DAE248-3D54-45E6-ADD3-75C095EE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3089977"/>
            <a:ext cx="3047996" cy="28183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Optimized parameters using training set</a:t>
            </a:r>
          </a:p>
          <a:p>
            <a:r>
              <a:rPr lang="en-US" dirty="0">
                <a:solidFill>
                  <a:srgbClr val="FFFFFF"/>
                </a:solidFill>
              </a:rPr>
              <a:t>Total Return 360% </a:t>
            </a:r>
          </a:p>
          <a:p>
            <a:r>
              <a:rPr lang="en-US" dirty="0">
                <a:solidFill>
                  <a:srgbClr val="FFFFFF"/>
                </a:solidFill>
              </a:rPr>
              <a:t>Annual Return 72%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0AEE9575-C04C-1D49-BC4E-D949B607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617322"/>
            <a:ext cx="6866506" cy="36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C6C3-E585-8942-B2AF-7E19A2E3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ST</a:t>
            </a:r>
            <a:r>
              <a:rPr lang="zh-CN" altLang="en-US" sz="3600" cap="none" dirty="0"/>
              <a:t> </a:t>
            </a:r>
            <a:r>
              <a:rPr lang="en-US" altLang="zh-CN" sz="3600" cap="none" dirty="0"/>
              <a:t>Portfolio Strategy Evaluation Metrics</a:t>
            </a:r>
            <a:endParaRPr lang="en-US" sz="3600" cap="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FE5C0F-3C2A-2540-8749-B63232F0222D}"/>
              </a:ext>
            </a:extLst>
          </p:cNvPr>
          <p:cNvSpPr txBox="1">
            <a:spLocks/>
          </p:cNvSpPr>
          <p:nvPr/>
        </p:nvSpPr>
        <p:spPr>
          <a:xfrm>
            <a:off x="848655" y="4321331"/>
            <a:ext cx="10126137" cy="19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 maximum drawdown but solid  Value at Risk from stop loss</a:t>
            </a:r>
          </a:p>
          <a:p>
            <a:r>
              <a:rPr lang="en-US" sz="2400" dirty="0"/>
              <a:t>Solid Sharpe Ratio and Sortino Ratio despite high volatility of return</a:t>
            </a:r>
          </a:p>
          <a:p>
            <a:r>
              <a:rPr lang="en-US" sz="2400" dirty="0"/>
              <a:t>Allocation by training weights via implied Sortino Ratio enhances result</a:t>
            </a:r>
          </a:p>
          <a:p>
            <a:endParaRPr lang="en-US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A52EBC-86DE-D540-9E90-D3D7A9044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508487"/>
              </p:ext>
            </p:extLst>
          </p:nvPr>
        </p:nvGraphicFramePr>
        <p:xfrm>
          <a:off x="581025" y="2181225"/>
          <a:ext cx="1102995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547191227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49591762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41006810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4623385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38367785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9690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Sortino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@ 90 C.L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@ 99% C.L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Allocation by even 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5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Allocation by training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-3.45%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-11.17%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58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BB08E49-F9C8-F148-A5E3-7FAB0E17EFA1}"/>
              </a:ext>
            </a:extLst>
          </p:cNvPr>
          <p:cNvSpPr txBox="1">
            <a:spLocks/>
          </p:cNvSpPr>
          <p:nvPr/>
        </p:nvSpPr>
        <p:spPr>
          <a:xfrm>
            <a:off x="756694" y="1334612"/>
            <a:ext cx="3171905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cap="none" dirty="0">
                <a:solidFill>
                  <a:srgbClr val="FFFFFF"/>
                </a:solidFill>
              </a:rPr>
              <a:t>DT Portfolio Strategy </a:t>
            </a:r>
            <a:r>
              <a:rPr lang="zh-CN" alt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>
                <a:solidFill>
                  <a:srgbClr val="FFFFFF"/>
                </a:solidFill>
              </a:rPr>
              <a:t>PNL Results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0E4A4F5D-EE9E-614E-86C9-9EB9ABD7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4110" y="3193774"/>
            <a:ext cx="3033249" cy="2714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Optimized parameters using training set</a:t>
            </a:r>
          </a:p>
          <a:p>
            <a:r>
              <a:rPr lang="en-US" dirty="0">
                <a:solidFill>
                  <a:srgbClr val="FFFFFF"/>
                </a:solidFill>
              </a:rPr>
              <a:t>Total return 43%</a:t>
            </a:r>
          </a:p>
          <a:p>
            <a:r>
              <a:rPr lang="en-US" dirty="0">
                <a:solidFill>
                  <a:srgbClr val="FFFFFF"/>
                </a:solidFill>
              </a:rPr>
              <a:t>Annual return 8.7%</a:t>
            </a:r>
          </a:p>
        </p:txBody>
      </p:sp>
      <p:pic>
        <p:nvPicPr>
          <p:cNvPr id="16" name="Picture 15" descr="A screenshot of a map&#10;&#10;Description automatically generated">
            <a:extLst>
              <a:ext uri="{FF2B5EF4-FFF2-40B4-BE49-F238E27FC236}">
                <a16:creationId xmlns:a16="http://schemas.microsoft.com/office/drawing/2014/main" id="{6A087254-AEDF-164C-8D6E-61FD15AD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737486"/>
            <a:ext cx="6866506" cy="3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9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F735-BFD9-0244-9486-6E4F4AD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DT Portfolio Strategy Evaluation</a:t>
            </a:r>
            <a:r>
              <a:rPr lang="zh-CN" altLang="en-US" sz="3600" cap="none" dirty="0"/>
              <a:t> </a:t>
            </a:r>
            <a:r>
              <a:rPr lang="en-US" altLang="zh-CN" sz="3600" cap="none" dirty="0"/>
              <a:t>Metrics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47BE0-55B5-E441-B6F1-5C3A8D615E21}"/>
              </a:ext>
            </a:extLst>
          </p:cNvPr>
          <p:cNvSpPr txBox="1">
            <a:spLocks/>
          </p:cNvSpPr>
          <p:nvPr/>
        </p:nvSpPr>
        <p:spPr>
          <a:xfrm>
            <a:off x="581025" y="4731385"/>
            <a:ext cx="10126137" cy="19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Less attractive Sharpe Ratio and </a:t>
            </a:r>
            <a:r>
              <a:rPr lang="en-US" sz="2400" dirty="0" err="1"/>
              <a:t>Sortino</a:t>
            </a:r>
            <a:r>
              <a:rPr lang="en-US" sz="2400" dirty="0"/>
              <a:t> Ratio with high volatility of return</a:t>
            </a:r>
          </a:p>
          <a:p>
            <a:r>
              <a:rPr lang="en-US" sz="2400" dirty="0"/>
              <a:t>Allocation by training allocation via implied </a:t>
            </a:r>
            <a:r>
              <a:rPr lang="en-US" sz="2400" dirty="0" err="1"/>
              <a:t>Sortino</a:t>
            </a:r>
            <a:r>
              <a:rPr lang="en-US" sz="2400" dirty="0"/>
              <a:t> Ratio enhances result</a:t>
            </a:r>
          </a:p>
          <a:p>
            <a:r>
              <a:rPr lang="en-US" sz="2400" dirty="0"/>
              <a:t>Less attractive result compared to that of ST Portfolio Strategy because rough simple computation of Threshold could cause false detection of events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69B6F75-A598-BA49-A4F1-CB9AED0B4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974807"/>
              </p:ext>
            </p:extLst>
          </p:nvPr>
        </p:nvGraphicFramePr>
        <p:xfrm>
          <a:off x="581025" y="2181225"/>
          <a:ext cx="11029950" cy="229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5495">
                  <a:extLst>
                    <a:ext uri="{9D8B030D-6E8A-4147-A177-3AD203B41FA5}">
                      <a16:colId xmlns:a16="http://schemas.microsoft.com/office/drawing/2014/main" val="2694862112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3588825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15675538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7863974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77237934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951829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Sortino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@ 90 C.L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@ 99% C.L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sets of parameter, even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7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set of parameter, even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4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set of parameter, trained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6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32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1502-7147-C24C-B6CA-EAE402F3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3DF5-A06B-EA40-867B-319A286F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Diversified Portfolio of developing and developed countries’ currency</a:t>
            </a:r>
          </a:p>
          <a:p>
            <a:r>
              <a:rPr lang="en-US" sz="2400" dirty="0"/>
              <a:t>Uses 5x leverage to control total position</a:t>
            </a:r>
          </a:p>
          <a:p>
            <a:r>
              <a:rPr lang="en-US" sz="2400" dirty="0"/>
              <a:t>Stop loss of 10% of capital (2% of position)</a:t>
            </a:r>
          </a:p>
        </p:txBody>
      </p:sp>
    </p:spTree>
    <p:extLst>
      <p:ext uri="{BB962C8B-B14F-4D97-AF65-F5344CB8AC3E}">
        <p14:creationId xmlns:p14="http://schemas.microsoft.com/office/powerpoint/2010/main" val="98315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6DC8-46DA-4E42-B1FA-CEEF18A7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7EC0-874F-5747-8E6E-DACD49BE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risk high return strategy that identifies upward and downward trend to identify potential trading opportunity during the overshoot period</a:t>
            </a:r>
          </a:p>
          <a:p>
            <a:r>
              <a:rPr lang="en-US" sz="2400" dirty="0"/>
              <a:t>The Static Threshold strategy shows a high profitability of 72% annualized return</a:t>
            </a:r>
          </a:p>
          <a:p>
            <a:r>
              <a:rPr lang="en-US" sz="2400" dirty="0"/>
              <a:t>The Dynamic Threshold strategy less attractive</a:t>
            </a:r>
          </a:p>
          <a:p>
            <a:r>
              <a:rPr lang="en-US" sz="2400" dirty="0"/>
              <a:t>There is no very effective ways of hedging because we are betting on momentum</a:t>
            </a:r>
          </a:p>
          <a:p>
            <a:r>
              <a:rPr lang="en-US" sz="2400" dirty="0"/>
              <a:t>We still manage risk by setting stop-loss and achieve strong VaR result</a:t>
            </a:r>
          </a:p>
        </p:txBody>
      </p:sp>
    </p:spTree>
    <p:extLst>
      <p:ext uri="{BB962C8B-B14F-4D97-AF65-F5344CB8AC3E}">
        <p14:creationId xmlns:p14="http://schemas.microsoft.com/office/powerpoint/2010/main" val="35024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2DA-9D32-164F-A735-A60ED5A1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+mn-lt"/>
              </a:rPr>
              <a:t>Directional Change(DC)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A65A-BE18-4B44-8DF8-33BE3E21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strategy identifies upward and downward trends in Foreign Exchange rates and profits from continuation of trend</a:t>
            </a:r>
          </a:p>
          <a:p>
            <a:r>
              <a:rPr lang="en-US" sz="2400" dirty="0"/>
              <a:t>Strong quantitative foundation</a:t>
            </a:r>
          </a:p>
          <a:p>
            <a:r>
              <a:rPr lang="en-US" sz="2400" dirty="0"/>
              <a:t>Investment process emphasizes risk control</a:t>
            </a:r>
          </a:p>
          <a:p>
            <a:r>
              <a:rPr lang="en-US" sz="2400" dirty="0"/>
              <a:t>Strategy gains an annual return of 72%</a:t>
            </a:r>
          </a:p>
          <a:p>
            <a:r>
              <a:rPr lang="en-US" sz="2400" dirty="0"/>
              <a:t>Backtests suggest lower than -5% VaR at 90% confidence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60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AD7B-4FAB-EA4A-A660-C425A706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Investment Universe And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235B-03DD-F14A-BA55-C26EF59A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investment universe contains:</a:t>
            </a:r>
          </a:p>
          <a:p>
            <a:pPr lvl="1"/>
            <a:r>
              <a:rPr lang="en-US" sz="2400" dirty="0"/>
              <a:t>All foreign currencies available for feasible trading and borrowing</a:t>
            </a:r>
          </a:p>
          <a:p>
            <a:pPr lvl="1"/>
            <a:r>
              <a:rPr lang="en-US" sz="2400" dirty="0"/>
              <a:t>Focus more on low interest rate currencies</a:t>
            </a:r>
          </a:p>
          <a:p>
            <a:pPr lvl="1"/>
            <a:r>
              <a:rPr lang="en-US" sz="2400" dirty="0"/>
              <a:t>Execution uses seven straight currency pairs</a:t>
            </a:r>
          </a:p>
          <a:p>
            <a:r>
              <a:rPr lang="en-US" sz="2800" dirty="0"/>
              <a:t>The strategy generates:</a:t>
            </a:r>
          </a:p>
          <a:p>
            <a:pPr lvl="1"/>
            <a:r>
              <a:rPr lang="en-US" sz="2400" dirty="0"/>
              <a:t>Long and short positions in Foreign-Currency/USD</a:t>
            </a:r>
          </a:p>
          <a:p>
            <a:pPr lvl="1"/>
            <a:r>
              <a:rPr lang="en-US" sz="2400" dirty="0"/>
              <a:t>Portfolios of the long/short positions for the seven straight pairs we use</a:t>
            </a:r>
          </a:p>
        </p:txBody>
      </p:sp>
    </p:spTree>
    <p:extLst>
      <p:ext uri="{BB962C8B-B14F-4D97-AF65-F5344CB8AC3E}">
        <p14:creationId xmlns:p14="http://schemas.microsoft.com/office/powerpoint/2010/main" val="158670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8B54-BD3D-5042-A954-D27808B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Competitive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4CD7-218F-454A-9138-3EC23A3D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Active Trading &amp; Portfolio Management</a:t>
            </a:r>
            <a:r>
              <a:rPr lang="zh-CN" altLang="en-US" sz="2400" dirty="0"/>
              <a:t> </a:t>
            </a:r>
            <a:r>
              <a:rPr lang="en-US" altLang="zh-CN" sz="2400" dirty="0"/>
              <a:t>Strategy: trade at least 2/3 of times in year</a:t>
            </a:r>
          </a:p>
          <a:p>
            <a:r>
              <a:rPr lang="en-US" sz="2400" dirty="0"/>
              <a:t>High market liquidity, short holding period, and stop loss execution for risk control</a:t>
            </a:r>
          </a:p>
          <a:p>
            <a:r>
              <a:rPr lang="en-US" sz="2400" dirty="0"/>
              <a:t>Minimized Value at Risk for both 90% and 99% confidence level</a:t>
            </a:r>
          </a:p>
          <a:p>
            <a:r>
              <a:rPr lang="en-US" sz="2400" dirty="0"/>
              <a:t>Multiple forms of DC strategy for selection to customize your investment need</a:t>
            </a:r>
          </a:p>
          <a:p>
            <a:r>
              <a:rPr lang="en-US" sz="2400" dirty="0"/>
              <a:t>Strong mathematical foundation to allow different execution under different market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4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7387-1B6D-9348-AE5D-85711719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4BD3-0C31-C94A-B7F8-7DFB6BFA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Directional Change models introduced by E. Tsang (2010)</a:t>
            </a:r>
          </a:p>
          <a:p>
            <a:r>
              <a:rPr lang="en-US" sz="2400" dirty="0"/>
              <a:t>Stochastic risk and volatility</a:t>
            </a:r>
          </a:p>
          <a:p>
            <a:r>
              <a:rPr lang="en-US" sz="2400" dirty="0"/>
              <a:t>Fixed and Dynamic Thresholds</a:t>
            </a:r>
          </a:p>
          <a:p>
            <a:r>
              <a:rPr lang="en-US" sz="2400" dirty="0"/>
              <a:t>Currency Portfolio</a:t>
            </a:r>
          </a:p>
          <a:p>
            <a:r>
              <a:rPr lang="en-US" sz="2400" dirty="0"/>
              <a:t>Use the model to:</a:t>
            </a:r>
          </a:p>
          <a:p>
            <a:pPr lvl="1"/>
            <a:r>
              <a:rPr lang="en-US" sz="2400" dirty="0"/>
              <a:t>Identify upward and downward trend</a:t>
            </a:r>
          </a:p>
          <a:p>
            <a:pPr lvl="1"/>
            <a:r>
              <a:rPr lang="en-US" sz="2400" dirty="0"/>
              <a:t>Infer further rates movements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0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CDC7-6103-624C-BF17-E2421860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52" y="786948"/>
            <a:ext cx="3976951" cy="1176076"/>
          </a:xfrm>
        </p:spPr>
        <p:txBody>
          <a:bodyPr>
            <a:noAutofit/>
          </a:bodyPr>
          <a:lstStyle/>
          <a:p>
            <a:r>
              <a:rPr lang="en-US" sz="3600" cap="none" dirty="0">
                <a:solidFill>
                  <a:srgbClr val="FFFFFF"/>
                </a:solidFill>
              </a:rPr>
              <a:t>Empirical Exploration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2FFF2D41-D3D7-4A39-9898-17C38BEF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432160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From the graph we can see that after successfully identifying an uptrend or downtrend, there is a period of overshoot.</a:t>
            </a:r>
          </a:p>
        </p:txBody>
      </p:sp>
      <p:pic>
        <p:nvPicPr>
          <p:cNvPr id="7" name="Content Placeholder 6" descr="A screenshot of a map&#10;&#10;Description automatically generated">
            <a:extLst>
              <a:ext uri="{FF2B5EF4-FFF2-40B4-BE49-F238E27FC236}">
                <a16:creationId xmlns:a16="http://schemas.microsoft.com/office/drawing/2014/main" id="{55805337-3FAD-484E-A83F-B3CFEC15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172" y="826346"/>
            <a:ext cx="7769950" cy="48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2A02-FC78-D142-8B93-E4520145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Implications of Empirical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AE6F-BCAA-B74C-BA3E-BADD2280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identifying up and downtrends, the overshoot period presents an attractive investment opportunity</a:t>
            </a:r>
          </a:p>
          <a:p>
            <a:r>
              <a:rPr lang="en-US" sz="2400" dirty="0"/>
              <a:t>When the trend reverses, a trend-following position will be no longer unfavorable, so there is need for risk-control: we close our position whenever stop-loss order is hit</a:t>
            </a:r>
          </a:p>
        </p:txBody>
      </p:sp>
    </p:spTree>
    <p:extLst>
      <p:ext uri="{BB962C8B-B14F-4D97-AF65-F5344CB8AC3E}">
        <p14:creationId xmlns:p14="http://schemas.microsoft.com/office/powerpoint/2010/main" val="299281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AA75-70F9-B742-BB45-149D0300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Our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C0-7980-C04D-8C19-5FFAF19D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Motivated by the conclusions of the empirical explorations, we:</a:t>
            </a:r>
          </a:p>
          <a:p>
            <a:pPr lvl="1"/>
            <a:r>
              <a:rPr lang="en-US" sz="1800" dirty="0"/>
              <a:t>Buy foreign currency and sell US Dollars when Foreign/USD rate is in downtrend (foreign currency is appreciating) and vice versa</a:t>
            </a:r>
          </a:p>
          <a:p>
            <a:pPr lvl="1"/>
            <a:r>
              <a:rPr lang="en-US" sz="1800" dirty="0"/>
              <a:t>Borrow the selling currency with short-term interest rates </a:t>
            </a:r>
          </a:p>
          <a:p>
            <a:pPr lvl="1"/>
            <a:r>
              <a:rPr lang="en-US" sz="1800" dirty="0"/>
              <a:t>Exit position when cumulative loss of that position is more than 10% of invested capital</a:t>
            </a:r>
          </a:p>
          <a:p>
            <a:r>
              <a:rPr lang="en-US" sz="2000" dirty="0"/>
              <a:t>We review active positions daily</a:t>
            </a:r>
          </a:p>
          <a:p>
            <a:r>
              <a:rPr lang="en-US" sz="2000" dirty="0"/>
              <a:t>We review potential investments daily</a:t>
            </a:r>
          </a:p>
          <a:p>
            <a:r>
              <a:rPr lang="en-US" sz="2000" dirty="0"/>
              <a:t>We generate two versions for DC-based portfolio management strategy:</a:t>
            </a:r>
          </a:p>
          <a:p>
            <a:pPr marL="0" indent="0">
              <a:buNone/>
            </a:pPr>
            <a:r>
              <a:rPr lang="en-US" sz="2000" dirty="0"/>
              <a:t>     -Static Threshold(ST) and Dynamic Threshold(DT)</a:t>
            </a:r>
          </a:p>
        </p:txBody>
      </p:sp>
    </p:spTree>
    <p:extLst>
      <p:ext uri="{BB962C8B-B14F-4D97-AF65-F5344CB8AC3E}">
        <p14:creationId xmlns:p14="http://schemas.microsoft.com/office/powerpoint/2010/main" val="52004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F838-69ED-B845-97B4-59EEC467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err="1"/>
              <a:t>Backtesting</a:t>
            </a:r>
            <a:endParaRPr lang="en-US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A420-C73A-4748-9BE9-B0CD4AF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Training Period : 2013/01/01 – 2014/12/31</a:t>
            </a:r>
          </a:p>
          <a:p>
            <a:r>
              <a:rPr lang="en-US" sz="2000" dirty="0"/>
              <a:t>Testing Period : 2015/01/01 – 2019/12/31</a:t>
            </a:r>
          </a:p>
          <a:p>
            <a:r>
              <a:rPr lang="en-US" sz="2000" dirty="0"/>
              <a:t>Incorporation of costs and fees:</a:t>
            </a:r>
          </a:p>
          <a:p>
            <a:pPr lvl="1"/>
            <a:r>
              <a:rPr lang="en-US" sz="1800" dirty="0"/>
              <a:t>Transaction costs : 1 basis point</a:t>
            </a:r>
          </a:p>
          <a:p>
            <a:pPr lvl="1"/>
            <a:r>
              <a:rPr lang="en-US" sz="1800" dirty="0"/>
              <a:t>Funding costs : short term interests rates</a:t>
            </a:r>
          </a:p>
          <a:p>
            <a:r>
              <a:rPr lang="en-US" sz="2000" dirty="0"/>
              <a:t>Allowing 5x Leverage</a:t>
            </a:r>
          </a:p>
        </p:txBody>
      </p:sp>
    </p:spTree>
    <p:extLst>
      <p:ext uri="{BB962C8B-B14F-4D97-AF65-F5344CB8AC3E}">
        <p14:creationId xmlns:p14="http://schemas.microsoft.com/office/powerpoint/2010/main" val="1283996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764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Final Project Pitch Book</vt:lpstr>
      <vt:lpstr>Directional Change(DC) Strategy</vt:lpstr>
      <vt:lpstr>Investment Universe And Securities</vt:lpstr>
      <vt:lpstr>Competitive Edge</vt:lpstr>
      <vt:lpstr>Model Construction</vt:lpstr>
      <vt:lpstr>Empirical Exploration</vt:lpstr>
      <vt:lpstr>Implications of Empirical Exploration</vt:lpstr>
      <vt:lpstr>Our Implementations</vt:lpstr>
      <vt:lpstr>Backtesting</vt:lpstr>
      <vt:lpstr>ST Portfolio Strategy  PNL Results</vt:lpstr>
      <vt:lpstr>ST Portfolio Strategy Evaluation Metrics</vt:lpstr>
      <vt:lpstr>PowerPoint Presentation</vt:lpstr>
      <vt:lpstr>DT Portfolio Strategy Evaluation Metrics</vt:lpstr>
      <vt:lpstr>Risk Management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Pitch Book</dc:title>
  <dc:creator>David Du</dc:creator>
  <cp:lastModifiedBy>Xiaomeng Wang '18</cp:lastModifiedBy>
  <cp:revision>6</cp:revision>
  <dcterms:created xsi:type="dcterms:W3CDTF">2020-06-05T17:28:57Z</dcterms:created>
  <dcterms:modified xsi:type="dcterms:W3CDTF">2020-06-05T21:43:41Z</dcterms:modified>
</cp:coreProperties>
</file>