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1DE40-AAA9-4872-8FC6-A2E4781D92F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2D7B7-103C-4EAE-B434-94314744D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3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D7B7-103C-4EAE-B434-94314744D65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31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D7B7-103C-4EAE-B434-94314744D65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5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D7B7-103C-4EAE-B434-94314744D65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3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D7B7-103C-4EAE-B434-94314744D65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70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D7B7-103C-4EAE-B434-94314744D65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2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50345-7098-2286-75DD-FE49FB456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2429B-9A8C-8C46-36AB-E802C54A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707C4-0D9F-3762-344C-63383E20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D976D4-48D3-4EAB-61E7-F658574A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332BE-FAB0-AA19-4263-AD378C73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21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4D5A9-CAC2-2423-D650-AF5786CD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5A66CE-9E84-03F8-FE0C-C1E1FE00E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324E4-C991-CC20-7E88-FB2B5C4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86B87B-D17D-04DB-1596-71964DCB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6B361-6F0F-110A-6992-5A589E58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6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EB97B-C81E-AAF9-231A-2BAE50CD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1B3710-3987-BFF0-0818-0224C9AA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29886-E41B-33B9-918C-9676FFC4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8FF235-0D81-2251-DC82-3DAC31A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51D1A-E600-803F-9726-8C820866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7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A6A6E-2F84-0F9E-A93B-231A0A06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CA8A5-329F-B440-FA0B-9C4C5484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B5176-04EA-D0E7-8B4D-3920B9E3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9D41D5-F533-80F6-CDCB-800D9546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057580-BDC5-0058-31BB-BAE3FB38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1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814F9-C4E6-1686-660A-6C1AAC91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3B1475-3F4E-8DF9-EFAB-8D587801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B5AB00-5B45-E2CD-A83A-1B00CA26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DB23A-EB35-FB71-0C77-40E2F035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BED86-78BD-CA62-7EB5-6ACD6423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EA65C-A477-57D4-D84D-4301AF4E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0C17F-EBAD-F9AD-9B48-FD1871A70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6643B4-2778-747E-A538-4132BD07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38EDBC-2BF3-4AC9-991F-FEFA629F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3320D0-8D54-5271-CDA1-7BFB5E29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CC46CC-B316-470A-73A1-FE7B4AE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1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C1A75-BE2D-C423-8BA1-90D8D7CC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7A6FB3-91D0-40F7-CC12-E48DB949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127FB0-9AA6-36F2-7DB7-8B14CCF9D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DA4209-92AC-4BC2-311B-F632D29B1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00FB4-6EDD-E4B6-1358-E2778C55E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35162-7B01-2269-5DD6-60732302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CB46EF-EFBC-509B-ED65-FA7BB61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6B57E3-1E6D-4D78-5D34-7DFF273F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7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84E52-6399-89ED-D446-E6C6378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9D7BBF-C450-8286-C49A-567AC89E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6D5FC-1DA5-C7F1-C24B-72DDF287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343B7F-9E6B-6756-AC76-61F7292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8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099C1A-59E9-F79A-F8CA-BFCB7343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4A0112-ABD4-21D2-8371-231F6238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1747DD-D1F1-0C69-6225-5450B311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B7038-690C-760A-4427-65181CB7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D616A-327C-9195-5886-9CF3EE0A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D4066A-5CCD-A777-4815-8063CB30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1ED1C2-7ACE-7F58-6830-029FAAB2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E7D9A4-D23B-2F60-38C8-26F971CD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7FB71E-85B6-2562-2D48-CF97462F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FA594-7614-61B0-9215-6085D8F9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E7B725-49B2-0FC2-B6BC-BCA47025C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4E797B-D6A9-03B3-03F9-C258F86BF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B2AE3F-E4EA-524C-42F3-C4FD8D84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9347E-8135-731C-78CF-1153B348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0E873E-C426-1804-C8AE-E9E63F03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1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7F4F79-2DF1-6940-EF8B-CD93CFF8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27C49-C10E-3924-950D-5989DF6A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D6D2E2-D9AF-015A-B36E-DA9C64FBC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A64A-4F34-4761-AAFF-2F83893BE3AA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A159F-4C5A-4971-F040-D996D2A8D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188C5-A7CB-860F-3099-E96BC0A77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4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A59BD-1372-10FA-1A64-6EB5999E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1828799"/>
          </a:xfrm>
          <a:noFill/>
        </p:spPr>
        <p:txBody>
          <a:bodyPr/>
          <a:lstStyle/>
          <a:p>
            <a:pPr algn="l"/>
            <a:r>
              <a:rPr lang="pt-BR" b="1" dirty="0" err="1">
                <a:latin typeface="Biome" panose="020B0502040204020203" pitchFamily="34" charset="0"/>
                <a:cs typeface="Biome" panose="020B0502040204020203" pitchFamily="34" charset="0"/>
              </a:rPr>
              <a:t>C</a:t>
            </a:r>
            <a:r>
              <a:rPr lang="pt-BR" b="1" dirty="0" err="1">
                <a:solidFill>
                  <a:schemeClr val="accent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y</a:t>
            </a:r>
            <a:r>
              <a:rPr lang="pt-BR" b="1" dirty="0" err="1">
                <a:latin typeface="Biome" panose="020B0502040204020203" pitchFamily="34" charset="0"/>
                <a:cs typeface="Biome" panose="020B0502040204020203" pitchFamily="34" charset="0"/>
              </a:rPr>
              <a:t>clistic</a:t>
            </a:r>
            <a:r>
              <a:rPr lang="pt-BR" b="1" dirty="0">
                <a:latin typeface="Biome" panose="020B0502040204020203" pitchFamily="34" charset="0"/>
                <a:cs typeface="Biome" panose="020B0502040204020203" pitchFamily="34" charset="0"/>
              </a:rPr>
              <a:t> – </a:t>
            </a:r>
            <a:br>
              <a:rPr lang="pt-BR" b="1" dirty="0">
                <a:latin typeface="Biome" panose="020B0502040204020203" pitchFamily="34" charset="0"/>
                <a:cs typeface="Biome" panose="020B0502040204020203" pitchFamily="34" charset="0"/>
              </a:rPr>
            </a:br>
            <a:r>
              <a:rPr lang="pt-BR" dirty="0">
                <a:latin typeface="Biome" panose="020B0502040204020203" pitchFamily="34" charset="0"/>
                <a:cs typeface="Biome" panose="020B0502040204020203" pitchFamily="34" charset="0"/>
              </a:rPr>
              <a:t>Estudo de Caso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ABE122-4083-DEB4-31A3-F0A54C86E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899"/>
            <a:ext cx="9144000" cy="813293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Apresentado por: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David Eler</a:t>
            </a:r>
          </a:p>
          <a:p>
            <a:pPr algn="l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Atualizado em: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16 de outubro de 2023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530D2E7-4E38-873E-B6D9-0555A2D7DEA1}"/>
              </a:ext>
            </a:extLst>
          </p:cNvPr>
          <p:cNvCxnSpPr>
            <a:cxnSpLocks/>
          </p:cNvCxnSpPr>
          <p:nvPr/>
        </p:nvCxnSpPr>
        <p:spPr>
          <a:xfrm>
            <a:off x="0" y="1704109"/>
            <a:ext cx="0" cy="335308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4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47C72F-5A84-FA4A-1B3A-43EFAE2E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91" y="1293200"/>
            <a:ext cx="5097555" cy="429870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C2801B-785C-4834-EFA8-EA3F0C59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361" y="2338262"/>
            <a:ext cx="5544774" cy="21814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Por outro lado, os membros anuais tendem a utilizar por um maior número de vezes – </a:t>
            </a:r>
            <a:r>
              <a:rPr lang="pt-BR" sz="2400" b="1" i="0" u="none" strike="noStrike" dirty="0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24%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a mais.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Casuais –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2.169,555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corridas.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Membros –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3.554,051 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corridas.</a:t>
            </a:r>
          </a:p>
        </p:txBody>
      </p:sp>
    </p:spTree>
    <p:extLst>
      <p:ext uri="{BB962C8B-B14F-4D97-AF65-F5344CB8AC3E}">
        <p14:creationId xmlns:p14="http://schemas.microsoft.com/office/powerpoint/2010/main" val="40392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6" y="211806"/>
            <a:ext cx="7001608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Embarques e desembarques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4EFCC02-1698-3251-0875-48AFC789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786651"/>
            <a:ext cx="5420768" cy="564052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CB74A50-455C-2E16-8996-6017CED08498}"/>
              </a:ext>
            </a:extLst>
          </p:cNvPr>
          <p:cNvCxnSpPr>
            <a:cxnSpLocks/>
          </p:cNvCxnSpPr>
          <p:nvPr/>
        </p:nvCxnSpPr>
        <p:spPr>
          <a:xfrm flipH="1">
            <a:off x="3912577" y="4334608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4D01D11-DCFE-3071-BCCA-4EDC7083C5E5}"/>
              </a:ext>
            </a:extLst>
          </p:cNvPr>
          <p:cNvCxnSpPr>
            <a:cxnSpLocks/>
          </p:cNvCxnSpPr>
          <p:nvPr/>
        </p:nvCxnSpPr>
        <p:spPr>
          <a:xfrm flipH="1">
            <a:off x="3511062" y="3645957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DD36DCA-6390-6017-D6A0-80AEEA2D3453}"/>
              </a:ext>
            </a:extLst>
          </p:cNvPr>
          <p:cNvCxnSpPr>
            <a:cxnSpLocks/>
          </p:cNvCxnSpPr>
          <p:nvPr/>
        </p:nvCxnSpPr>
        <p:spPr>
          <a:xfrm flipH="1">
            <a:off x="3766039" y="4771293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A3CFDC-E19A-9BF2-9B11-5E107F163BF9}"/>
              </a:ext>
            </a:extLst>
          </p:cNvPr>
          <p:cNvSpPr txBox="1"/>
          <p:nvPr/>
        </p:nvSpPr>
        <p:spPr>
          <a:xfrm>
            <a:off x="4422530" y="4180719"/>
            <a:ext cx="158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1º - Navy </a:t>
            </a:r>
            <a:r>
              <a:rPr lang="pt-BR" sz="1400" dirty="0" err="1">
                <a:latin typeface="Biome" panose="020B0503030204020804" pitchFamily="34" charset="0"/>
                <a:cs typeface="Biome" panose="020B0503030204020804" pitchFamily="34" charset="0"/>
              </a:rPr>
              <a:t>Pier</a:t>
            </a:r>
            <a:endParaRPr lang="pt-BR" sz="1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778593-0069-7021-790D-36A0699A55E9}"/>
              </a:ext>
            </a:extLst>
          </p:cNvPr>
          <p:cNvSpPr txBox="1"/>
          <p:nvPr/>
        </p:nvSpPr>
        <p:spPr>
          <a:xfrm>
            <a:off x="4275993" y="4617404"/>
            <a:ext cx="138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2º -  Chicago Yacht Club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EFA555-4FB8-B9AB-A19F-0B88E27A38D3}"/>
              </a:ext>
            </a:extLst>
          </p:cNvPr>
          <p:cNvSpPr txBox="1"/>
          <p:nvPr/>
        </p:nvSpPr>
        <p:spPr>
          <a:xfrm>
            <a:off x="4021015" y="3409980"/>
            <a:ext cx="171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3º - North Lake Shore Drive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B584BC3-6802-4D84-D382-3B8BFAC5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6651"/>
            <a:ext cx="5420768" cy="5640528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627705A-9A49-91E8-FB42-F80FBCE3A8AA}"/>
              </a:ext>
            </a:extLst>
          </p:cNvPr>
          <p:cNvCxnSpPr>
            <a:cxnSpLocks/>
          </p:cNvCxnSpPr>
          <p:nvPr/>
        </p:nvCxnSpPr>
        <p:spPr>
          <a:xfrm flipH="1">
            <a:off x="9332242" y="4309140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9174B50-A663-BFC1-6B04-5350E03599BE}"/>
              </a:ext>
            </a:extLst>
          </p:cNvPr>
          <p:cNvCxnSpPr>
            <a:cxnSpLocks/>
          </p:cNvCxnSpPr>
          <p:nvPr/>
        </p:nvCxnSpPr>
        <p:spPr>
          <a:xfrm flipH="1">
            <a:off x="8930727" y="3620489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FC4482F-D443-A94F-5D23-714BBA3639F4}"/>
              </a:ext>
            </a:extLst>
          </p:cNvPr>
          <p:cNvCxnSpPr>
            <a:cxnSpLocks/>
          </p:cNvCxnSpPr>
          <p:nvPr/>
        </p:nvCxnSpPr>
        <p:spPr>
          <a:xfrm flipH="1">
            <a:off x="9185704" y="4745825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AB9B30-8DB7-07E1-FD96-91C7D735A49E}"/>
              </a:ext>
            </a:extLst>
          </p:cNvPr>
          <p:cNvSpPr txBox="1"/>
          <p:nvPr/>
        </p:nvSpPr>
        <p:spPr>
          <a:xfrm>
            <a:off x="9842195" y="4155251"/>
            <a:ext cx="158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1º - Navy </a:t>
            </a:r>
            <a:r>
              <a:rPr lang="pt-BR" sz="1400" dirty="0" err="1">
                <a:latin typeface="Biome" panose="020B0503030204020804" pitchFamily="34" charset="0"/>
                <a:cs typeface="Biome" panose="020B0503030204020804" pitchFamily="34" charset="0"/>
              </a:rPr>
              <a:t>Pier</a:t>
            </a:r>
            <a:endParaRPr lang="pt-BR" sz="1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B5461EC-ADBF-B1D1-E4CD-B3378DAC7C46}"/>
              </a:ext>
            </a:extLst>
          </p:cNvPr>
          <p:cNvSpPr txBox="1"/>
          <p:nvPr/>
        </p:nvSpPr>
        <p:spPr>
          <a:xfrm>
            <a:off x="9695658" y="4591936"/>
            <a:ext cx="138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2º -  Chicago Yacht Club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4A64634-89DE-1FF5-B04E-7D0681CF90F9}"/>
              </a:ext>
            </a:extLst>
          </p:cNvPr>
          <p:cNvSpPr txBox="1"/>
          <p:nvPr/>
        </p:nvSpPr>
        <p:spPr>
          <a:xfrm>
            <a:off x="9440680" y="3384512"/>
            <a:ext cx="171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3º - North Lake Shore Drive</a:t>
            </a:r>
          </a:p>
        </p:txBody>
      </p:sp>
    </p:spTree>
    <p:extLst>
      <p:ext uri="{BB962C8B-B14F-4D97-AF65-F5344CB8AC3E}">
        <p14:creationId xmlns:p14="http://schemas.microsoft.com/office/powerpoint/2010/main" val="2826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6" y="211806"/>
            <a:ext cx="7001608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Estações do ano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E0C8006-CD56-E5E7-A248-6E1629F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877" y="2654783"/>
            <a:ext cx="5216535" cy="1561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O 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verão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é a estação do ano mais movimentada da 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com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2,27 milhões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de corridas registradas.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2ABB2-60D6-54BB-B42E-39A4BD42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5" y="1204911"/>
            <a:ext cx="5876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D92C0D24-626E-EAF7-143D-822895F3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0" y="1195387"/>
            <a:ext cx="5838825" cy="4467225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577EFED7-E09C-0DFB-F9C2-C3C19B88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333" y="2654783"/>
            <a:ext cx="5216535" cy="15619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 o mesmo padrão se repete quando analisamos as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médias de duração de corrida por estação do ano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com o 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verão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assumindo a liderança.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2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4DF3-4345-42D1-C5D6-49AEE4CF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4" y="2389252"/>
            <a:ext cx="8849728" cy="207949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iome" panose="020B0503030204020804" pitchFamily="34" charset="0"/>
                <a:cs typeface="Biome" panose="020B0503030204020804" pitchFamily="34" charset="0"/>
              </a:rPr>
              <a:t>Conclusões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113CDF0-B947-F233-A10B-47DC69486DC2}"/>
              </a:ext>
            </a:extLst>
          </p:cNvPr>
          <p:cNvCxnSpPr>
            <a:cxnSpLocks/>
          </p:cNvCxnSpPr>
          <p:nvPr/>
        </p:nvCxnSpPr>
        <p:spPr>
          <a:xfrm>
            <a:off x="1396725" y="1717290"/>
            <a:ext cx="0" cy="33530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9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CCA6F8DC-F438-23E9-FB89-EE5DC5D6F901}"/>
              </a:ext>
            </a:extLst>
          </p:cNvPr>
          <p:cNvSpPr/>
          <p:nvPr/>
        </p:nvSpPr>
        <p:spPr>
          <a:xfrm>
            <a:off x="1160582" y="2585726"/>
            <a:ext cx="1441937" cy="14499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CB0B43-DEC8-5B1A-6A42-BC15C35919A2}"/>
              </a:ext>
            </a:extLst>
          </p:cNvPr>
          <p:cNvSpPr txBox="1"/>
          <p:nvPr/>
        </p:nvSpPr>
        <p:spPr>
          <a:xfrm>
            <a:off x="1456350" y="2666558"/>
            <a:ext cx="780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65683C8-D420-6D64-9388-B17DBE83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309" y="1855567"/>
            <a:ext cx="8247184" cy="31736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Em geral, o usuário 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0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prefere compartilhar bicicletas aos finais de semana.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Os membros anuais fazem mais viagens de menor duração. Os ciclistas casuais fazem menos viagens de maior duração.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20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 usuário 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0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prefere utilizar as bicicletas no verão e na região mais costeira da cidade.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94301D-CB99-ADCA-7789-4DFC78443C34}"/>
              </a:ext>
            </a:extLst>
          </p:cNvPr>
          <p:cNvSpPr txBox="1"/>
          <p:nvPr/>
        </p:nvSpPr>
        <p:spPr>
          <a:xfrm>
            <a:off x="307730" y="254978"/>
            <a:ext cx="1157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omo os membros anuais e os ciclistas casuais usam as bicicletas da </a:t>
            </a:r>
            <a:r>
              <a:rPr lang="pt-BR" sz="1800" b="1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1800" b="1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1800" b="1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de formas diferentes?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3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CCA6F8DC-F438-23E9-FB89-EE5DC5D6F901}"/>
              </a:ext>
            </a:extLst>
          </p:cNvPr>
          <p:cNvSpPr/>
          <p:nvPr/>
        </p:nvSpPr>
        <p:spPr>
          <a:xfrm>
            <a:off x="1160587" y="2585726"/>
            <a:ext cx="1441937" cy="14499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CB0B43-DEC8-5B1A-6A42-BC15C35919A2}"/>
              </a:ext>
            </a:extLst>
          </p:cNvPr>
          <p:cNvSpPr txBox="1"/>
          <p:nvPr/>
        </p:nvSpPr>
        <p:spPr>
          <a:xfrm>
            <a:off x="1456355" y="2648974"/>
            <a:ext cx="780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65683C8-D420-6D64-9388-B17DBE83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309" y="1608994"/>
            <a:ext cx="8071338" cy="36136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O plano anual da 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0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é vantajoso para usuários que utilizam as bicicletas mais vezes por menos tempo, o que não é o caso da maioria dos usuários casuais.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O passageiro casual gostaria de um plano anual da 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0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que refletisse o seu padrão de uso.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Um plano que contemple 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menos corridas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porém 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 maior duração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e com valor 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mais econômico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que os 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passes de viagem única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e 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dia inteiro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  <a:endParaRPr lang="pt-BR" sz="200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D6A387-5C76-E940-6DD8-55B2E1C226CD}"/>
              </a:ext>
            </a:extLst>
          </p:cNvPr>
          <p:cNvSpPr txBox="1"/>
          <p:nvPr/>
        </p:nvSpPr>
        <p:spPr>
          <a:xfrm>
            <a:off x="307730" y="254978"/>
            <a:ext cx="1157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Clr>
                <a:schemeClr val="accent1"/>
              </a:buClr>
            </a:pPr>
            <a:r>
              <a:rPr lang="pt-BR" sz="1800" i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Por 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que os passageiros casuais iriam querer adquirir planos anuais da </a:t>
            </a:r>
            <a:r>
              <a:rPr lang="pt-BR" sz="1800" b="1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1800" b="1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1800" b="1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i="1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?</a:t>
            </a:r>
            <a:endParaRPr lang="pt-BR" sz="1800" i="1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CCA6F8DC-F438-23E9-FB89-EE5DC5D6F901}"/>
              </a:ext>
            </a:extLst>
          </p:cNvPr>
          <p:cNvSpPr/>
          <p:nvPr/>
        </p:nvSpPr>
        <p:spPr>
          <a:xfrm>
            <a:off x="1160587" y="2585726"/>
            <a:ext cx="1441937" cy="14499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CB0B43-DEC8-5B1A-6A42-BC15C35919A2}"/>
              </a:ext>
            </a:extLst>
          </p:cNvPr>
          <p:cNvSpPr txBox="1"/>
          <p:nvPr/>
        </p:nvSpPr>
        <p:spPr>
          <a:xfrm>
            <a:off x="1456355" y="2648974"/>
            <a:ext cx="780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65683C8-D420-6D64-9388-B17DBE83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4" y="1556238"/>
            <a:ext cx="8525607" cy="393895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Pode-se direcionar 2 targets de marketing diferentes: 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1)  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Focar o plano anual vigente na parcela de passageiros casuais que utilizam as bicicletas mais vezes;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2)  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Desenvolver um plano anual casual (conforme item </a:t>
            </a:r>
            <a:r>
              <a:rPr lang="pt-BR" sz="2400" u="sng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).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Mídia digital segmentada (</a:t>
            </a:r>
            <a:r>
              <a:rPr lang="pt-BR" sz="24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ads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) para usuários de redes sociais localizados entre os bairros de 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Far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North 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Side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North 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Side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Central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e 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South 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Side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onde ocorre a maioria das corridas.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Campanhas tematizadas para uso em lazer e especiais de alta temporada (verão). 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24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D6A387-5C76-E940-6DD8-55B2E1C226CD}"/>
              </a:ext>
            </a:extLst>
          </p:cNvPr>
          <p:cNvSpPr txBox="1"/>
          <p:nvPr/>
        </p:nvSpPr>
        <p:spPr>
          <a:xfrm>
            <a:off x="307730" y="254978"/>
            <a:ext cx="1157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Clr>
                <a:schemeClr val="accent1"/>
              </a:buClr>
            </a:pPr>
            <a:r>
              <a:rPr lang="pt-BR" i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Como a </a:t>
            </a:r>
            <a:r>
              <a:rPr lang="pt-BR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i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pode usar a mídia digital para influenciar os passageiros casuais a se tornarem membros?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0824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6" y="211806"/>
            <a:ext cx="7001608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Apêndice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E0C8006-CD56-E5E7-A248-6E1629F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19" y="3216708"/>
            <a:ext cx="11353561" cy="42458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DIVVY, </a:t>
            </a:r>
            <a:r>
              <a:rPr lang="pt-BR" sz="2000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Trip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Data: 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  <a:hlinkClick r:id="rId3"/>
              </a:rPr>
              <a:t>https://divvy-tripdata.s3.amazonaws.com/index.html</a:t>
            </a:r>
            <a:endParaRPr lang="pt-BR" sz="20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1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4DF3-4345-42D1-C5D6-49AEE4CF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4" y="2389252"/>
            <a:ext cx="8849728" cy="207949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iome" panose="020B0503030204020804" pitchFamily="34" charset="0"/>
                <a:cs typeface="Biome" panose="020B0503030204020804" pitchFamily="34" charset="0"/>
              </a:rPr>
              <a:t>Obrigado!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113CDF0-B947-F233-A10B-47DC69486DC2}"/>
              </a:ext>
            </a:extLst>
          </p:cNvPr>
          <p:cNvCxnSpPr>
            <a:cxnSpLocks/>
          </p:cNvCxnSpPr>
          <p:nvPr/>
        </p:nvCxnSpPr>
        <p:spPr>
          <a:xfrm>
            <a:off x="1396725" y="1717290"/>
            <a:ext cx="0" cy="33530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670" y="191909"/>
            <a:ext cx="1372491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48B9A-7897-1D42-C45D-5C0B1197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050"/>
            <a:ext cx="10515600" cy="405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Propósito do estudo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Contar uma história (com dados)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Conclusão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Apêndice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2A655D-8B28-9FEA-57B2-D6E2AE54ED56}"/>
              </a:ext>
            </a:extLst>
          </p:cNvPr>
          <p:cNvSpPr txBox="1"/>
          <p:nvPr/>
        </p:nvSpPr>
        <p:spPr>
          <a:xfrm>
            <a:off x="821088" y="1502227"/>
            <a:ext cx="195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32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3200" b="1" dirty="0" err="1"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endParaRPr lang="pt-BR" sz="32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4DF3-4345-42D1-C5D6-49AEE4CF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4" y="2389252"/>
            <a:ext cx="8849728" cy="207949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iome" panose="020B0503030204020804" pitchFamily="34" charset="0"/>
                <a:cs typeface="Biome" panose="020B0503030204020804" pitchFamily="34" charset="0"/>
              </a:rPr>
              <a:t>Qual o propósito deste estudo?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113CDF0-B947-F233-A10B-47DC69486DC2}"/>
              </a:ext>
            </a:extLst>
          </p:cNvPr>
          <p:cNvCxnSpPr>
            <a:cxnSpLocks/>
          </p:cNvCxnSpPr>
          <p:nvPr/>
        </p:nvCxnSpPr>
        <p:spPr>
          <a:xfrm>
            <a:off x="1396725" y="1717290"/>
            <a:ext cx="0" cy="33530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7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639A4-1E97-4866-8642-D77C50F2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763"/>
            <a:ext cx="10515600" cy="35584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Descobrir como os membros anuais e os ciclistas casuais usam as bicicletas da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i="0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de formas diferentes.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Entender p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or que os passageiros casuais iriam querer adquirir planos anuais da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i="0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Explicar c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omo a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i="0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pode usar a mídia digital para influenciar os passageiros casuais a se tornarem membros.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4DF3-4345-42D1-C5D6-49AEE4CF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4" y="2389252"/>
            <a:ext cx="8849728" cy="207949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iome" panose="020B0503030204020804" pitchFamily="34" charset="0"/>
                <a:cs typeface="Biome" panose="020B0503030204020804" pitchFamily="34" charset="0"/>
              </a:rPr>
              <a:t>Apresentando os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113CDF0-B947-F233-A10B-47DC69486DC2}"/>
              </a:ext>
            </a:extLst>
          </p:cNvPr>
          <p:cNvCxnSpPr>
            <a:cxnSpLocks/>
          </p:cNvCxnSpPr>
          <p:nvPr/>
        </p:nvCxnSpPr>
        <p:spPr>
          <a:xfrm>
            <a:off x="1396725" y="1717290"/>
            <a:ext cx="0" cy="33530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0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6" y="211806"/>
            <a:ext cx="7001608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Visão Geral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D201F25-AE48-9676-BD54-25C46591308B}"/>
              </a:ext>
            </a:extLst>
          </p:cNvPr>
          <p:cNvSpPr txBox="1">
            <a:spLocks/>
          </p:cNvSpPr>
          <p:nvPr/>
        </p:nvSpPr>
        <p:spPr>
          <a:xfrm>
            <a:off x="822080" y="1273824"/>
            <a:ext cx="10547839" cy="4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Foram analisados os dados do sistema de compartilhamento de bicicletas da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i="0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no período do mês </a:t>
            </a:r>
            <a:r>
              <a:rPr lang="pt-BR" sz="2400" b="1" i="0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08/2022</a:t>
            </a:r>
            <a:r>
              <a:rPr lang="pt-BR" sz="2400" i="0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ao mês </a:t>
            </a:r>
            <a:r>
              <a:rPr lang="pt-BR" sz="2400" b="1" i="0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07/2023</a:t>
            </a:r>
            <a:r>
              <a:rPr lang="pt-BR" sz="2400" i="0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No período total, foi observado que a </a:t>
            </a:r>
            <a:r>
              <a:rPr lang="pt-BR" sz="2400" b="1" dirty="0">
                <a:latin typeface="Biome" panose="020B0503030204020804" pitchFamily="34" charset="0"/>
                <a:cs typeface="Biome" panose="020B0503030204020804" pitchFamily="34" charset="0"/>
              </a:rPr>
              <a:t>corrida mais longa 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realizada durou </a:t>
            </a:r>
            <a:r>
              <a:rPr lang="pt-BR" sz="24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36 dias</a:t>
            </a:r>
            <a:r>
              <a:rPr lang="pt-BR" sz="2400" b="1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A </a:t>
            </a:r>
            <a:r>
              <a:rPr lang="pt-BR" sz="2400" b="1" dirty="0">
                <a:latin typeface="Biome" panose="020B0503030204020804" pitchFamily="34" charset="0"/>
                <a:cs typeface="Biome" panose="020B0503030204020804" pitchFamily="34" charset="0"/>
              </a:rPr>
              <a:t>média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de utilização das bicicletas foi de </a:t>
            </a:r>
            <a:r>
              <a:rPr lang="pt-BR" sz="24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18 minutos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O dia da semana mais frequentado no período é o </a:t>
            </a:r>
            <a:r>
              <a:rPr lang="pt-BR" sz="24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sábado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620CD0-68B6-720A-FD40-8A89BE7A558F}"/>
              </a:ext>
            </a:extLst>
          </p:cNvPr>
          <p:cNvSpPr txBox="1"/>
          <p:nvPr/>
        </p:nvSpPr>
        <p:spPr>
          <a:xfrm>
            <a:off x="914400" y="970384"/>
            <a:ext cx="954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1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AD687D0-0808-AE18-A533-551929D5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" y="1104863"/>
            <a:ext cx="6056060" cy="450889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83F5BBB-54C3-1606-03DB-A5D10435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77" y="1377426"/>
            <a:ext cx="5305775" cy="40122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Foi observado que os usuários da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i="0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deram preferência no uso de suas bicicletas aos finais de semana. 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Os </a:t>
            </a:r>
            <a:r>
              <a:rPr lang="pt-BR" sz="2400" b="1" i="0" u="none" strike="noStrike" dirty="0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sábados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assumiram a liderança com o maior número de corridas realizadas. Em seguida vieram as 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quintas-feiras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e 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sextas-feiras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3C582F-AE05-FEA7-1B19-3F847ECC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8" y="1070684"/>
            <a:ext cx="5874103" cy="445113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860C35D-6361-D9E1-3177-0FE543B5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174" y="2644523"/>
            <a:ext cx="5442438" cy="1628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Os </a:t>
            </a:r>
            <a:r>
              <a:rPr lang="pt-BR" sz="2400" b="1" i="0" u="none" strike="noStrike" dirty="0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sábados e domingos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foram os dias da semana com a maior média de duração de corridas realizadas.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0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6" y="211806"/>
            <a:ext cx="7001608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Membros X ciclistas casuais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034AE7F3-5FFB-84CF-A607-8B5BE4AF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8" y="1281112"/>
            <a:ext cx="5105400" cy="4295775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E0C8006-CD56-E5E7-A248-6E1629F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350" y="2338262"/>
            <a:ext cx="5544774" cy="21814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Os ciclistas casuais utilizam as bicicletas por períodos </a:t>
            </a:r>
            <a:r>
              <a:rPr lang="pt-BR" sz="24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38</a:t>
            </a:r>
            <a:r>
              <a:rPr lang="pt-BR" sz="2400" b="1" i="0" u="none" strike="noStrike" dirty="0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%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mais longos que os membros anuais.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Casuais – média de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28 minutos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Membros – média de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12 minutos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0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654</Words>
  <Application>Microsoft Office PowerPoint</Application>
  <PresentationFormat>Widescreen</PresentationFormat>
  <Paragraphs>77</Paragraphs>
  <Slides>19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Biome</vt:lpstr>
      <vt:lpstr>Calibri</vt:lpstr>
      <vt:lpstr>Calibri Light</vt:lpstr>
      <vt:lpstr>Wingdings</vt:lpstr>
      <vt:lpstr>Tema do Office</vt:lpstr>
      <vt:lpstr>Cyclistic –  Estudo de Caso</vt:lpstr>
      <vt:lpstr>Índice</vt:lpstr>
      <vt:lpstr>Qual o propósito deste estudo?</vt:lpstr>
      <vt:lpstr>Apresentação do PowerPoint</vt:lpstr>
      <vt:lpstr>Apresentando os dados</vt:lpstr>
      <vt:lpstr>Visão Geral</vt:lpstr>
      <vt:lpstr>Apresentação do PowerPoint</vt:lpstr>
      <vt:lpstr>Apresentação do PowerPoint</vt:lpstr>
      <vt:lpstr>Membros X ciclistas casuais</vt:lpstr>
      <vt:lpstr>Apresentação do PowerPoint</vt:lpstr>
      <vt:lpstr>Embarques e desembarques</vt:lpstr>
      <vt:lpstr>Estações do ano</vt:lpstr>
      <vt:lpstr>Apresentação do PowerPoint</vt:lpstr>
      <vt:lpstr>Conclusões</vt:lpstr>
      <vt:lpstr>Apresentação do PowerPoint</vt:lpstr>
      <vt:lpstr>Apresentação do PowerPoint</vt:lpstr>
      <vt:lpstr>Apresentação do PowerPoint</vt:lpstr>
      <vt:lpstr>Apêndice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–  Estudo de Caso</dc:title>
  <dc:creator>David Eler</dc:creator>
  <cp:lastModifiedBy>David Eler</cp:lastModifiedBy>
  <cp:revision>13</cp:revision>
  <dcterms:created xsi:type="dcterms:W3CDTF">2023-10-15T14:55:29Z</dcterms:created>
  <dcterms:modified xsi:type="dcterms:W3CDTF">2023-10-16T19:45:40Z</dcterms:modified>
</cp:coreProperties>
</file>