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3" r:id="rId11"/>
    <p:sldId id="269" r:id="rId12"/>
    <p:sldId id="270" r:id="rId13"/>
    <p:sldId id="268" r:id="rId14"/>
    <p:sldId id="272" r:id="rId15"/>
    <p:sldId id="273" r:id="rId16"/>
    <p:sldId id="271" r:id="rId17"/>
    <p:sldId id="26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86E"/>
    <a:srgbClr val="33A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78163-C2B0-9BC6-8FE7-9640F4D2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AD4C6-6B78-2F08-C811-D32CD72C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B46B6-2875-34DA-EAD5-855F80A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81B56-CECB-B826-85F7-4420F3B1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B0A38-A63B-0110-0870-AD6A3B8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9E82D-E53C-8B60-3D4C-D8083065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B6B924-3AAB-A6D8-CED7-42D52370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950EB-DD24-04BE-2B1F-A05E9C34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F2EC-3DE7-28E0-B507-9375442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8D0CD-70B4-77CD-8483-0EE80768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A37B4-3129-FA36-B392-B2F95794A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5A56F-10E5-07AA-AEB9-2A417D58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B29B8-305D-BB9A-E916-BBCC412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C4F71-ECA7-D1E5-321F-A2682EF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CBDD8-33C7-9D21-EB84-8123985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1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A727-BEDD-6CC0-8CE6-CC79E2B5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F896B-A29C-0A31-70E5-03CBDDAE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D8BD7-C6E0-893D-0097-7AF1133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0DF6B-546A-88F8-7369-E843A19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80097-3142-6BCF-B017-D07273C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5DB70-FD88-BD2F-1E63-E4BA4F2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9997F-E6B0-60B8-241E-2B8AA751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7162B-2BA6-D5AE-F665-BDA78C8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D9258-FDA9-520A-DA08-50E8D4F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DE003-D747-112A-F033-3A2C4A2A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97E6-589F-5811-8108-770659A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33478-CF5C-CD58-5408-50C7D33C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BD402-7B16-33A1-7E82-8AE3132CB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24DD10-7EFF-7076-9BEC-05370F13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FADC13-10A6-B684-BE19-1DA91F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F3F64-DD2A-26F6-8FB0-E395FB3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5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CA926-847D-A8AE-DEAE-D7516F6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1A96E-A389-C6E5-9E95-B65D9BF1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8A7A7E-4915-BF3F-838D-6A5C8863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40E3A5-F284-9CDB-5158-DD607DCD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253FBC-CB6B-8343-AC86-8E74028F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A73215-DE11-BBD3-A880-58BE1EAA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74DB8-40EB-8F1A-349E-598A7D2C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3C1A4-8AE1-185F-B579-B387CD1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3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251E-EDD0-00E6-21FF-0B5FE7F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C0DC95-648D-D05A-4A2C-673A435D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1190D2-A187-427E-645E-60B562E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F689C7-B50B-58BB-F0D6-30494BC7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D12F78-AAF7-D1FB-8E00-C8D5EE7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C8CC53-8A16-DA6D-0B64-69D1D9B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1AC580-58B1-D648-4FBE-427375B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133A-0277-50B1-BD8B-D7A8F224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9CCE3-24B3-D1F4-B4DE-B5114140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E7034-A097-0525-E96B-1F10EF38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46521-C56B-3503-0FB5-E8C228A1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80B5C-7E4D-1A9E-B99C-AE422D2A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D7F99B-B83C-97FB-F39E-864BCDD1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2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6016D-7765-5F26-6846-935E05C7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A646B2-25D0-FBAA-F76A-029C6655A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365615-3E2F-7BA5-5903-C32A97DC6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C75C7-D933-AE3D-9416-60456341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6DF40-DFA7-F847-BAAF-589D540A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6EAFC-82ED-F7D7-730C-C143157B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3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A75742-491C-9266-1ACE-5DB353F8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5EC07-D683-6FA8-13E6-2B83805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7271F-426A-D98F-18D9-1C05E940F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41EE-9680-4A7E-B378-00EE83B7C66A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E3834-3E3B-411E-6588-E6A7D5755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7640F-FC6F-1E59-46AC-50FC808D3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4B66-D31B-4BC6-87D6-65C38179A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0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dingtopics.com/blog/customer-retention-rates#media-it-customer-retention" TargetMode="External"/><Relationship Id="rId2" Type="http://schemas.openxmlformats.org/officeDocument/2006/relationships/hyperlink" Target="https://www.kaggle.com/datasets/datacertlaboratoria/projeto-2-reteno-de-startup-tecnolgic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D8C704-7BA2-44CA-671E-2A7BDFC0FC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Padrão do plano de fundo">
            <a:extLst>
              <a:ext uri="{FF2B5EF4-FFF2-40B4-BE49-F238E27FC236}">
                <a16:creationId xmlns:a16="http://schemas.microsoft.com/office/drawing/2014/main" id="{E25F1D15-E584-126B-9EE1-105E73CB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96" y="559350"/>
            <a:ext cx="2308541" cy="23085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C0B4A7-F60A-6487-C482-B75E306C05F1}"/>
              </a:ext>
            </a:extLst>
          </p:cNvPr>
          <p:cNvSpPr txBox="1"/>
          <p:nvPr/>
        </p:nvSpPr>
        <p:spPr>
          <a:xfrm>
            <a:off x="5669966" y="651791"/>
            <a:ext cx="47292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</a:p>
          <a:p>
            <a:r>
              <a:rPr lang="pt-BR" sz="6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  <a:endParaRPr lang="pt-BR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2B8A4C-A0FB-460B-5D45-1C9E8F451392}"/>
              </a:ext>
            </a:extLst>
          </p:cNvPr>
          <p:cNvSpPr txBox="1"/>
          <p:nvPr/>
        </p:nvSpPr>
        <p:spPr>
          <a:xfrm>
            <a:off x="4141816" y="3344271"/>
            <a:ext cx="3908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Estudo de Caso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C04A4A-93E9-EA40-0605-75C3B418ABC2}"/>
              </a:ext>
            </a:extLst>
          </p:cNvPr>
          <p:cNvSpPr txBox="1"/>
          <p:nvPr/>
        </p:nvSpPr>
        <p:spPr>
          <a:xfrm>
            <a:off x="3551854" y="4524337"/>
            <a:ext cx="5088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Apresentado por: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David Eler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748BD6-7261-3216-DB93-26DFB935A13A}"/>
              </a:ext>
            </a:extLst>
          </p:cNvPr>
          <p:cNvSpPr txBox="1"/>
          <p:nvPr/>
        </p:nvSpPr>
        <p:spPr>
          <a:xfrm>
            <a:off x="3690624" y="5325635"/>
            <a:ext cx="481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Atualizado em: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15/12/2023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34666F-1876-7640-C98D-0B972AE91A82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3F49BDE-4766-A783-76C2-8E467EE98AFC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2F2020-7514-FD9C-6CF7-704D8F55EA88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EE9D7C-2F5C-1E67-528D-1C5A57545271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55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2979038" y="62614"/>
            <a:ext cx="623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Gráfico - Assinaturas x Abandonos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65BEFD-2C59-1D0B-BEC6-9DE380DC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74545"/>
            <a:ext cx="11801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3939017" y="62614"/>
            <a:ext cx="431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Gráfico - Taxa de </a:t>
            </a:r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Churn</a:t>
            </a:r>
            <a:endParaRPr lang="pt-BR" sz="3200" b="1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46B05D-CD8F-E6BA-2763-F3AB0F65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" y="1308354"/>
            <a:ext cx="11801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2839056" y="2664690"/>
            <a:ext cx="6513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312587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5407360" y="1659284"/>
            <a:ext cx="6397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todas as análises, nossa retenção fica abaixo da média global das indústrias de TI (81%), Serviços Financeiros (78%) e geral (75%), de acordo com a pesquisa atual de CR da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Exploding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9629D05-5D5A-D7F5-D392-B96574CE1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13339"/>
              </p:ext>
            </p:extLst>
          </p:nvPr>
        </p:nvGraphicFramePr>
        <p:xfrm>
          <a:off x="658368" y="961584"/>
          <a:ext cx="4374297" cy="4934831"/>
        </p:xfrm>
        <a:graphic>
          <a:graphicData uri="http://schemas.openxmlformats.org/drawingml/2006/table">
            <a:tbl>
              <a:tblPr/>
              <a:tblGrid>
                <a:gridCol w="1458099">
                  <a:extLst>
                    <a:ext uri="{9D8B030D-6E8A-4147-A177-3AD203B41FA5}">
                      <a16:colId xmlns:a16="http://schemas.microsoft.com/office/drawing/2014/main" val="1131428750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850814999"/>
                    </a:ext>
                  </a:extLst>
                </a:gridCol>
                <a:gridCol w="1458099">
                  <a:extLst>
                    <a:ext uri="{9D8B030D-6E8A-4147-A177-3AD203B41FA5}">
                      <a16:colId xmlns:a16="http://schemas.microsoft.com/office/drawing/2014/main" val="815766280"/>
                    </a:ext>
                  </a:extLst>
                </a:gridCol>
              </a:tblGrid>
              <a:tr h="338308"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Industry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Rate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vs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pt-BR" sz="12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</a:t>
                      </a: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24052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84%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9%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1512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Professional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84%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9%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9622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Automotive &amp; Transportation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83766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Insurance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08125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6%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67691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Construction &amp; Engineering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60593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636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Telecommunications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9285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Healthcare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86087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&amp; Software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↑ 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39713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Retention Rate*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06093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Banking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90038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Consumer Services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10407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Manufacturing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8%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11386"/>
                  </a:ext>
                </a:extLst>
              </a:tr>
              <a:tr h="198318"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Retail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63%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12%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29558"/>
                  </a:ext>
                </a:extLst>
              </a:tr>
              <a:tr h="338308">
                <a:tc>
                  <a:txBody>
                    <a:bodyPr/>
                    <a:lstStyle/>
                    <a:p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Hospitality</a:t>
                      </a:r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Travel</a:t>
                      </a:r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pt-BR" sz="1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Restaurants</a:t>
                      </a:r>
                      <a:endParaRPr lang="pt-BR" sz="1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55%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↓ 20%</a:t>
                      </a:r>
                    </a:p>
                  </a:txBody>
                  <a:tcPr marL="58329" marR="58329" marT="38886" marB="19443" anchor="ctr">
                    <a:lnL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A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6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7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457096" y="1413063"/>
            <a:ext cx="11277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suma,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atingimos o estágio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-Market-Fit, patamar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necessário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a meta de triplicar a verba de marketing para expansão de mercado.</a:t>
            </a:r>
          </a:p>
          <a:p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PMF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 da melhoria da retenção dos nossos clientes. Portanto é necessário identificar as oportunidades em nossos indicadores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trabalhar em suas melhorias.</a:t>
            </a: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ED02BA-001F-FBB3-765E-1315460CB628}"/>
              </a:ext>
            </a:extLst>
          </p:cNvPr>
          <p:cNvSpPr txBox="1"/>
          <p:nvPr/>
        </p:nvSpPr>
        <p:spPr>
          <a:xfrm>
            <a:off x="457096" y="874454"/>
            <a:ext cx="11277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Alguns itens que podemos observar em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Success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são:</a:t>
            </a:r>
          </a:p>
          <a:p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Entendemos bem o perfil do nosso cliente?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Nosso atendimento tem sido personalizado?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estão nossas estratégias de fidelidade?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tem sido o pós-vendas?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Nosso atendimento é ágil?</a:t>
            </a:r>
          </a:p>
          <a:p>
            <a:endParaRPr lang="pt-BR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 está o nosso NPS?</a:t>
            </a:r>
          </a:p>
        </p:txBody>
      </p:sp>
    </p:spTree>
    <p:extLst>
      <p:ext uri="{BB962C8B-B14F-4D97-AF65-F5344CB8AC3E}">
        <p14:creationId xmlns:p14="http://schemas.microsoft.com/office/powerpoint/2010/main" val="36313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137814" y="62614"/>
            <a:ext cx="191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Apêndice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778750-7966-B76B-0741-2C2E4AF02EB8}"/>
              </a:ext>
            </a:extLst>
          </p:cNvPr>
          <p:cNvSpPr txBox="1"/>
          <p:nvPr/>
        </p:nvSpPr>
        <p:spPr>
          <a:xfrm>
            <a:off x="723847" y="2644170"/>
            <a:ext cx="1064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estudo proposto por: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Certificado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Laboratoria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Pesquisa de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Retention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Topics</a:t>
            </a: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3991200" y="2646402"/>
            <a:ext cx="420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Obrigado!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09837A-6E96-FFFC-AA15-C1782774B820}"/>
              </a:ext>
            </a:extLst>
          </p:cNvPr>
          <p:cNvSpPr/>
          <p:nvPr/>
        </p:nvSpPr>
        <p:spPr>
          <a:xfrm>
            <a:off x="576072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319F9BB-1F18-651E-742D-1D5F0789A38C}"/>
              </a:ext>
            </a:extLst>
          </p:cNvPr>
          <p:cNvSpPr/>
          <p:nvPr/>
        </p:nvSpPr>
        <p:spPr>
          <a:xfrm>
            <a:off x="3444240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AEA0BF-4E5F-E2ED-DA6B-1EAC24F6F9D0}"/>
              </a:ext>
            </a:extLst>
          </p:cNvPr>
          <p:cNvSpPr/>
          <p:nvPr/>
        </p:nvSpPr>
        <p:spPr>
          <a:xfrm>
            <a:off x="6333746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B72B5E-38EF-6BFC-19E1-ADF60ED76B68}"/>
              </a:ext>
            </a:extLst>
          </p:cNvPr>
          <p:cNvSpPr/>
          <p:nvPr/>
        </p:nvSpPr>
        <p:spPr>
          <a:xfrm>
            <a:off x="9223252" y="1883664"/>
            <a:ext cx="2350008" cy="3886200"/>
          </a:xfrm>
          <a:prstGeom prst="round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EE2E7E-F585-48E8-6299-11A14C01081F}"/>
              </a:ext>
            </a:extLst>
          </p:cNvPr>
          <p:cNvSpPr txBox="1"/>
          <p:nvPr/>
        </p:nvSpPr>
        <p:spPr>
          <a:xfrm>
            <a:off x="1586276" y="2098252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C94D65-2E3B-AD3A-300D-3131743B7316}"/>
              </a:ext>
            </a:extLst>
          </p:cNvPr>
          <p:cNvSpPr txBox="1"/>
          <p:nvPr/>
        </p:nvSpPr>
        <p:spPr>
          <a:xfrm>
            <a:off x="4436156" y="2089110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9039BF-1980-C8F3-B049-4B7479B9B114}"/>
              </a:ext>
            </a:extLst>
          </p:cNvPr>
          <p:cNvSpPr txBox="1"/>
          <p:nvPr/>
        </p:nvSpPr>
        <p:spPr>
          <a:xfrm>
            <a:off x="7325662" y="2098253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C5BEC4-3285-5BB6-E84C-97B790179F3E}"/>
              </a:ext>
            </a:extLst>
          </p:cNvPr>
          <p:cNvSpPr txBox="1"/>
          <p:nvPr/>
        </p:nvSpPr>
        <p:spPr>
          <a:xfrm>
            <a:off x="10187736" y="2098252"/>
            <a:ext cx="3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072DCCA-C386-93F0-A22F-6E3C5E9A3453}"/>
              </a:ext>
            </a:extLst>
          </p:cNvPr>
          <p:cNvSpPr/>
          <p:nvPr/>
        </p:nvSpPr>
        <p:spPr>
          <a:xfrm>
            <a:off x="1509626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0060E6-2C3B-CBA9-900E-5F73729BA986}"/>
              </a:ext>
            </a:extLst>
          </p:cNvPr>
          <p:cNvSpPr/>
          <p:nvPr/>
        </p:nvSpPr>
        <p:spPr>
          <a:xfrm>
            <a:off x="4377360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37026B-FBDA-3DCB-46CF-BD48CB4E4B40}"/>
              </a:ext>
            </a:extLst>
          </p:cNvPr>
          <p:cNvSpPr/>
          <p:nvPr/>
        </p:nvSpPr>
        <p:spPr>
          <a:xfrm>
            <a:off x="7266866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A577D7-1D1F-77BD-F31B-30709A6CC3A3}"/>
              </a:ext>
            </a:extLst>
          </p:cNvPr>
          <p:cNvSpPr/>
          <p:nvPr/>
        </p:nvSpPr>
        <p:spPr>
          <a:xfrm>
            <a:off x="10156372" y="2143972"/>
            <a:ext cx="483766" cy="4895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0F60A2-73FE-EC26-0427-41B8385D03C3}"/>
              </a:ext>
            </a:extLst>
          </p:cNvPr>
          <p:cNvSpPr txBox="1"/>
          <p:nvPr/>
        </p:nvSpPr>
        <p:spPr>
          <a:xfrm>
            <a:off x="825902" y="3411265"/>
            <a:ext cx="186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Propósito do estudo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0A8A1F-9509-39BC-1D9B-D846F9CAC0BD}"/>
              </a:ext>
            </a:extLst>
          </p:cNvPr>
          <p:cNvSpPr txBox="1"/>
          <p:nvPr/>
        </p:nvSpPr>
        <p:spPr>
          <a:xfrm>
            <a:off x="3684926" y="3411265"/>
            <a:ext cx="186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Análise dos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3AA86AC-3548-F477-1319-65D45B87DF67}"/>
              </a:ext>
            </a:extLst>
          </p:cNvPr>
          <p:cNvSpPr txBox="1"/>
          <p:nvPr/>
        </p:nvSpPr>
        <p:spPr>
          <a:xfrm>
            <a:off x="6137887" y="3553169"/>
            <a:ext cx="27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Recomendações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386E67-140C-6084-0AC7-42A7FF0D3D51}"/>
              </a:ext>
            </a:extLst>
          </p:cNvPr>
          <p:cNvSpPr txBox="1"/>
          <p:nvPr/>
        </p:nvSpPr>
        <p:spPr>
          <a:xfrm>
            <a:off x="9463938" y="3553168"/>
            <a:ext cx="186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Apêndice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453693" y="79508"/>
            <a:ext cx="1284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Índice</a:t>
            </a:r>
          </a:p>
        </p:txBody>
      </p:sp>
      <p:pic>
        <p:nvPicPr>
          <p:cNvPr id="28" name="Imagem 27" descr="Ícone">
            <a:extLst>
              <a:ext uri="{FF2B5EF4-FFF2-40B4-BE49-F238E27FC236}">
                <a16:creationId xmlns:a16="http://schemas.microsoft.com/office/drawing/2014/main" id="{D87C042A-4513-1263-EBB7-CCE9DED1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7" y="4850987"/>
            <a:ext cx="666012" cy="666012"/>
          </a:xfrm>
          <a:prstGeom prst="rect">
            <a:avLst/>
          </a:prstGeom>
        </p:spPr>
      </p:pic>
      <p:pic>
        <p:nvPicPr>
          <p:cNvPr id="30" name="Imagem 29" descr="Ícone">
            <a:extLst>
              <a:ext uri="{FF2B5EF4-FFF2-40B4-BE49-F238E27FC236}">
                <a16:creationId xmlns:a16="http://schemas.microsoft.com/office/drawing/2014/main" id="{464074A9-D754-E456-E65B-77DD1293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98" y="4876492"/>
            <a:ext cx="642288" cy="64228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E9A778BF-F45D-5FC2-92D0-27CE25F9F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7" y="4867348"/>
            <a:ext cx="656623" cy="656623"/>
          </a:xfrm>
          <a:prstGeom prst="rect">
            <a:avLst/>
          </a:prstGeom>
        </p:spPr>
      </p:pic>
      <p:pic>
        <p:nvPicPr>
          <p:cNvPr id="34" name="Imagem 33" descr="Logotipo, Ícone">
            <a:extLst>
              <a:ext uri="{FF2B5EF4-FFF2-40B4-BE49-F238E27FC236}">
                <a16:creationId xmlns:a16="http://schemas.microsoft.com/office/drawing/2014/main" id="{951B9784-69BD-F6E3-97CF-D660EF201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30" y="4860181"/>
            <a:ext cx="656623" cy="6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1992768" y="2664690"/>
            <a:ext cx="820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Propósito do estudo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1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EC764-EB3B-E817-0DD9-77088B7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EDEE61-C01E-6745-8446-C0BF209E5A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A5C916-5CD0-650D-3146-486BDCD302C2}"/>
              </a:ext>
            </a:extLst>
          </p:cNvPr>
          <p:cNvSpPr/>
          <p:nvPr/>
        </p:nvSpPr>
        <p:spPr>
          <a:xfrm>
            <a:off x="-2395728" y="-9144"/>
            <a:ext cx="10171176" cy="6858000"/>
          </a:xfrm>
          <a:prstGeom prst="roundRect">
            <a:avLst/>
          </a:prstGeom>
          <a:solidFill>
            <a:srgbClr val="25786E"/>
          </a:solidFill>
          <a:ln>
            <a:solidFill>
              <a:srgbClr val="2578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40654C-9793-9289-BDFF-B9554E99433E}"/>
              </a:ext>
            </a:extLst>
          </p:cNvPr>
          <p:cNvSpPr txBox="1"/>
          <p:nvPr/>
        </p:nvSpPr>
        <p:spPr>
          <a:xfrm>
            <a:off x="255616" y="1385631"/>
            <a:ext cx="7519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Apresentar uma análise de retenção de </a:t>
            </a:r>
            <a:r>
              <a:rPr lang="pt-BR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cohort</a:t>
            </a: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baseado nos dados de assinatura entre 2019 e 2020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Identificar se temos </a:t>
            </a:r>
            <a:r>
              <a:rPr lang="pt-BR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-Market-Fit</a:t>
            </a:r>
            <a:r>
              <a:rPr lang="pt-BR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se estamos preparados para </a:t>
            </a:r>
            <a:r>
              <a:rPr lang="pt-BR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triplicar o investimento em marketing para aquisição de usuários.</a:t>
            </a:r>
            <a:endParaRPr lang="pt-B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endParaRPr lang="pt-B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Espaço Reservado para Conteúdo 8" descr="Ícone">
            <a:extLst>
              <a:ext uri="{FF2B5EF4-FFF2-40B4-BE49-F238E27FC236}">
                <a16:creationId xmlns:a16="http://schemas.microsoft.com/office/drawing/2014/main" id="{FC1310D2-48AF-0AA3-308F-FF53875BD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65" y="1903985"/>
            <a:ext cx="3050029" cy="3050029"/>
          </a:xfrm>
        </p:spPr>
      </p:pic>
    </p:spTree>
    <p:extLst>
      <p:ext uri="{BB962C8B-B14F-4D97-AF65-F5344CB8AC3E}">
        <p14:creationId xmlns:p14="http://schemas.microsoft.com/office/powerpoint/2010/main" val="6730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43E152-5056-F237-AEC0-4762147285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354270-C0D2-FE1F-C597-99C89CD331C1}"/>
              </a:ext>
            </a:extLst>
          </p:cNvPr>
          <p:cNvSpPr/>
          <p:nvPr/>
        </p:nvSpPr>
        <p:spPr>
          <a:xfrm>
            <a:off x="123444" y="1426464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C0A674-B3A7-CE92-5035-3BC0AD70E516}"/>
              </a:ext>
            </a:extLst>
          </p:cNvPr>
          <p:cNvSpPr/>
          <p:nvPr/>
        </p:nvSpPr>
        <p:spPr>
          <a:xfrm>
            <a:off x="-804672" y="-649224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9CB5CE-15D9-D16C-C69B-18F613CC5370}"/>
              </a:ext>
            </a:extLst>
          </p:cNvPr>
          <p:cNvSpPr txBox="1"/>
          <p:nvPr/>
        </p:nvSpPr>
        <p:spPr>
          <a:xfrm>
            <a:off x="2447232" y="2655546"/>
            <a:ext cx="7297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dos dados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A5D4E1D-D243-D990-2148-58EC860083EB}"/>
              </a:ext>
            </a:extLst>
          </p:cNvPr>
          <p:cNvSpPr/>
          <p:nvPr/>
        </p:nvSpPr>
        <p:spPr>
          <a:xfrm>
            <a:off x="11085914" y="5645675"/>
            <a:ext cx="1856232" cy="1828800"/>
          </a:xfrm>
          <a:prstGeom prst="ellipse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4B2852-FD5E-A994-410A-D08EA107EADD}"/>
              </a:ext>
            </a:extLst>
          </p:cNvPr>
          <p:cNvSpPr/>
          <p:nvPr/>
        </p:nvSpPr>
        <p:spPr>
          <a:xfrm>
            <a:off x="11936421" y="-1458223"/>
            <a:ext cx="126749" cy="6858000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8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FE072A4-EAAA-C030-7176-8D80C2499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AA73A7-E79E-6903-F02A-A770FF4B4CF0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848EF4-9951-4E05-FD89-37BADF673673}"/>
              </a:ext>
            </a:extLst>
          </p:cNvPr>
          <p:cNvSpPr txBox="1"/>
          <p:nvPr/>
        </p:nvSpPr>
        <p:spPr>
          <a:xfrm>
            <a:off x="5011879" y="62614"/>
            <a:ext cx="216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Visão Geral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D1596A-DC02-1C57-C9A6-0202462CA9C4}"/>
              </a:ext>
            </a:extLst>
          </p:cNvPr>
          <p:cNvSpPr txBox="1"/>
          <p:nvPr/>
        </p:nvSpPr>
        <p:spPr>
          <a:xfrm>
            <a:off x="255616" y="1577655"/>
            <a:ext cx="1167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Foram analisados os dados de assinaturas da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Finance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período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01/2019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à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12/2020.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período, tivemos a entrada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330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assinantes e a saída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levando à uma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32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30%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Blip>
                <a:blip r:embed="rId2"/>
              </a:buBlip>
            </a:pP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Tivemos também uma média de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222,72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dias para cancelamento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pt-BR" sz="3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7,4 meses</a:t>
            </a:r>
            <a:r>
              <a:rPr lang="pt-B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571500" indent="-571500">
              <a:buBlip>
                <a:blip r:embed="rId2"/>
              </a:buBlip>
            </a:pPr>
            <a:endParaRPr lang="pt-BR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47CA595-B99C-52E9-C135-A30FF7423A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92BC09-7E5A-3C2E-61C5-1C638BF8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724316"/>
            <a:ext cx="12039600" cy="46863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A073178-5AA2-2F87-D0B6-E9D0BBA87132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658ED-6BA8-55F1-9417-0B7221DA93CC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12 meses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037B-A7AD-58AE-457D-6CF5C1E337B1}"/>
              </a:ext>
            </a:extLst>
          </p:cNvPr>
          <p:cNvSpPr txBox="1"/>
          <p:nvPr/>
        </p:nvSpPr>
        <p:spPr>
          <a:xfrm>
            <a:off x="4029455" y="986327"/>
            <a:ext cx="413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74%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3F91572-9CD9-AA00-6AD0-18F56EAC4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2F4B88-0256-555B-BA59-3D437C42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" y="1719553"/>
            <a:ext cx="12030075" cy="469582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DD83B85-53BD-1131-67A9-804FD7264B63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586145-24CF-FF17-0F0A-9F3CD25C0986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18 meses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AC6665-83C6-21AA-4D3E-10C9C040919F}"/>
              </a:ext>
            </a:extLst>
          </p:cNvPr>
          <p:cNvSpPr txBox="1"/>
          <p:nvPr/>
        </p:nvSpPr>
        <p:spPr>
          <a:xfrm>
            <a:off x="3803901" y="983946"/>
            <a:ext cx="458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54,7%</a:t>
            </a:r>
          </a:p>
        </p:txBody>
      </p:sp>
    </p:spTree>
    <p:extLst>
      <p:ext uri="{BB962C8B-B14F-4D97-AF65-F5344CB8AC3E}">
        <p14:creationId xmlns:p14="http://schemas.microsoft.com/office/powerpoint/2010/main" val="28785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3F91572-9CD9-AA00-6AD0-18F56EAC4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786E"/>
          </a:solidFill>
          <a:ln>
            <a:solidFill>
              <a:srgbClr val="25786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D83B85-53BD-1131-67A9-804FD7264B63}"/>
              </a:ext>
            </a:extLst>
          </p:cNvPr>
          <p:cNvSpPr/>
          <p:nvPr/>
        </p:nvSpPr>
        <p:spPr>
          <a:xfrm>
            <a:off x="0" y="0"/>
            <a:ext cx="12192000" cy="710004"/>
          </a:xfrm>
          <a:prstGeom prst="rect">
            <a:avLst/>
          </a:prstGeom>
          <a:solidFill>
            <a:srgbClr val="33A799"/>
          </a:solidFill>
          <a:ln>
            <a:solidFill>
              <a:srgbClr val="33A7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586145-24CF-FF17-0F0A-9F3CD25C0986}"/>
              </a:ext>
            </a:extLst>
          </p:cNvPr>
          <p:cNvSpPr txBox="1"/>
          <p:nvPr/>
        </p:nvSpPr>
        <p:spPr>
          <a:xfrm>
            <a:off x="4345407" y="62614"/>
            <a:ext cx="35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Cohort</a:t>
            </a:r>
            <a:r>
              <a:rPr lang="pt-BR" sz="32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– 24 meses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F20712-BD54-7D73-79EC-B508D700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714791"/>
            <a:ext cx="12001500" cy="47053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62EF6D-90C6-979B-A5DD-5AE6DFAF6C28}"/>
              </a:ext>
            </a:extLst>
          </p:cNvPr>
          <p:cNvSpPr txBox="1"/>
          <p:nvPr/>
        </p:nvSpPr>
        <p:spPr>
          <a:xfrm>
            <a:off x="3803901" y="983946"/>
            <a:ext cx="458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Taxa de retenção média – 64%</a:t>
            </a:r>
          </a:p>
        </p:txBody>
      </p:sp>
    </p:spTree>
    <p:extLst>
      <p:ext uri="{BB962C8B-B14F-4D97-AF65-F5344CB8AC3E}">
        <p14:creationId xmlns:p14="http://schemas.microsoft.com/office/powerpoint/2010/main" val="553218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454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Historic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Eler</dc:creator>
  <cp:lastModifiedBy>David Eler</cp:lastModifiedBy>
  <cp:revision>11</cp:revision>
  <dcterms:created xsi:type="dcterms:W3CDTF">2023-12-15T15:18:28Z</dcterms:created>
  <dcterms:modified xsi:type="dcterms:W3CDTF">2023-12-15T21:37:06Z</dcterms:modified>
</cp:coreProperties>
</file>