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7" r:id="rId2"/>
    <p:sldId id="260" r:id="rId3"/>
    <p:sldId id="259" r:id="rId4"/>
    <p:sldId id="266" r:id="rId5"/>
    <p:sldId id="262" r:id="rId6"/>
    <p:sldId id="267" r:id="rId7"/>
    <p:sldId id="263" r:id="rId8"/>
    <p:sldId id="268" r:id="rId9"/>
    <p:sldId id="264" r:id="rId10"/>
    <p:sldId id="269" r:id="rId11"/>
    <p:sldId id="265" r:id="rId12"/>
    <p:sldId id="270" r:id="rId13"/>
    <p:sldId id="271" r:id="rId14"/>
    <p:sldId id="261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777"/>
    <a:srgbClr val="4F9DCA"/>
    <a:srgbClr val="4A93BE"/>
    <a:srgbClr val="407DA1"/>
    <a:srgbClr val="09A2BF"/>
    <a:srgbClr val="13171A"/>
    <a:srgbClr val="171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/>
    <p:restoredTop sz="94652"/>
  </p:normalViewPr>
  <p:slideViewPr>
    <p:cSldViewPr snapToGrid="0">
      <p:cViewPr>
        <p:scale>
          <a:sx n="69" d="100"/>
          <a:sy n="69" d="100"/>
        </p:scale>
        <p:origin x="3256" y="20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0A30C-9C20-4849-B6B6-EDA438C071D4}" type="datetimeFigureOut">
              <a:rPr lang="pt-BR" smtClean="0"/>
              <a:t>19/07/2024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8DF1D-7DFD-6640-A6EF-238477442B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7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1pPr>
    <a:lvl2pPr marL="451577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2pPr>
    <a:lvl3pPr marL="903156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3pPr>
    <a:lvl4pPr marL="1354734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4pPr>
    <a:lvl5pPr marL="1806313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5pPr>
    <a:lvl6pPr marL="2257890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6pPr>
    <a:lvl7pPr marL="2709468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7pPr>
    <a:lvl8pPr marL="3161047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8pPr>
    <a:lvl9pPr marL="3612624" algn="l" defTabSz="903156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AE225-AFFD-C742-B9B2-B2FE52F1497B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46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60BE-A637-044B-9DC6-7900273EE415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46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A4F9-4E54-4E45-84F8-E3C341B098B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83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11DB1-74B6-DA43-815C-81AC3413A0EE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5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2B6F1-DA20-594B-90F4-74362F933CF8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03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ACA83-8289-E543-A2B6-4AA366F1BDAF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9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807E-2D1D-F144-AD6D-B10665BFC434}" type="datetime1">
              <a:rPr lang="pt-BR" smtClean="0"/>
              <a:t>19/07/2024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24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6C41-5724-A242-A5A7-DD935F9AEC12}" type="datetime1">
              <a:rPr lang="pt-BR" smtClean="0"/>
              <a:t>19/07/2024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82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E8BD-25E2-5741-A2DD-9D7550289D35}" type="datetime1">
              <a:rPr lang="pt-BR" smtClean="0"/>
              <a:t>19/07/2024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2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AF491-09C1-D542-AA08-0D5A8993B130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7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26C11-0097-354A-870E-A73D459B2AD0}" type="datetime1">
              <a:rPr lang="pt-BR" smtClean="0"/>
              <a:t>19/07/2024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6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7D1A7-D965-BC43-8BCA-FEB2DC85954A}" type="datetime1">
              <a:rPr lang="pt-BR" smtClean="0"/>
              <a:t>19/07/2024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BLOCKCHAIN REACTOR ARC DA PROGRAMAÇÃO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832F4-23F4-5046-B28D-84811628AC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8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vid-evaristo/challenge_create_a_ebook" TargetMode="Externa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id="{65864535-BE44-BE38-CCEC-EB8D843E4DAF}"/>
              </a:ext>
            </a:extLst>
          </p:cNvPr>
          <p:cNvSpPr/>
          <p:nvPr/>
        </p:nvSpPr>
        <p:spPr>
          <a:xfrm flipH="1">
            <a:off x="-3" y="0"/>
            <a:ext cx="9601201" cy="12801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Imagem principal" descr="Uma imagem contendo relógio, azul&#10;&#10;Descrição gerada automaticamente">
            <a:extLst>
              <a:ext uri="{FF2B5EF4-FFF2-40B4-BE49-F238E27FC236}">
                <a16:creationId xmlns:a16="http://schemas.microsoft.com/office/drawing/2014/main" id="{8A4188C7-C2F9-E8C3-F033-AA04A1D5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9248" y="1364169"/>
            <a:ext cx="12395003" cy="12341345"/>
          </a:xfrm>
          <a:prstGeom prst="rect">
            <a:avLst/>
          </a:prstGeom>
        </p:spPr>
      </p:pic>
      <p:pic>
        <p:nvPicPr>
          <p:cNvPr id="4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48355F04-A9DE-C979-DAD8-79460CD559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3702323" y="4785518"/>
            <a:ext cx="1863589" cy="212606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6AB4F4D-299E-2EBF-55B9-6CE000238906}"/>
              </a:ext>
            </a:extLst>
          </p:cNvPr>
          <p:cNvSpPr/>
          <p:nvPr/>
        </p:nvSpPr>
        <p:spPr>
          <a:xfrm>
            <a:off x="-20785" y="1174066"/>
            <a:ext cx="9601201" cy="70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id="{10165C39-10F6-BD9B-361F-2950A7689AFB}"/>
              </a:ext>
            </a:extLst>
          </p:cNvPr>
          <p:cNvSpPr txBox="1"/>
          <p:nvPr/>
        </p:nvSpPr>
        <p:spPr>
          <a:xfrm>
            <a:off x="1606136" y="163840"/>
            <a:ext cx="6368147" cy="120032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square" rtlCol="0">
            <a:spAutoFit/>
          </a:bodyPr>
          <a:lstStyle/>
          <a:p>
            <a:r>
              <a:rPr lang="pt-BR" sz="7200" dirty="0">
                <a:solidFill>
                  <a:schemeClr val="bg1"/>
                </a:solidFill>
                <a:effectLst>
                  <a:glow rad="939704">
                    <a:srgbClr val="09A2BF">
                      <a:alpha val="53370"/>
                    </a:srgbClr>
                  </a:glow>
                </a:effectLst>
                <a:latin typeface="American Typewriter" panose="02090604020004020304" pitchFamily="18" charset="77"/>
              </a:rPr>
              <a:t>BLOCKCHAIN</a:t>
            </a:r>
            <a:endParaRPr lang="pt-BR" dirty="0">
              <a:solidFill>
                <a:schemeClr val="bg1"/>
              </a:solidFill>
              <a:effectLst>
                <a:glow rad="939704">
                  <a:srgbClr val="09A2BF">
                    <a:alpha val="53370"/>
                  </a:srgbClr>
                </a:glow>
              </a:effectLst>
              <a:latin typeface="American Typewriter" panose="02090604020004020304" pitchFamily="18" charset="77"/>
            </a:endParaRPr>
          </a:p>
        </p:txBody>
      </p:sp>
      <p:sp>
        <p:nvSpPr>
          <p:cNvPr id="8" name="Subtitulo">
            <a:extLst>
              <a:ext uri="{FF2B5EF4-FFF2-40B4-BE49-F238E27FC236}">
                <a16:creationId xmlns:a16="http://schemas.microsoft.com/office/drawing/2014/main" id="{A62544EA-FB95-751A-CAF2-0698ECD0590C}"/>
              </a:ext>
            </a:extLst>
          </p:cNvPr>
          <p:cNvSpPr txBox="1"/>
          <p:nvPr/>
        </p:nvSpPr>
        <p:spPr>
          <a:xfrm>
            <a:off x="166255" y="1174066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O REACTOR ARC DA PROGRAMAÇÃO</a:t>
            </a:r>
          </a:p>
        </p:txBody>
      </p:sp>
      <p:sp>
        <p:nvSpPr>
          <p:cNvPr id="12" name="Retângulo rodape">
            <a:extLst>
              <a:ext uri="{FF2B5EF4-FFF2-40B4-BE49-F238E27FC236}">
                <a16:creationId xmlns:a16="http://schemas.microsoft.com/office/drawing/2014/main" id="{456ABF5F-DA64-38C9-C221-E45A40242DC8}"/>
              </a:ext>
            </a:extLst>
          </p:cNvPr>
          <p:cNvSpPr/>
          <p:nvPr/>
        </p:nvSpPr>
        <p:spPr>
          <a:xfrm>
            <a:off x="2161309" y="11876920"/>
            <a:ext cx="5153891" cy="707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ubtitulo rodape">
            <a:extLst>
              <a:ext uri="{FF2B5EF4-FFF2-40B4-BE49-F238E27FC236}">
                <a16:creationId xmlns:a16="http://schemas.microsoft.com/office/drawing/2014/main" id="{3164D4C8-F23A-8ED0-F7A0-6142CA1BE686}"/>
              </a:ext>
            </a:extLst>
          </p:cNvPr>
          <p:cNvSpPr txBox="1"/>
          <p:nvPr/>
        </p:nvSpPr>
        <p:spPr>
          <a:xfrm>
            <a:off x="2483430" y="11858670"/>
            <a:ext cx="4634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merican Typewriter" panose="02090604020004020304" pitchFamily="18" charset="77"/>
              </a:rPr>
              <a:t>DAVID EVARISTO</a:t>
            </a:r>
          </a:p>
        </p:txBody>
      </p:sp>
    </p:spTree>
    <p:extLst>
      <p:ext uri="{BB962C8B-B14F-4D97-AF65-F5344CB8AC3E}">
        <p14:creationId xmlns:p14="http://schemas.microsoft.com/office/powerpoint/2010/main" val="300886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073426" y="2736300"/>
            <a:ext cx="7454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Considere uma transferência internacional de dinheiro. Com blockchain, Alice pode enviar dinheiro para Bob em outro país quase instantaneamente, sem passar por bancos e pagar altas taxas.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EFICIÊNCIA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F24DA0A2-9E61-37D6-F4B4-F87D14288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96" t="14509" r="10035" b="14148"/>
          <a:stretch/>
        </p:blipFill>
        <p:spPr>
          <a:xfrm>
            <a:off x="1675086" y="5733388"/>
            <a:ext cx="6215530" cy="2767105"/>
          </a:xfrm>
          <a:prstGeom prst="round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BD1251-1977-E787-68AF-83461435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2857E5-53C4-3837-E710-3EAA1025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10</a:t>
            </a:fld>
            <a:endParaRPr lang="pt-BR"/>
          </a:p>
        </p:txBody>
      </p:sp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C9E9EBFF-7E75-220C-9ED7-A5840AE8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pic>
        <p:nvPicPr>
          <p:cNvPr id="11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FB646752-A6E9-E3FC-EFA0-D5F23F6AB1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4110553" y="9986107"/>
            <a:ext cx="1380094" cy="1574473"/>
          </a:xfrm>
          <a:prstGeom prst="rect">
            <a:avLst/>
          </a:prstGeom>
          <a:noFill/>
          <a:effectLst>
            <a:glow rad="926611">
              <a:schemeClr val="accent1">
                <a:alpha val="25249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41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1073426" y="6668413"/>
            <a:ext cx="7454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IMUTABILIDADE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84A2A00-8A4A-5232-8485-5CA646AE783F}"/>
              </a:ext>
            </a:extLst>
          </p:cNvPr>
          <p:cNvSpPr txBox="1"/>
          <p:nvPr/>
        </p:nvSpPr>
        <p:spPr>
          <a:xfrm>
            <a:off x="2584985" y="2396153"/>
            <a:ext cx="4450297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05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FF08A415-E26E-E6C7-443D-F153A1CD08B0}"/>
              </a:ext>
            </a:extLst>
          </p:cNvPr>
          <p:cNvSpPr txBox="1"/>
          <p:nvPr/>
        </p:nvSpPr>
        <p:spPr>
          <a:xfrm>
            <a:off x="1073426" y="8760664"/>
            <a:ext cx="7454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vez que uma transação é registrada no blockchain, ela não pode ser alterada. Isso cria um registro permanente e à prova de adulterações.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7F51140-CD7F-171F-DC85-F77F1DF2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CC78D0E-89DE-58EF-133E-A2C09826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184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073426" y="2773184"/>
            <a:ext cx="7454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Imagine um contrato de aluguel que é registrado no blockchain. Nenhuma das partes pode alterar os termos do contrato sem que todas as partes concordem, garantindo segurança para todos.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IMUTABILIDADE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C9E3604-12F9-1E7F-3919-26005982A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65" t="13764" r="10803" b="14064"/>
          <a:stretch/>
        </p:blipFill>
        <p:spPr>
          <a:xfrm>
            <a:off x="1752101" y="5725510"/>
            <a:ext cx="6096000" cy="3048000"/>
          </a:xfrm>
          <a:prstGeom prst="round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1CC840-BB43-535F-6822-74B09229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0F9A25-A8BE-11EB-B598-83698B2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12</a:t>
            </a:fld>
            <a:endParaRPr lang="pt-BR"/>
          </a:p>
        </p:txBody>
      </p:sp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E3C463E0-0936-9065-D7C9-E5F2AE06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pic>
        <p:nvPicPr>
          <p:cNvPr id="11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BD290FA5-0E45-B054-7BC7-24EB4F9373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4110553" y="9986107"/>
            <a:ext cx="1380094" cy="1574473"/>
          </a:xfrm>
          <a:prstGeom prst="rect">
            <a:avLst/>
          </a:prstGeom>
          <a:noFill/>
          <a:effectLst>
            <a:glow rad="926611">
              <a:schemeClr val="accent1">
                <a:alpha val="25249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990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563565" y="6557482"/>
            <a:ext cx="84740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AGRADECIMENTOS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7F51140-CD7F-171F-DC85-F77F1DF2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CC78D0E-89DE-58EF-133E-A2C09826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80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1F912C3-B8AF-7891-FEE0-0F8CDCC7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4D8125E-39C7-E6BF-37B3-B681E9AF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14</a:t>
            </a:fld>
            <a:endParaRPr lang="pt-BR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B18454DC-D46C-F6C2-DEC4-9F4F09C31BA6}"/>
              </a:ext>
            </a:extLst>
          </p:cNvPr>
          <p:cNvSpPr txBox="1"/>
          <p:nvPr/>
        </p:nvSpPr>
        <p:spPr>
          <a:xfrm>
            <a:off x="107342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OBRIGADO POR LER ATÉ AQUI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9FD7397-E312-D1CD-8E1F-50417C1BFDDA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6" name="Imagem 5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C81E8C57-7528-083E-D6F7-001F5FBD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sp>
        <p:nvSpPr>
          <p:cNvPr id="7" name="texto_componente">
            <a:extLst>
              <a:ext uri="{FF2B5EF4-FFF2-40B4-BE49-F238E27FC236}">
                <a16:creationId xmlns:a16="http://schemas.microsoft.com/office/drawing/2014/main" id="{FB1ED253-3594-4A8D-FA35-CA49EE29CBFF}"/>
              </a:ext>
            </a:extLst>
          </p:cNvPr>
          <p:cNvSpPr txBox="1"/>
          <p:nvPr/>
        </p:nvSpPr>
        <p:spPr>
          <a:xfrm>
            <a:off x="1073426" y="3668922"/>
            <a:ext cx="7454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Esse ebook foi gerado por IA, e diagramado por humano.</a:t>
            </a:r>
          </a:p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passo a passo se encontra no meu </a:t>
            </a:r>
            <a:r>
              <a:rPr lang="pt-B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b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Esse conteúdo foi gerado com fins didáticos de construção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2" descr="GitHub Logos and Usage · GitHub">
            <a:extLst>
              <a:ext uri="{FF2B5EF4-FFF2-40B4-BE49-F238E27FC236}">
                <a16:creationId xmlns:a16="http://schemas.microsoft.com/office/drawing/2014/main" id="{90C5922B-4CE0-EA75-757D-A57ABC01E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41" y="6483464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BAC6951-A902-0C9A-EF19-6EF86D070963}"/>
              </a:ext>
            </a:extLst>
          </p:cNvPr>
          <p:cNvSpPr/>
          <p:nvPr/>
        </p:nvSpPr>
        <p:spPr>
          <a:xfrm>
            <a:off x="686547" y="8160034"/>
            <a:ext cx="8254571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pt-BR" b="1" dirty="0" err="1">
                <a:solidFill>
                  <a:schemeClr val="tx1"/>
                </a:solidFill>
                <a:hlinkClick r:id="rId5"/>
              </a:rPr>
              <a:t>github.com</a:t>
            </a:r>
            <a:r>
              <a:rPr lang="pt-BR" b="1" dirty="0">
                <a:solidFill>
                  <a:schemeClr val="tx1"/>
                </a:solidFill>
                <a:hlinkClick r:id="rId5"/>
              </a:rPr>
              <a:t>/</a:t>
            </a:r>
            <a:r>
              <a:rPr lang="pt-BR" b="1" dirty="0" err="1">
                <a:solidFill>
                  <a:schemeClr val="tx1"/>
                </a:solidFill>
                <a:hlinkClick r:id="rId5"/>
              </a:rPr>
              <a:t>david-evaristo</a:t>
            </a:r>
            <a:r>
              <a:rPr lang="pt-BR" b="1" dirty="0">
                <a:solidFill>
                  <a:schemeClr val="tx1"/>
                </a:solidFill>
                <a:hlinkClick r:id="rId5"/>
              </a:rPr>
              <a:t>/</a:t>
            </a:r>
            <a:r>
              <a:rPr lang="pt-BR" b="1" dirty="0" err="1">
                <a:solidFill>
                  <a:schemeClr val="tx1"/>
                </a:solidFill>
                <a:hlinkClick r:id="rId5"/>
              </a:rPr>
              <a:t>challenge_create_a_ebook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1" name="Imagem 10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E3CDD0F8-8CF7-A9EF-85D8-B9FA53BC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27107">
            <a:off x="333555" y="10299831"/>
            <a:ext cx="9521108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348476" y="2829611"/>
            <a:ext cx="74543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O blockchain é uma tecnologia inovadora que tem o potencial de transformar a maneira como realizamos transações e gerenciamos informações. Em termos simples, é um tipo de livro-razão digital que é mantido e atualizado por uma rede de computadores, garantindo que todos os registros sejam seguros, transparentes e imutáveis. Neste ebook, vamos explorar as principais vantagens do blockchain, mostrando como essa tecnologia pode melhorar a segurança, eficiência e confiança em diversos contextos. Com exemplos claros e práticos, você entenderá como o blockchain pode impactar positivamente desde transações financeiras até a proteção de dados e muito mais.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Blockchain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ulo_componente">
            <a:extLst>
              <a:ext uri="{FF2B5EF4-FFF2-40B4-BE49-F238E27FC236}">
                <a16:creationId xmlns:a16="http://schemas.microsoft.com/office/drawing/2014/main" id="{66909131-6D0F-D6F0-5014-40BBC9E96FBB}"/>
              </a:ext>
            </a:extLst>
          </p:cNvPr>
          <p:cNvSpPr txBox="1"/>
          <p:nvPr/>
        </p:nvSpPr>
        <p:spPr>
          <a:xfrm>
            <a:off x="1348476" y="1994689"/>
            <a:ext cx="7454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" panose="020F0502020204030204" pitchFamily="34" charset="0"/>
                <a:cs typeface="Calibri" panose="020F0502020204030204" pitchFamily="34" charset="0"/>
              </a:rPr>
              <a:t>Vantagens do Blockchain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471B4A03-7ABD-043E-1BF1-13E897F165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3868805" y="9189567"/>
            <a:ext cx="1863589" cy="2126065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  <a:reflection stA="45000" endPos="0" dist="50800" dir="5400000" sy="-100000" algn="bl" rotWithShape="0"/>
          </a:effec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5725CE89-C49A-5159-6FE1-BC832540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F6BE2EAF-2BDB-7E12-7F36-46982994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1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1073426" y="6668413"/>
            <a:ext cx="7454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TRANSPARÊNCIA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84A2A00-8A4A-5232-8485-5CA646AE783F}"/>
              </a:ext>
            </a:extLst>
          </p:cNvPr>
          <p:cNvSpPr txBox="1"/>
          <p:nvPr/>
        </p:nvSpPr>
        <p:spPr>
          <a:xfrm>
            <a:off x="2939548" y="2396153"/>
            <a:ext cx="3727174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01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27EB4934-2480-8BEA-C976-8AA12E5A54F9}"/>
              </a:ext>
            </a:extLst>
          </p:cNvPr>
          <p:cNvSpPr txBox="1"/>
          <p:nvPr/>
        </p:nvSpPr>
        <p:spPr>
          <a:xfrm>
            <a:off x="1073426" y="8760664"/>
            <a:ext cx="74543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das principais vantagens do blockchain é a transparência. Cada transação é registrada em um livro-razão público que todos podem ver. Isso aumenta a confiança, pois qualquer pessoa pode verificar a autenticidade das transações.</a:t>
            </a:r>
            <a:endParaRPr lang="pt-BR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DC3B186-AEBC-5ECD-9A09-D5CDF802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6F5E7A43-BB1E-30E7-BD56-3666B7A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073426" y="2825256"/>
            <a:ext cx="7454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Imagine uma instituição de caridade que usa blockchain para registrar todas as doações. Qualquer pessoa pode ver exatamente quanto foi doado e para onde foi o dinheiro.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TRANSPARÊNCIA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DBEB4FFD-8A13-3DB0-27D4-BCFAF19F9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83" t="15701" r="9958" b="15448"/>
          <a:stretch/>
        </p:blipFill>
        <p:spPr>
          <a:xfrm>
            <a:off x="1693261" y="5687841"/>
            <a:ext cx="6214677" cy="2432424"/>
          </a:xfrm>
          <a:prstGeom prst="roundRect">
            <a:avLst/>
          </a:prstGeom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44A48779-D538-B260-3073-46B9B6A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6623BA6-585C-F075-2EF1-F28020034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4</a:t>
            </a:fld>
            <a:endParaRPr lang="pt-BR"/>
          </a:p>
        </p:txBody>
      </p:sp>
      <p:pic>
        <p:nvPicPr>
          <p:cNvPr id="13" name="Imagem 12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645E1FE7-EF7A-085B-9E41-F51FB0F1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pic>
        <p:nvPicPr>
          <p:cNvPr id="14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62B489C5-9FDF-889D-49B4-B77539E735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4110553" y="9986107"/>
            <a:ext cx="1380094" cy="1574473"/>
          </a:xfrm>
          <a:prstGeom prst="rect">
            <a:avLst/>
          </a:prstGeom>
          <a:noFill/>
          <a:effectLst>
            <a:glow rad="926611">
              <a:schemeClr val="accent1">
                <a:alpha val="25249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833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1073426" y="6668413"/>
            <a:ext cx="7454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SEGURANÇA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84A2A00-8A4A-5232-8485-5CA646AE783F}"/>
              </a:ext>
            </a:extLst>
          </p:cNvPr>
          <p:cNvSpPr txBox="1"/>
          <p:nvPr/>
        </p:nvSpPr>
        <p:spPr>
          <a:xfrm>
            <a:off x="2780521" y="2396153"/>
            <a:ext cx="403548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02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913D5EB2-F0F2-9DCE-48A8-702461F5A0D9}"/>
              </a:ext>
            </a:extLst>
          </p:cNvPr>
          <p:cNvSpPr txBox="1"/>
          <p:nvPr/>
        </p:nvSpPr>
        <p:spPr>
          <a:xfrm>
            <a:off x="1073426" y="8760664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blockchain é extremamente seguro devido ao seu uso de criptografia. Uma vez que uma transação é registrada, é quase impossível alterá-la sem alterar todas as transações subsequentes, o que requer consenso da rede.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954B88-C7DE-D597-E83F-49F3B0C7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173096C-5F7C-A174-9C64-34817D8D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2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067826" y="2843917"/>
            <a:ext cx="7454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Pense em uma loja online que usa blockchain para proteger os dados dos clientes. Uma vez que uma compra é registrada, os dados do cliente são criptografados e protegidos contra alterações.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SEGURANÇA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CF7C109-74BC-CAA8-67C2-32477CF307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5" t="15888" r="9374" b="15558"/>
          <a:stretch/>
        </p:blipFill>
        <p:spPr>
          <a:xfrm>
            <a:off x="1636058" y="5722623"/>
            <a:ext cx="6329083" cy="2235201"/>
          </a:xfrm>
          <a:prstGeom prst="round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92B89F-9378-E4E1-E600-235C647D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8C0A149-1F7B-F4B2-6A4F-B90BACEC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6</a:t>
            </a:fld>
            <a:endParaRPr lang="pt-BR"/>
          </a:p>
        </p:txBody>
      </p:sp>
      <p:pic>
        <p:nvPicPr>
          <p:cNvPr id="12" name="Imagem 11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1FAB89D8-7AE0-004E-1E12-89E4D1A9E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pic>
        <p:nvPicPr>
          <p:cNvPr id="13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C503BA6B-8C3D-CFBD-00B4-D63E76E5D3F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4110553" y="9986107"/>
            <a:ext cx="1380094" cy="1574473"/>
          </a:xfrm>
          <a:prstGeom prst="rect">
            <a:avLst/>
          </a:prstGeom>
          <a:noFill/>
          <a:effectLst>
            <a:glow rad="926611">
              <a:schemeClr val="accent1">
                <a:alpha val="25249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1238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644217" y="6668413"/>
            <a:ext cx="82799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Descentralização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84A2A00-8A4A-5232-8485-5CA646AE783F}"/>
              </a:ext>
            </a:extLst>
          </p:cNvPr>
          <p:cNvSpPr txBox="1"/>
          <p:nvPr/>
        </p:nvSpPr>
        <p:spPr>
          <a:xfrm>
            <a:off x="2668552" y="2396153"/>
            <a:ext cx="4240763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03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F40A9B2F-7194-3795-AD78-BE60F029BC62}"/>
              </a:ext>
            </a:extLst>
          </p:cNvPr>
          <p:cNvSpPr txBox="1"/>
          <p:nvPr/>
        </p:nvSpPr>
        <p:spPr>
          <a:xfrm>
            <a:off x="1073426" y="8760664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blockchain não depende de uma única entidade para verificar e registrar transações. Em vez disso, é mantido por uma rede de computadores (nós), tornando-o resistente a falhas e manipulações.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B2EA0FE-8B3B-FF5F-F7EA-82EE4183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CB07B3A-C0BB-81B3-FB20-B80095DC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187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7CAFC07B-6ACE-8D91-1390-B5F6291D9DB7}"/>
              </a:ext>
            </a:extLst>
          </p:cNvPr>
          <p:cNvSpPr txBox="1"/>
          <p:nvPr/>
        </p:nvSpPr>
        <p:spPr>
          <a:xfrm>
            <a:off x="1073426" y="2810945"/>
            <a:ext cx="74543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Imagine um sistema de votação online que usa blockchain. Em vez de um único servidor centralizado, os votos são registrados em vários nós, tornando o sistema mais seguro e confiável.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C4C301E9-C678-F209-5877-2A516308AD69}"/>
              </a:ext>
            </a:extLst>
          </p:cNvPr>
          <p:cNvSpPr txBox="1"/>
          <p:nvPr/>
        </p:nvSpPr>
        <p:spPr>
          <a:xfrm>
            <a:off x="1348476" y="732113"/>
            <a:ext cx="7454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cs typeface="Calibri" panose="020F0502020204030204" pitchFamily="34" charset="0"/>
              </a:rPr>
              <a:t>DESCENTRALIZAÇÃO</a:t>
            </a:r>
            <a:endParaRPr lang="pt-BR" sz="3200" dirty="0"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ED523-4E47-56C7-234B-0A9DF03325CD}"/>
              </a:ext>
            </a:extLst>
          </p:cNvPr>
          <p:cNvSpPr/>
          <p:nvPr/>
        </p:nvSpPr>
        <p:spPr>
          <a:xfrm>
            <a:off x="1239040" y="-1"/>
            <a:ext cx="108000" cy="1440000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C703DAA-5BED-7F47-F778-E1D1CE66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66" t="15064" r="8804" b="14416"/>
          <a:stretch/>
        </p:blipFill>
        <p:spPr>
          <a:xfrm>
            <a:off x="1596716" y="5749731"/>
            <a:ext cx="6406776" cy="2312894"/>
          </a:xfrm>
          <a:prstGeom prst="round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D23462-7262-6BDD-00DE-41980F82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91198D-3AAF-4436-F5EE-BF727473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 descr="Luz do sol&#10;&#10;Descrição gerada automaticamente com confiança baixa">
            <a:extLst>
              <a:ext uri="{FF2B5EF4-FFF2-40B4-BE49-F238E27FC236}">
                <a16:creationId xmlns:a16="http://schemas.microsoft.com/office/drawing/2014/main" id="{E7EC8B76-7610-B05A-D01E-196540409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7107">
            <a:off x="315096" y="1044933"/>
            <a:ext cx="9521108" cy="1552575"/>
          </a:xfrm>
          <a:prstGeom prst="rect">
            <a:avLst/>
          </a:prstGeom>
        </p:spPr>
      </p:pic>
      <p:pic>
        <p:nvPicPr>
          <p:cNvPr id="11" name="imagem blockchain" descr="Código QR&#10;&#10;Descrição gerada automaticamente">
            <a:extLst>
              <a:ext uri="{FF2B5EF4-FFF2-40B4-BE49-F238E27FC236}">
                <a16:creationId xmlns:a16="http://schemas.microsoft.com/office/drawing/2014/main" id="{34FAD775-0BB5-530A-B5B7-545D6AB7AE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0374" t="19385" r="40642" b="43514"/>
          <a:stretch/>
        </p:blipFill>
        <p:spPr>
          <a:xfrm>
            <a:off x="4110553" y="9986107"/>
            <a:ext cx="1380094" cy="1574473"/>
          </a:xfrm>
          <a:prstGeom prst="rect">
            <a:avLst/>
          </a:prstGeom>
          <a:noFill/>
          <a:effectLst>
            <a:glow rad="926611">
              <a:schemeClr val="accent1">
                <a:alpha val="25249"/>
              </a:schemeClr>
            </a:glow>
            <a:reflection stA="45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4701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51A70F9-5625-923F-92EC-0E0D03F169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1357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12FE60D6-9585-C618-E6CF-8564855FB1EF}"/>
              </a:ext>
            </a:extLst>
          </p:cNvPr>
          <p:cNvSpPr txBox="1"/>
          <p:nvPr/>
        </p:nvSpPr>
        <p:spPr>
          <a:xfrm>
            <a:off x="1073426" y="6668413"/>
            <a:ext cx="7454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  <a:cs typeface="Calibri" panose="020F0502020204030204" pitchFamily="34" charset="0"/>
              </a:rPr>
              <a:t>EFICIÊNCIA</a:t>
            </a:r>
            <a:endParaRPr lang="pt-BR" sz="7200" dirty="0">
              <a:solidFill>
                <a:schemeClr val="bg1"/>
              </a:solidFill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384A2A00-8A4A-5232-8485-5CA646AE783F}"/>
              </a:ext>
            </a:extLst>
          </p:cNvPr>
          <p:cNvSpPr txBox="1"/>
          <p:nvPr/>
        </p:nvSpPr>
        <p:spPr>
          <a:xfrm>
            <a:off x="2696955" y="2396153"/>
            <a:ext cx="4226362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  <a:cs typeface="Calibri" panose="020F0502020204030204" pitchFamily="34" charset="0"/>
              </a:rPr>
              <a:t>04</a:t>
            </a:r>
            <a:endParaRPr lang="pt-BR" sz="7200" dirty="0">
              <a:ln>
                <a:solidFill>
                  <a:schemeClr val="bg1"/>
                </a:solidFill>
              </a:ln>
              <a:noFill/>
              <a:latin typeface="Impact" panose="020B080603090205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AA743B-B309-AC40-2A5A-E0F769FD46D8}"/>
              </a:ext>
            </a:extLst>
          </p:cNvPr>
          <p:cNvSpPr/>
          <p:nvPr/>
        </p:nvSpPr>
        <p:spPr>
          <a:xfrm>
            <a:off x="660600" y="8232855"/>
            <a:ext cx="8280000" cy="197336"/>
          </a:xfrm>
          <a:prstGeom prst="rect">
            <a:avLst/>
          </a:prstGeom>
          <a:gradFill flip="none" rotWithShape="1">
            <a:gsLst>
              <a:gs pos="0">
                <a:srgbClr val="4F9DCA"/>
              </a:gs>
              <a:gs pos="27000">
                <a:schemeClr val="bg1"/>
              </a:gs>
              <a:gs pos="40000">
                <a:schemeClr val="bg1"/>
              </a:gs>
              <a:gs pos="100000">
                <a:srgbClr val="13577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0F2F4B12-BB32-44ED-C6EF-794756EE00D9}"/>
              </a:ext>
            </a:extLst>
          </p:cNvPr>
          <p:cNvSpPr txBox="1"/>
          <p:nvPr/>
        </p:nvSpPr>
        <p:spPr>
          <a:xfrm>
            <a:off x="1073426" y="8760664"/>
            <a:ext cx="7454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transações no blockchain podem ser processadas mais rapidamente e com menos custos do que através de sistemas tradicionais que envolvem intermediários, como bancos.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80317B-B3FA-198C-D14A-C071DBFD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BLOCKCHAIN REACTOR ARC DA PROGRAMAÇÃO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2FB3A4F-E15B-1C8C-90F2-BFB68910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832F4-23F4-5046-B28D-84811628ACA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981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590</Words>
  <Application>Microsoft Macintosh PowerPoint</Application>
  <PresentationFormat>Papel A3 (297 x 420 mm)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American Typewriter</vt:lpstr>
      <vt:lpstr>Aptos</vt:lpstr>
      <vt:lpstr>Aptos Display</vt:lpstr>
      <vt:lpstr>Arial</vt:lpstr>
      <vt:lpstr>Calibri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WL 196</dc:creator>
  <cp:lastModifiedBy>WL 196</cp:lastModifiedBy>
  <cp:revision>16</cp:revision>
  <dcterms:created xsi:type="dcterms:W3CDTF">2024-07-16T00:38:28Z</dcterms:created>
  <dcterms:modified xsi:type="dcterms:W3CDTF">2024-07-20T03:29:06Z</dcterms:modified>
</cp:coreProperties>
</file>