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5F"/>
    <a:srgbClr val="EB4038"/>
    <a:srgbClr val="DF726D"/>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3392A-4F66-4106-A2BE-661E15A70FDD}" v="378" dt="2024-08-14T13:06:28.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1732-3DAA-03C8-0D0F-24016FF38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916620-C7E8-2462-9F3E-C60775315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6F37C62-32AE-9B2D-149B-4D345655C5E4}"/>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2E80B051-0FFA-C449-55BE-E5756824FC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F8000E-50DF-1C17-C43D-7811ED94AD72}"/>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7461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7739-6567-A621-9972-D613A4DC44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2CD828-2BD4-9DAE-FC08-2B6DC1FC8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39EC8E-AF47-8619-0A1A-4BF20E2B6BAC}"/>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2BA00A69-3F4E-ED3A-99F7-DD71D17126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7DBF34-A671-EDDE-C364-2D9401A3E501}"/>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345800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18694-C500-34C9-5DEF-D62B001F5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542792-1BB1-02F9-E498-85683E899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E37E9E-F6AC-9CD9-9096-5710702CB5C4}"/>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0227F3E2-4598-E8D1-578F-946AE82975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8E544D-1DD0-7644-13F4-B91F22ECDFA8}"/>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117330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1836-1EA6-08B4-CFFF-AAEF42BC23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7CAE8D-B247-BF6F-0462-7EB2E31A6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4F3750-C952-9024-EA05-8909EB233FA0}"/>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7D984854-1560-2922-8E2C-F2FA624D2B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E41B5E-2EF1-181E-6748-CC62A9A88780}"/>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37376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C428-3E99-0B91-943F-A795BD96B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069323-9C99-156D-90CC-CC74C1934C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5ACFC2-94D0-8774-AD55-2D26CBC1C7F1}"/>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ACC420BA-F797-E95A-4A18-65485EAB4D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CE4E74-F03D-5040-1690-BEFEA4982B24}"/>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2452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C645-559B-33E5-BD6F-FD14A9DB70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D52A76-9163-7949-9C8E-27D7FFE87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6EC7C8-0483-E4E1-1E32-6D23FB037B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4EE763-C3B4-1F82-E83E-E83454E9DC7D}"/>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6" name="Footer Placeholder 5">
            <a:extLst>
              <a:ext uri="{FF2B5EF4-FFF2-40B4-BE49-F238E27FC236}">
                <a16:creationId xmlns:a16="http://schemas.microsoft.com/office/drawing/2014/main" id="{716A2D69-91C6-0D98-2051-3FC924D12C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EAA2B3-4203-7C11-E8C9-ACABAD7EAD3A}"/>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133982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D58E-9B0A-C3D9-4D2C-05F899E73AB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75E3A0-306A-BF1D-043A-654AB9388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27F54-AA7D-854F-53FD-5EC06295B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85B78E-E77E-0C98-96B7-FE8D5A176E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5A983-9CE1-2479-9F77-55D3EE21B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974138-21F1-2CFF-484A-558967B7F5A8}"/>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8" name="Footer Placeholder 7">
            <a:extLst>
              <a:ext uri="{FF2B5EF4-FFF2-40B4-BE49-F238E27FC236}">
                <a16:creationId xmlns:a16="http://schemas.microsoft.com/office/drawing/2014/main" id="{FF6D1E4D-2A19-2012-1867-97707671571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AA9C272-53FC-D718-98CE-AB12CC350F8E}"/>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7479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A22A-11CF-7CDF-9C48-D8C62FA9C6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BB459C-2F7A-861D-AFD0-E1A2018CFA9E}"/>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4" name="Footer Placeholder 3">
            <a:extLst>
              <a:ext uri="{FF2B5EF4-FFF2-40B4-BE49-F238E27FC236}">
                <a16:creationId xmlns:a16="http://schemas.microsoft.com/office/drawing/2014/main" id="{4DEF5602-CBB6-F29A-72A3-CD1E63A4B7F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6E7476-71E8-933E-9882-FA43A182DC2A}"/>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173898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AA3C6-21E9-038F-1F13-83FF5B5FFA50}"/>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3" name="Footer Placeholder 2">
            <a:extLst>
              <a:ext uri="{FF2B5EF4-FFF2-40B4-BE49-F238E27FC236}">
                <a16:creationId xmlns:a16="http://schemas.microsoft.com/office/drawing/2014/main" id="{F2D5107D-94E2-47C9-2A15-C1344D28F3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36B27E-1794-5235-4978-779F5145D9A2}"/>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141401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C52-2B13-D70D-BA8A-E6A0D81E6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E1593C-6C71-1440-BF3A-08098BA2F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7D310A-0C1A-3CD0-0166-FA24CDF24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C223E-A514-D924-605D-274FDCBCB83F}"/>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6" name="Footer Placeholder 5">
            <a:extLst>
              <a:ext uri="{FF2B5EF4-FFF2-40B4-BE49-F238E27FC236}">
                <a16:creationId xmlns:a16="http://schemas.microsoft.com/office/drawing/2014/main" id="{DDCCFED4-B623-680B-6E82-5D171281D0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85EB0C-D282-9995-7878-985F152A709D}"/>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295498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E3D1-0185-E3DE-BA80-ABC4A79F1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D3735D-47B3-66BB-3B40-088C40CED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6CD71A7-C6D9-B129-F3D7-1E185B78F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6836C-8226-9859-4138-13B58802CACD}"/>
              </a:ext>
            </a:extLst>
          </p:cNvPr>
          <p:cNvSpPr>
            <a:spLocks noGrp="1"/>
          </p:cNvSpPr>
          <p:nvPr>
            <p:ph type="dt" sz="half" idx="10"/>
          </p:nvPr>
        </p:nvSpPr>
        <p:spPr/>
        <p:txBody>
          <a:bodyPr/>
          <a:lstStyle/>
          <a:p>
            <a:fld id="{0DA8EFAD-A415-42B9-BB13-FC3345153A09}" type="datetimeFigureOut">
              <a:rPr lang="en-GB" smtClean="0"/>
              <a:t>15/08/2024</a:t>
            </a:fld>
            <a:endParaRPr lang="en-GB"/>
          </a:p>
        </p:txBody>
      </p:sp>
      <p:sp>
        <p:nvSpPr>
          <p:cNvPr id="6" name="Footer Placeholder 5">
            <a:extLst>
              <a:ext uri="{FF2B5EF4-FFF2-40B4-BE49-F238E27FC236}">
                <a16:creationId xmlns:a16="http://schemas.microsoft.com/office/drawing/2014/main" id="{DC762702-8D6F-3963-B85E-F3343AB41B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D629D9-8394-4AD7-E0D5-7CDEA9401FD4}"/>
              </a:ext>
            </a:extLst>
          </p:cNvPr>
          <p:cNvSpPr>
            <a:spLocks noGrp="1"/>
          </p:cNvSpPr>
          <p:nvPr>
            <p:ph type="sldNum" sz="quarter" idx="12"/>
          </p:nvPr>
        </p:nvSpPr>
        <p:spPr/>
        <p:txBody>
          <a:bodyPr/>
          <a:lstStyle/>
          <a:p>
            <a:fld id="{84723B6E-9A29-44E5-A137-476F9287D036}" type="slidenum">
              <a:rPr lang="en-GB" smtClean="0"/>
              <a:t>‹#›</a:t>
            </a:fld>
            <a:endParaRPr lang="en-GB"/>
          </a:p>
        </p:txBody>
      </p:sp>
    </p:spTree>
    <p:extLst>
      <p:ext uri="{BB962C8B-B14F-4D97-AF65-F5344CB8AC3E}">
        <p14:creationId xmlns:p14="http://schemas.microsoft.com/office/powerpoint/2010/main" val="131901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F8060-5577-32C8-3CC6-E9EDA7776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908520-B61B-3E22-AD01-C9C4E524A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14E17A-53B2-7E8C-C3C0-657174DCC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A8EFAD-A415-42B9-BB13-FC3345153A09}" type="datetimeFigureOut">
              <a:rPr lang="en-GB" smtClean="0"/>
              <a:t>15/08/2024</a:t>
            </a:fld>
            <a:endParaRPr lang="en-GB"/>
          </a:p>
        </p:txBody>
      </p:sp>
      <p:sp>
        <p:nvSpPr>
          <p:cNvPr id="5" name="Footer Placeholder 4">
            <a:extLst>
              <a:ext uri="{FF2B5EF4-FFF2-40B4-BE49-F238E27FC236}">
                <a16:creationId xmlns:a16="http://schemas.microsoft.com/office/drawing/2014/main" id="{9A9F1CE6-4733-9F30-FD5C-C211C8127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A301FDC-F8A8-86BC-A784-365AFF5DF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723B6E-9A29-44E5-A137-476F9287D036}" type="slidenum">
              <a:rPr lang="en-GB" smtClean="0"/>
              <a:t>‹#›</a:t>
            </a:fld>
            <a:endParaRPr lang="en-GB"/>
          </a:p>
        </p:txBody>
      </p:sp>
    </p:spTree>
    <p:extLst>
      <p:ext uri="{BB962C8B-B14F-4D97-AF65-F5344CB8AC3E}">
        <p14:creationId xmlns:p14="http://schemas.microsoft.com/office/powerpoint/2010/main" val="350532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10F2494-6530-129B-D0F7-E87779BE1DE5}"/>
                  </a:ext>
                </a:extLst>
              </p:cNvPr>
              <p:cNvSpPr txBox="1"/>
              <p:nvPr/>
            </p:nvSpPr>
            <p:spPr>
              <a:xfrm>
                <a:off x="119075" y="2436322"/>
                <a:ext cx="4590576" cy="4247317"/>
              </a:xfrm>
              <a:prstGeom prst="rect">
                <a:avLst/>
              </a:prstGeom>
              <a:noFill/>
            </p:spPr>
            <p:txBody>
              <a:bodyPr wrap="square" rtlCol="0">
                <a:spAutoFit/>
              </a:bodyPr>
              <a:lstStyle/>
              <a:p>
                <a:r>
                  <a:rPr lang="en-GB" u="sng" dirty="0"/>
                  <a:t>1. Background: Quantum Computing</a:t>
                </a:r>
              </a:p>
              <a:p>
                <a:endParaRPr lang="en-GB" u="sng" dirty="0"/>
              </a:p>
              <a:p>
                <a:pPr algn="just"/>
                <a:r>
                  <a:rPr lang="en-GB" dirty="0"/>
                  <a:t>In classical computing the base unit of information is the </a:t>
                </a:r>
                <a:r>
                  <a:rPr lang="en-GB" b="1" dirty="0">
                    <a:solidFill>
                      <a:srgbClr val="00355F"/>
                    </a:solidFill>
                  </a:rPr>
                  <a:t>bit</a:t>
                </a:r>
                <a:r>
                  <a:rPr lang="en-GB" dirty="0"/>
                  <a:t>, which can take on the value 0 or 1. </a:t>
                </a:r>
              </a:p>
              <a:p>
                <a:pPr algn="just"/>
                <a:endParaRPr lang="en-GB" dirty="0"/>
              </a:p>
              <a:p>
                <a:pPr algn="just"/>
                <a:r>
                  <a:rPr lang="en-GB" dirty="0"/>
                  <a:t>Quantum computers process </a:t>
                </a:r>
                <a:r>
                  <a:rPr lang="en-GB" b="1" dirty="0">
                    <a:solidFill>
                      <a:srgbClr val="00355F"/>
                    </a:solidFill>
                  </a:rPr>
                  <a:t>qubits</a:t>
                </a:r>
                <a:r>
                  <a:rPr lang="en-GB" dirty="0"/>
                  <a:t>, which can exist in a </a:t>
                </a:r>
                <a:r>
                  <a:rPr lang="en-GB" b="1" dirty="0">
                    <a:solidFill>
                      <a:srgbClr val="00355F"/>
                    </a:solidFill>
                  </a:rPr>
                  <a:t>superposition</a:t>
                </a:r>
                <a:r>
                  <a:rPr lang="en-GB" dirty="0"/>
                  <a:t> of states </a:t>
                </a:r>
                <a14:m>
                  <m:oMath xmlns:m="http://schemas.openxmlformats.org/officeDocument/2006/math">
                    <m:r>
                      <a:rPr lang="en-GB" b="0" i="0" smtClean="0">
                        <a:latin typeface="Cambria Math" panose="02040503050406030204" pitchFamily="18" charset="0"/>
                      </a:rPr>
                      <m:t>|0</m:t>
                    </m:r>
                    <m:r>
                      <a:rPr lang="en-GB" b="0" i="1" smtClean="0">
                        <a:latin typeface="Cambria Math" panose="02040503050406030204" pitchFamily="18" charset="0"/>
                      </a:rPr>
                      <m:t>⟩</m:t>
                    </m:r>
                  </m:oMath>
                </a14:m>
                <a:r>
                  <a:rPr lang="en-GB" dirty="0"/>
                  <a:t> and </a:t>
                </a:r>
                <a14:m>
                  <m:oMath xmlns:m="http://schemas.openxmlformats.org/officeDocument/2006/math">
                    <m:r>
                      <a:rPr lang="en-GB" b="0" i="0" smtClean="0">
                        <a:latin typeface="Cambria Math" panose="02040503050406030204" pitchFamily="18" charset="0"/>
                      </a:rPr>
                      <m:t>|1</m:t>
                    </m:r>
                    <m:r>
                      <a:rPr lang="en-GB" b="0" i="1" smtClean="0">
                        <a:latin typeface="Cambria Math" panose="02040503050406030204" pitchFamily="18" charset="0"/>
                      </a:rPr>
                      <m:t>⟩</m:t>
                    </m:r>
                  </m:oMath>
                </a14:m>
                <a:r>
                  <a:rPr lang="en-GB" dirty="0"/>
                  <a:t>.  This gives quantum computers a </a:t>
                </a:r>
                <a:r>
                  <a:rPr lang="en-GB" b="1" dirty="0">
                    <a:solidFill>
                      <a:srgbClr val="00355F"/>
                    </a:solidFill>
                  </a:rPr>
                  <a:t>quantum advantage </a:t>
                </a:r>
                <a:r>
                  <a:rPr lang="en-GB" dirty="0"/>
                  <a:t>over classical computers when solving some problems. </a:t>
                </a:r>
              </a:p>
              <a:p>
                <a:pPr algn="just"/>
                <a:endParaRPr lang="en-GB" dirty="0"/>
              </a:p>
              <a:p>
                <a:pPr algn="just"/>
                <a:r>
                  <a:rPr lang="en-GB" dirty="0"/>
                  <a:t>Quantum algorithms are often represented as so-called </a:t>
                </a:r>
                <a:r>
                  <a:rPr lang="en-GB" b="1" dirty="0">
                    <a:solidFill>
                      <a:srgbClr val="00355F"/>
                    </a:solidFill>
                  </a:rPr>
                  <a:t>quantum circuits</a:t>
                </a:r>
                <a:r>
                  <a:rPr lang="en-GB" dirty="0"/>
                  <a:t>, where qubits are processed via </a:t>
                </a:r>
                <a:r>
                  <a:rPr lang="en-GB" b="1" dirty="0">
                    <a:solidFill>
                      <a:srgbClr val="00355F"/>
                    </a:solidFill>
                  </a:rPr>
                  <a:t>quantum gates</a:t>
                </a:r>
                <a:r>
                  <a:rPr lang="en-GB" dirty="0"/>
                  <a:t>.</a:t>
                </a:r>
                <a:endParaRPr lang="en-GB" b="1" dirty="0">
                  <a:solidFill>
                    <a:srgbClr val="00355F"/>
                  </a:solidFill>
                </a:endParaRPr>
              </a:p>
            </p:txBody>
          </p:sp>
        </mc:Choice>
        <mc:Fallback xmlns="">
          <p:sp>
            <p:nvSpPr>
              <p:cNvPr id="18" name="TextBox 17">
                <a:extLst>
                  <a:ext uri="{FF2B5EF4-FFF2-40B4-BE49-F238E27FC236}">
                    <a16:creationId xmlns:a16="http://schemas.microsoft.com/office/drawing/2014/main" id="{110F2494-6530-129B-D0F7-E87779BE1DE5}"/>
                  </a:ext>
                </a:extLst>
              </p:cNvPr>
              <p:cNvSpPr txBox="1">
                <a:spLocks noRot="1" noChangeAspect="1" noMove="1" noResize="1" noEditPoints="1" noAdjustHandles="1" noChangeArrowheads="1" noChangeShapeType="1" noTextEdit="1"/>
              </p:cNvSpPr>
              <p:nvPr/>
            </p:nvSpPr>
            <p:spPr>
              <a:xfrm>
                <a:off x="119075" y="2436322"/>
                <a:ext cx="4590576" cy="4247317"/>
              </a:xfrm>
              <a:prstGeom prst="rect">
                <a:avLst/>
              </a:prstGeom>
              <a:blipFill>
                <a:blip r:embed="rId2"/>
                <a:stretch>
                  <a:fillRect l="-1195" t="-718" r="-1062" b="-1580"/>
                </a:stretch>
              </a:blipFill>
            </p:spPr>
            <p:txBody>
              <a:bodyPr/>
              <a:lstStyle/>
              <a:p>
                <a:r>
                  <a:rPr lang="en-GB">
                    <a:noFill/>
                  </a:rPr>
                  <a:t> </a:t>
                </a:r>
              </a:p>
            </p:txBody>
          </p:sp>
        </mc:Fallback>
      </mc:AlternateContent>
      <p:pic>
        <p:nvPicPr>
          <p:cNvPr id="5" name="Picture 4" descr="Blue text on a black background&#10;&#10;Description automatically generated">
            <a:extLst>
              <a:ext uri="{FF2B5EF4-FFF2-40B4-BE49-F238E27FC236}">
                <a16:creationId xmlns:a16="http://schemas.microsoft.com/office/drawing/2014/main" id="{27323F83-99A7-5BBC-4220-ACFCF6909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46" y="1305332"/>
            <a:ext cx="2662391" cy="827111"/>
          </a:xfrm>
          <a:prstGeom prst="rect">
            <a:avLst/>
          </a:prstGeom>
        </p:spPr>
      </p:pic>
      <p:pic>
        <p:nvPicPr>
          <p:cNvPr id="7" name="Picture 6" descr="A close-up of a logo&#10;&#10;Description automatically generated">
            <a:extLst>
              <a:ext uri="{FF2B5EF4-FFF2-40B4-BE49-F238E27FC236}">
                <a16:creationId xmlns:a16="http://schemas.microsoft.com/office/drawing/2014/main" id="{76D90A67-B997-9F0F-501A-D2FCF9085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63" y="258012"/>
            <a:ext cx="3357756" cy="829325"/>
          </a:xfrm>
          <a:prstGeom prst="rect">
            <a:avLst/>
          </a:prstGeom>
        </p:spPr>
      </p:pic>
      <p:sp>
        <p:nvSpPr>
          <p:cNvPr id="9" name="TextBox 8">
            <a:extLst>
              <a:ext uri="{FF2B5EF4-FFF2-40B4-BE49-F238E27FC236}">
                <a16:creationId xmlns:a16="http://schemas.microsoft.com/office/drawing/2014/main" id="{DC67B7C0-E60C-887F-C2FD-D6A8DE1C2719}"/>
              </a:ext>
            </a:extLst>
          </p:cNvPr>
          <p:cNvSpPr txBox="1"/>
          <p:nvPr/>
        </p:nvSpPr>
        <p:spPr>
          <a:xfrm>
            <a:off x="4405937" y="258012"/>
            <a:ext cx="7201317" cy="1323439"/>
          </a:xfrm>
          <a:prstGeom prst="rect">
            <a:avLst/>
          </a:prstGeom>
          <a:noFill/>
        </p:spPr>
        <p:txBody>
          <a:bodyPr wrap="square" rtlCol="0">
            <a:spAutoFit/>
          </a:bodyPr>
          <a:lstStyle/>
          <a:p>
            <a:r>
              <a:rPr lang="en-GB" sz="4000" dirty="0">
                <a:solidFill>
                  <a:srgbClr val="00355F"/>
                </a:solidFill>
              </a:rPr>
              <a:t>Parametrised Quantum Circuits </a:t>
            </a:r>
          </a:p>
          <a:p>
            <a:r>
              <a:rPr lang="en-GB" sz="4000" dirty="0">
                <a:solidFill>
                  <a:srgbClr val="00355F"/>
                </a:solidFill>
              </a:rPr>
              <a:t>for Quantum State Preparation</a:t>
            </a:r>
            <a:r>
              <a:rPr lang="en-GB" sz="1100" dirty="0">
                <a:solidFill>
                  <a:srgbClr val="00355F"/>
                </a:solidFill>
              </a:rPr>
              <a:t> </a:t>
            </a:r>
          </a:p>
        </p:txBody>
      </p:sp>
      <p:sp>
        <p:nvSpPr>
          <p:cNvPr id="10" name="TextBox 9">
            <a:extLst>
              <a:ext uri="{FF2B5EF4-FFF2-40B4-BE49-F238E27FC236}">
                <a16:creationId xmlns:a16="http://schemas.microsoft.com/office/drawing/2014/main" id="{5CE7E2DD-D5BD-88D8-D242-848FFDA2EA85}"/>
              </a:ext>
            </a:extLst>
          </p:cNvPr>
          <p:cNvSpPr txBox="1"/>
          <p:nvPr/>
        </p:nvSpPr>
        <p:spPr>
          <a:xfrm>
            <a:off x="4405937" y="1650169"/>
            <a:ext cx="7571303" cy="646331"/>
          </a:xfrm>
          <a:prstGeom prst="rect">
            <a:avLst/>
          </a:prstGeom>
          <a:noFill/>
        </p:spPr>
        <p:txBody>
          <a:bodyPr wrap="none" rtlCol="0">
            <a:spAutoFit/>
          </a:bodyPr>
          <a:lstStyle/>
          <a:p>
            <a:r>
              <a:rPr lang="en-GB" b="1" dirty="0"/>
              <a:t>David Amorim</a:t>
            </a:r>
            <a:r>
              <a:rPr lang="en-GB" dirty="0"/>
              <a:t>		Supervisor: Prof Sarah Croke</a:t>
            </a:r>
          </a:p>
          <a:p>
            <a:r>
              <a:rPr lang="en-GB" dirty="0"/>
              <a:t>			</a:t>
            </a:r>
            <a:r>
              <a:rPr lang="en-GB" i="1" dirty="0"/>
              <a:t>Quantum Theory Group</a:t>
            </a:r>
            <a:r>
              <a:rPr lang="en-GB" dirty="0"/>
              <a:t>, University of Glasgow	</a:t>
            </a:r>
          </a:p>
        </p:txBody>
      </p:sp>
      <p:cxnSp>
        <p:nvCxnSpPr>
          <p:cNvPr id="12" name="Straight Connector 11">
            <a:extLst>
              <a:ext uri="{FF2B5EF4-FFF2-40B4-BE49-F238E27FC236}">
                <a16:creationId xmlns:a16="http://schemas.microsoft.com/office/drawing/2014/main" id="{7C59E2D0-CC2B-8A69-FD19-80314D19D1C3}"/>
              </a:ext>
            </a:extLst>
          </p:cNvPr>
          <p:cNvCxnSpPr>
            <a:cxnSpLocks/>
          </p:cNvCxnSpPr>
          <p:nvPr/>
        </p:nvCxnSpPr>
        <p:spPr>
          <a:xfrm>
            <a:off x="0" y="2365218"/>
            <a:ext cx="12192000" cy="0"/>
          </a:xfrm>
          <a:prstGeom prst="line">
            <a:avLst/>
          </a:prstGeom>
          <a:ln w="57150">
            <a:solidFill>
              <a:srgbClr val="EB4038"/>
            </a:solidFill>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2B5CA83-0806-5494-82CB-8CD5B8E614DE}"/>
              </a:ext>
            </a:extLst>
          </p:cNvPr>
          <p:cNvSpPr/>
          <p:nvPr/>
        </p:nvSpPr>
        <p:spPr>
          <a:xfrm>
            <a:off x="119075" y="2460556"/>
            <a:ext cx="4590576" cy="4294186"/>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A9D94295-DE3A-8EE5-A767-8A9D5DBDBC5C}"/>
              </a:ext>
            </a:extLst>
          </p:cNvPr>
          <p:cNvSpPr txBox="1"/>
          <p:nvPr/>
        </p:nvSpPr>
        <p:spPr>
          <a:xfrm>
            <a:off x="4847299" y="2460556"/>
            <a:ext cx="7129938" cy="2862322"/>
          </a:xfrm>
          <a:prstGeom prst="rect">
            <a:avLst/>
          </a:prstGeom>
          <a:noFill/>
        </p:spPr>
        <p:txBody>
          <a:bodyPr wrap="square" rtlCol="0">
            <a:spAutoFit/>
          </a:bodyPr>
          <a:lstStyle/>
          <a:p>
            <a:r>
              <a:rPr lang="en-GB" u="sng" dirty="0"/>
              <a:t>2. Challenge: the NISQ Regime</a:t>
            </a:r>
          </a:p>
          <a:p>
            <a:endParaRPr lang="en-GB" u="sng" dirty="0"/>
          </a:p>
          <a:p>
            <a:pPr algn="just"/>
            <a:r>
              <a:rPr lang="en-GB" dirty="0"/>
              <a:t>The current state of quantum computing is referred to as </a:t>
            </a:r>
            <a:r>
              <a:rPr lang="en-GB" b="1" dirty="0">
                <a:solidFill>
                  <a:srgbClr val="00355F"/>
                </a:solidFill>
              </a:rPr>
              <a:t>‘noisy intermediate scale quantum’ (NISQ) </a:t>
            </a:r>
            <a:r>
              <a:rPr lang="en-GB" dirty="0"/>
              <a:t>computing: available prototype quantum computers are limited in their number of qubits and gates. </a:t>
            </a:r>
          </a:p>
          <a:p>
            <a:pPr algn="just"/>
            <a:endParaRPr lang="en-GB" dirty="0"/>
          </a:p>
          <a:p>
            <a:pPr algn="just"/>
            <a:r>
              <a:rPr lang="en-GB" b="1" dirty="0">
                <a:solidFill>
                  <a:srgbClr val="00355F"/>
                </a:solidFill>
              </a:rPr>
              <a:t>Parametrised Quantum Circuits (PQCs)</a:t>
            </a:r>
            <a:r>
              <a:rPr lang="en-GB" dirty="0"/>
              <a:t> are an important tool to develop quantum algorithm that use as few qubits and gates as possible. PQCs are </a:t>
            </a:r>
            <a:r>
              <a:rPr lang="en-GB" b="1" dirty="0">
                <a:solidFill>
                  <a:srgbClr val="00355F"/>
                </a:solidFill>
              </a:rPr>
              <a:t>trained</a:t>
            </a:r>
            <a:r>
              <a:rPr lang="en-GB" dirty="0"/>
              <a:t> via </a:t>
            </a:r>
            <a:r>
              <a:rPr lang="en-GB" b="1" dirty="0">
                <a:solidFill>
                  <a:srgbClr val="00355F"/>
                </a:solidFill>
              </a:rPr>
              <a:t>machine learning </a:t>
            </a:r>
            <a:r>
              <a:rPr lang="en-GB" dirty="0"/>
              <a:t>to optimise weights in gate-efficient template circuits and are crucial in the NISQ regime.</a:t>
            </a:r>
          </a:p>
        </p:txBody>
      </p:sp>
      <p:sp>
        <p:nvSpPr>
          <p:cNvPr id="23" name="Rectangle 22">
            <a:extLst>
              <a:ext uri="{FF2B5EF4-FFF2-40B4-BE49-F238E27FC236}">
                <a16:creationId xmlns:a16="http://schemas.microsoft.com/office/drawing/2014/main" id="{8696616B-FC2E-B58F-869F-56E1B6C96BE1}"/>
              </a:ext>
            </a:extLst>
          </p:cNvPr>
          <p:cNvSpPr/>
          <p:nvPr/>
        </p:nvSpPr>
        <p:spPr>
          <a:xfrm>
            <a:off x="4828734" y="2460556"/>
            <a:ext cx="7244183" cy="2831613"/>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EC4768D6-5B53-A6E6-850A-683D69D9CD37}"/>
              </a:ext>
            </a:extLst>
          </p:cNvPr>
          <p:cNvSpPr txBox="1"/>
          <p:nvPr/>
        </p:nvSpPr>
        <p:spPr>
          <a:xfrm>
            <a:off x="4828734" y="5357518"/>
            <a:ext cx="7225619" cy="1754326"/>
          </a:xfrm>
          <a:prstGeom prst="rect">
            <a:avLst/>
          </a:prstGeom>
          <a:noFill/>
          <a:ln>
            <a:noFill/>
          </a:ln>
        </p:spPr>
        <p:txBody>
          <a:bodyPr wrap="square" rtlCol="0">
            <a:spAutoFit/>
          </a:bodyPr>
          <a:lstStyle/>
          <a:p>
            <a:r>
              <a:rPr lang="en-GB" u="sng" dirty="0"/>
              <a:t>3. Aim: Quantum State Preparation</a:t>
            </a:r>
          </a:p>
          <a:p>
            <a:endParaRPr lang="en-GB" u="sng" dirty="0"/>
          </a:p>
          <a:p>
            <a:pPr algn="just"/>
            <a:r>
              <a:rPr lang="en-GB" b="1" dirty="0">
                <a:solidFill>
                  <a:srgbClr val="00355F"/>
                </a:solidFill>
              </a:rPr>
              <a:t>Quantum state preparation </a:t>
            </a:r>
            <a:r>
              <a:rPr lang="en-GB" dirty="0"/>
              <a:t>is the process of loading data onto a quantum computer. The aim of this project was to implement this as </a:t>
            </a:r>
            <a:r>
              <a:rPr lang="en-GB" b="1" dirty="0">
                <a:solidFill>
                  <a:srgbClr val="00355F"/>
                </a:solidFill>
              </a:rPr>
              <a:t>efficiently</a:t>
            </a:r>
            <a:r>
              <a:rPr lang="en-GB" dirty="0"/>
              <a:t> as possible using parametrised quantum circuits.  </a:t>
            </a:r>
          </a:p>
          <a:p>
            <a:endParaRPr lang="en-GB" u="sng" dirty="0"/>
          </a:p>
        </p:txBody>
      </p:sp>
      <p:sp>
        <p:nvSpPr>
          <p:cNvPr id="24" name="Rectangle 23">
            <a:extLst>
              <a:ext uri="{FF2B5EF4-FFF2-40B4-BE49-F238E27FC236}">
                <a16:creationId xmlns:a16="http://schemas.microsoft.com/office/drawing/2014/main" id="{6ED54633-7FC4-1E34-257C-DD3D67430A36}"/>
              </a:ext>
            </a:extLst>
          </p:cNvPr>
          <p:cNvSpPr/>
          <p:nvPr/>
        </p:nvSpPr>
        <p:spPr>
          <a:xfrm>
            <a:off x="4847298" y="5357518"/>
            <a:ext cx="7225619" cy="1397224"/>
          </a:xfrm>
          <a:prstGeom prst="rect">
            <a:avLst/>
          </a:prstGeom>
          <a:noFill/>
          <a:ln w="38100">
            <a:solidFill>
              <a:srgbClr val="EB40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032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657DD5-0D98-ABFE-225F-C28C5E2F690B}"/>
              </a:ext>
            </a:extLst>
          </p:cNvPr>
          <p:cNvSpPr txBox="1"/>
          <p:nvPr/>
        </p:nvSpPr>
        <p:spPr>
          <a:xfrm>
            <a:off x="148572" y="100814"/>
            <a:ext cx="5809776" cy="2585323"/>
          </a:xfrm>
          <a:prstGeom prst="rect">
            <a:avLst/>
          </a:prstGeom>
          <a:noFill/>
        </p:spPr>
        <p:txBody>
          <a:bodyPr wrap="square" rtlCol="0">
            <a:spAutoFit/>
          </a:bodyPr>
          <a:lstStyle/>
          <a:p>
            <a:r>
              <a:rPr lang="en-GB" u="sng" dirty="0"/>
              <a:t>4. Algorithm: Amplitude Encoding</a:t>
            </a:r>
          </a:p>
          <a:p>
            <a:endParaRPr lang="en-GB" u="sng" dirty="0"/>
          </a:p>
          <a:p>
            <a:pPr algn="just"/>
            <a:r>
              <a:rPr lang="en-GB" dirty="0"/>
              <a:t>In [1] an algorithm for quantum state preparation is presented, based on so-called </a:t>
            </a:r>
            <a:r>
              <a:rPr lang="en-GB" b="1" dirty="0">
                <a:solidFill>
                  <a:srgbClr val="00355F"/>
                </a:solidFill>
              </a:rPr>
              <a:t>amplitude encoding</a:t>
            </a:r>
            <a:r>
              <a:rPr lang="en-GB" dirty="0"/>
              <a:t>. </a:t>
            </a:r>
          </a:p>
          <a:p>
            <a:pPr algn="just"/>
            <a:endParaRPr lang="en-GB" dirty="0"/>
          </a:p>
          <a:p>
            <a:pPr algn="just"/>
            <a:r>
              <a:rPr lang="en-GB" dirty="0"/>
              <a:t>This involves </a:t>
            </a:r>
            <a:r>
              <a:rPr lang="en-GB" b="1" dirty="0">
                <a:solidFill>
                  <a:srgbClr val="00355F"/>
                </a:solidFill>
              </a:rPr>
              <a:t>preparing an amplitude distribution</a:t>
            </a:r>
            <a:r>
              <a:rPr lang="en-GB" dirty="0"/>
              <a:t> as well as </a:t>
            </a:r>
            <a:r>
              <a:rPr lang="en-GB" b="1" dirty="0">
                <a:solidFill>
                  <a:srgbClr val="00355F"/>
                </a:solidFill>
              </a:rPr>
              <a:t>evaluating a phase function</a:t>
            </a:r>
            <a:r>
              <a:rPr lang="en-GB" dirty="0"/>
              <a:t>. This project implemented both of these steps using parametrised quantum circuits (PQCs). </a:t>
            </a:r>
          </a:p>
        </p:txBody>
      </p:sp>
      <p:sp>
        <p:nvSpPr>
          <p:cNvPr id="4" name="Rectangle 3">
            <a:extLst>
              <a:ext uri="{FF2B5EF4-FFF2-40B4-BE49-F238E27FC236}">
                <a16:creationId xmlns:a16="http://schemas.microsoft.com/office/drawing/2014/main" id="{0D2B4BE0-0498-1472-CFF9-882C110D25D3}"/>
              </a:ext>
            </a:extLst>
          </p:cNvPr>
          <p:cNvSpPr/>
          <p:nvPr/>
        </p:nvSpPr>
        <p:spPr>
          <a:xfrm>
            <a:off x="148572" y="100814"/>
            <a:ext cx="5809776" cy="2612889"/>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31" descr="A diagram of a diagram&#10;&#10;Description automatically generated">
            <a:extLst>
              <a:ext uri="{FF2B5EF4-FFF2-40B4-BE49-F238E27FC236}">
                <a16:creationId xmlns:a16="http://schemas.microsoft.com/office/drawing/2014/main" id="{61730ADE-2EC5-7D60-D9FC-74153BBD4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8" y="3012452"/>
            <a:ext cx="5809776" cy="2406653"/>
          </a:xfrm>
          <a:prstGeom prst="rect">
            <a:avLst/>
          </a:prstGeom>
        </p:spPr>
      </p:pic>
      <p:sp>
        <p:nvSpPr>
          <p:cNvPr id="33" name="Rectangle 32">
            <a:extLst>
              <a:ext uri="{FF2B5EF4-FFF2-40B4-BE49-F238E27FC236}">
                <a16:creationId xmlns:a16="http://schemas.microsoft.com/office/drawing/2014/main" id="{D333A4F6-BC96-825A-07F2-1739640657DA}"/>
              </a:ext>
            </a:extLst>
          </p:cNvPr>
          <p:cNvSpPr/>
          <p:nvPr/>
        </p:nvSpPr>
        <p:spPr>
          <a:xfrm>
            <a:off x="148572" y="2821858"/>
            <a:ext cx="5809776" cy="3935328"/>
          </a:xfrm>
          <a:prstGeom prst="rect">
            <a:avLst/>
          </a:prstGeom>
          <a:noFill/>
          <a:ln w="38100">
            <a:solidFill>
              <a:srgbClr val="00355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693A09C-8106-33B9-4279-95AF419063B2}"/>
              </a:ext>
            </a:extLst>
          </p:cNvPr>
          <p:cNvSpPr txBox="1"/>
          <p:nvPr/>
        </p:nvSpPr>
        <p:spPr>
          <a:xfrm>
            <a:off x="178068" y="5394901"/>
            <a:ext cx="5702709" cy="1354217"/>
          </a:xfrm>
          <a:prstGeom prst="rect">
            <a:avLst/>
          </a:prstGeom>
          <a:noFill/>
        </p:spPr>
        <p:txBody>
          <a:bodyPr wrap="square" rtlCol="0">
            <a:spAutoFit/>
          </a:bodyPr>
          <a:lstStyle/>
          <a:p>
            <a:pPr algn="just"/>
            <a:r>
              <a:rPr lang="en-GB" sz="1600" i="1" dirty="0">
                <a:solidFill>
                  <a:srgbClr val="00355F"/>
                </a:solidFill>
              </a:rPr>
              <a:t>Figure 1</a:t>
            </a:r>
            <a:r>
              <a:rPr lang="en-GB" sz="1600" dirty="0"/>
              <a:t>:</a:t>
            </a:r>
            <a:r>
              <a:rPr lang="en-GB" dirty="0"/>
              <a:t> </a:t>
            </a:r>
            <a:r>
              <a:rPr lang="en-GB" sz="1600" dirty="0"/>
              <a:t>Schematic of the QCNN structure. The network involves alternating input layers (ILs) and convolutional layers (CLs) of all-to-all (AA) or neighbour-to-neighbour (NN) type. The layers are applied to the </a:t>
            </a:r>
            <a:r>
              <a:rPr lang="en-GB" sz="1600" i="1" dirty="0"/>
              <a:t>n</a:t>
            </a:r>
            <a:r>
              <a:rPr lang="en-GB" sz="1600" dirty="0"/>
              <a:t>-qubit input register and the </a:t>
            </a:r>
            <a:r>
              <a:rPr lang="en-GB" sz="1600" i="1" dirty="0"/>
              <a:t>m</a:t>
            </a:r>
            <a:r>
              <a:rPr lang="en-GB" sz="1600" dirty="0"/>
              <a:t>-qubit target register. </a:t>
            </a:r>
            <a:endParaRPr lang="en-GB" dirty="0"/>
          </a:p>
        </p:txBody>
      </p:sp>
      <p:sp>
        <p:nvSpPr>
          <p:cNvPr id="35" name="Rectangle 34">
            <a:extLst>
              <a:ext uri="{FF2B5EF4-FFF2-40B4-BE49-F238E27FC236}">
                <a16:creationId xmlns:a16="http://schemas.microsoft.com/office/drawing/2014/main" id="{681E98B1-95E8-21EE-7D26-9814162A1D4B}"/>
              </a:ext>
            </a:extLst>
          </p:cNvPr>
          <p:cNvSpPr/>
          <p:nvPr/>
        </p:nvSpPr>
        <p:spPr>
          <a:xfrm>
            <a:off x="6046836" y="100813"/>
            <a:ext cx="5996592" cy="4801314"/>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113BFD45-D849-30AD-3580-6FDBB362C0AD}"/>
              </a:ext>
            </a:extLst>
          </p:cNvPr>
          <p:cNvSpPr txBox="1"/>
          <p:nvPr/>
        </p:nvSpPr>
        <p:spPr>
          <a:xfrm>
            <a:off x="6017340" y="100814"/>
            <a:ext cx="5996592" cy="4801314"/>
          </a:xfrm>
          <a:prstGeom prst="rect">
            <a:avLst/>
          </a:prstGeom>
          <a:noFill/>
        </p:spPr>
        <p:txBody>
          <a:bodyPr wrap="square" rtlCol="0">
            <a:spAutoFit/>
          </a:bodyPr>
          <a:lstStyle/>
          <a:p>
            <a:r>
              <a:rPr lang="en-GB" u="sng" dirty="0"/>
              <a:t>5. Approach: a QCNN</a:t>
            </a:r>
          </a:p>
          <a:p>
            <a:pPr algn="just"/>
            <a:endParaRPr lang="en-GB" u="sng" dirty="0"/>
          </a:p>
          <a:p>
            <a:pPr algn="just"/>
            <a:r>
              <a:rPr lang="en-GB" dirty="0"/>
              <a:t>A </a:t>
            </a:r>
            <a:r>
              <a:rPr lang="en-GB" b="1" dirty="0">
                <a:solidFill>
                  <a:srgbClr val="00355F"/>
                </a:solidFill>
              </a:rPr>
              <a:t>quantum convolutional neural network (QCNN) </a:t>
            </a:r>
            <a:r>
              <a:rPr lang="en-GB" dirty="0"/>
              <a:t>was used to implement amplitude encoding more efficiently. A QCNN is a PQC involving multiple </a:t>
            </a:r>
            <a:r>
              <a:rPr lang="en-GB" b="1" dirty="0">
                <a:solidFill>
                  <a:srgbClr val="00355F"/>
                </a:solidFill>
              </a:rPr>
              <a:t>layers</a:t>
            </a:r>
            <a:r>
              <a:rPr lang="en-GB" dirty="0"/>
              <a:t>. </a:t>
            </a:r>
          </a:p>
          <a:p>
            <a:pPr algn="just"/>
            <a:endParaRPr lang="en-GB" dirty="0"/>
          </a:p>
          <a:p>
            <a:pPr algn="just"/>
            <a:r>
              <a:rPr lang="en-GB" b="1" dirty="0">
                <a:solidFill>
                  <a:srgbClr val="00355F"/>
                </a:solidFill>
              </a:rPr>
              <a:t>Convolutional layers (CLs) </a:t>
            </a:r>
            <a:r>
              <a:rPr lang="en-GB" dirty="0"/>
              <a:t>involve </a:t>
            </a:r>
            <a:r>
              <a:rPr lang="en-GB" sz="1800" b="0" i="0" u="none" strike="noStrike" baseline="0" dirty="0">
                <a:latin typeface="CMSS10"/>
              </a:rPr>
              <a:t>multi-qubit entanglement gates</a:t>
            </a:r>
            <a:r>
              <a:rPr lang="en-GB" dirty="0"/>
              <a:t> while </a:t>
            </a:r>
            <a:r>
              <a:rPr lang="en-GB" b="1" dirty="0">
                <a:solidFill>
                  <a:srgbClr val="00355F"/>
                </a:solidFill>
              </a:rPr>
              <a:t>input layers (ILs) </a:t>
            </a:r>
            <a:r>
              <a:rPr lang="en-GB" dirty="0"/>
              <a:t>involve controlled single-qubit rotation gates. For increased </a:t>
            </a:r>
            <a:r>
              <a:rPr lang="en-GB" b="1" dirty="0">
                <a:solidFill>
                  <a:srgbClr val="00355F"/>
                </a:solidFill>
              </a:rPr>
              <a:t>network connectivity</a:t>
            </a:r>
            <a:r>
              <a:rPr lang="en-GB" dirty="0"/>
              <a:t>, two types of CLs were implemented (all-to-all and neighbour-to-neighbour). The QCNN used alternating CLs and ILs. This is shown in </a:t>
            </a:r>
            <a:r>
              <a:rPr lang="en-GB" i="1" dirty="0"/>
              <a:t>Figure 1</a:t>
            </a:r>
            <a:r>
              <a:rPr lang="en-GB" dirty="0"/>
              <a:t>. </a:t>
            </a:r>
          </a:p>
          <a:p>
            <a:pPr algn="just"/>
            <a:endParaRPr lang="en-GB" dirty="0"/>
          </a:p>
          <a:p>
            <a:pPr algn="just"/>
            <a:r>
              <a:rPr lang="en-GB" dirty="0"/>
              <a:t>To perform phase function evaluation, the QCNN must be applied to two qubit registers (the </a:t>
            </a:r>
            <a:r>
              <a:rPr lang="en-GB" b="1" dirty="0">
                <a:solidFill>
                  <a:srgbClr val="00355F"/>
                </a:solidFill>
              </a:rPr>
              <a:t>input register </a:t>
            </a:r>
            <a:r>
              <a:rPr lang="en-GB" dirty="0"/>
              <a:t>and the </a:t>
            </a:r>
            <a:r>
              <a:rPr lang="en-GB" b="1" dirty="0">
                <a:solidFill>
                  <a:srgbClr val="00355F"/>
                </a:solidFill>
              </a:rPr>
              <a:t>target register</a:t>
            </a:r>
            <a:r>
              <a:rPr lang="en-GB" dirty="0"/>
              <a:t>). Preparing the amplitude distribution is simpler, requiring only one register and no ILs. </a:t>
            </a:r>
          </a:p>
        </p:txBody>
      </p:sp>
      <p:sp>
        <p:nvSpPr>
          <p:cNvPr id="38" name="TextBox 37">
            <a:extLst>
              <a:ext uri="{FF2B5EF4-FFF2-40B4-BE49-F238E27FC236}">
                <a16:creationId xmlns:a16="http://schemas.microsoft.com/office/drawing/2014/main" id="{DEA2873D-0EFD-7A2A-175F-171361887681}"/>
              </a:ext>
            </a:extLst>
          </p:cNvPr>
          <p:cNvSpPr txBox="1"/>
          <p:nvPr/>
        </p:nvSpPr>
        <p:spPr>
          <a:xfrm>
            <a:off x="6046836" y="5002146"/>
            <a:ext cx="5996592" cy="2308324"/>
          </a:xfrm>
          <a:prstGeom prst="rect">
            <a:avLst/>
          </a:prstGeom>
          <a:noFill/>
        </p:spPr>
        <p:txBody>
          <a:bodyPr wrap="square" rtlCol="0">
            <a:spAutoFit/>
          </a:bodyPr>
          <a:lstStyle/>
          <a:p>
            <a:r>
              <a:rPr lang="en-GB" u="sng" dirty="0"/>
              <a:t>6. Training: Designing a Loss Function</a:t>
            </a:r>
          </a:p>
          <a:p>
            <a:pPr algn="just"/>
            <a:endParaRPr lang="en-GB" u="sng" dirty="0"/>
          </a:p>
          <a:p>
            <a:pPr algn="just"/>
            <a:r>
              <a:rPr lang="en-GB" dirty="0"/>
              <a:t>Training the QCNN via machine learning requires a </a:t>
            </a:r>
            <a:r>
              <a:rPr lang="en-GB" b="1" dirty="0">
                <a:solidFill>
                  <a:srgbClr val="00355F"/>
                </a:solidFill>
              </a:rPr>
              <a:t>loss function</a:t>
            </a:r>
            <a:r>
              <a:rPr lang="en-GB" dirty="0"/>
              <a:t> that captures the ‘distance’ between output and target state. A custom loss function, </a:t>
            </a:r>
            <a:r>
              <a:rPr lang="en-GB" b="1" dirty="0">
                <a:solidFill>
                  <a:srgbClr val="00355F"/>
                </a:solidFill>
              </a:rPr>
              <a:t>sign-adjusted mismatch (SAM)</a:t>
            </a:r>
            <a:r>
              <a:rPr lang="en-GB" dirty="0"/>
              <a:t>,</a:t>
            </a:r>
            <a:r>
              <a:rPr lang="en-GB" b="1" dirty="0">
                <a:solidFill>
                  <a:srgbClr val="00355F"/>
                </a:solidFill>
              </a:rPr>
              <a:t> </a:t>
            </a:r>
            <a:r>
              <a:rPr lang="en-GB" dirty="0"/>
              <a:t>was designed for the problem at hand.</a:t>
            </a:r>
          </a:p>
          <a:p>
            <a:pPr algn="just"/>
            <a:endParaRPr lang="en-GB" dirty="0"/>
          </a:p>
          <a:p>
            <a:pPr algn="just"/>
            <a:endParaRPr lang="en-GB" dirty="0"/>
          </a:p>
        </p:txBody>
      </p:sp>
      <p:sp>
        <p:nvSpPr>
          <p:cNvPr id="37" name="Rectangle 36">
            <a:extLst>
              <a:ext uri="{FF2B5EF4-FFF2-40B4-BE49-F238E27FC236}">
                <a16:creationId xmlns:a16="http://schemas.microsoft.com/office/drawing/2014/main" id="{AADA4B4B-8FCE-4431-4D78-7336D23473F0}"/>
              </a:ext>
            </a:extLst>
          </p:cNvPr>
          <p:cNvSpPr/>
          <p:nvPr/>
        </p:nvSpPr>
        <p:spPr>
          <a:xfrm>
            <a:off x="6066504" y="5002146"/>
            <a:ext cx="5976924" cy="1755039"/>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0757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BF4C55-C3EB-9632-1987-27CE7B0D76E5}"/>
              </a:ext>
            </a:extLst>
          </p:cNvPr>
          <p:cNvSpPr txBox="1"/>
          <p:nvPr/>
        </p:nvSpPr>
        <p:spPr>
          <a:xfrm>
            <a:off x="106348" y="6113514"/>
            <a:ext cx="8742684" cy="738664"/>
          </a:xfrm>
          <a:prstGeom prst="rect">
            <a:avLst/>
          </a:prstGeom>
          <a:noFill/>
        </p:spPr>
        <p:txBody>
          <a:bodyPr wrap="square" rtlCol="0">
            <a:spAutoFit/>
          </a:bodyPr>
          <a:lstStyle/>
          <a:p>
            <a:r>
              <a:rPr lang="en-GB" sz="1400" u="sng" dirty="0"/>
              <a:t>References</a:t>
            </a:r>
          </a:p>
          <a:p>
            <a:pPr algn="just"/>
            <a:r>
              <a:rPr lang="en-GB" sz="1400" dirty="0"/>
              <a:t>[1]  F. Hayes et al. (2023), “Quantum state preparation of gravitational waves,” Pre-print, </a:t>
            </a:r>
            <a:r>
              <a:rPr lang="en-GB" sz="1400" dirty="0" err="1"/>
              <a:t>arXiv</a:t>
            </a:r>
            <a:r>
              <a:rPr lang="en-GB" sz="1400" dirty="0"/>
              <a:t>: 2306.11073</a:t>
            </a:r>
          </a:p>
          <a:p>
            <a:pPr algn="just"/>
            <a:r>
              <a:rPr lang="en-GB" sz="1400" dirty="0"/>
              <a:t>[2]  Available via the Python Package Index (</a:t>
            </a:r>
            <a:r>
              <a:rPr lang="en-GB" sz="1400" dirty="0" err="1"/>
              <a:t>PyPI</a:t>
            </a:r>
            <a:r>
              <a:rPr lang="en-GB" sz="1400" dirty="0"/>
              <a:t>) at https://pypi.org/project/pqcprep/</a:t>
            </a:r>
          </a:p>
        </p:txBody>
      </p:sp>
      <p:sp>
        <p:nvSpPr>
          <p:cNvPr id="9" name="Rectangle 8">
            <a:extLst>
              <a:ext uri="{FF2B5EF4-FFF2-40B4-BE49-F238E27FC236}">
                <a16:creationId xmlns:a16="http://schemas.microsoft.com/office/drawing/2014/main" id="{00361983-F810-DA7A-0783-01F902CE5C09}"/>
              </a:ext>
            </a:extLst>
          </p:cNvPr>
          <p:cNvSpPr/>
          <p:nvPr/>
        </p:nvSpPr>
        <p:spPr>
          <a:xfrm>
            <a:off x="5289466" y="4453838"/>
            <a:ext cx="6824229" cy="1621729"/>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CCD1E51E-EE0A-ED52-AEA8-A9428BEAEE50}"/>
              </a:ext>
            </a:extLst>
          </p:cNvPr>
          <p:cNvSpPr txBox="1"/>
          <p:nvPr/>
        </p:nvSpPr>
        <p:spPr>
          <a:xfrm>
            <a:off x="5237260" y="4401614"/>
            <a:ext cx="6775504" cy="1754326"/>
          </a:xfrm>
          <a:prstGeom prst="rect">
            <a:avLst/>
          </a:prstGeom>
          <a:noFill/>
        </p:spPr>
        <p:txBody>
          <a:bodyPr wrap="square" rtlCol="0">
            <a:spAutoFit/>
          </a:bodyPr>
          <a:lstStyle/>
          <a:p>
            <a:r>
              <a:rPr lang="en-GB" u="sng" dirty="0"/>
              <a:t>9. Conclusion</a:t>
            </a:r>
          </a:p>
          <a:p>
            <a:pPr algn="just"/>
            <a:endParaRPr lang="en-GB" dirty="0"/>
          </a:p>
          <a:p>
            <a:pPr algn="just"/>
            <a:r>
              <a:rPr lang="en-GB" dirty="0"/>
              <a:t>It was shown that parametrised quantum circuits can be used for efficient quantum state preparation. The achieved accuracy could be </a:t>
            </a:r>
            <a:r>
              <a:rPr lang="en-GB" b="1" dirty="0">
                <a:solidFill>
                  <a:srgbClr val="00355F"/>
                </a:solidFill>
              </a:rPr>
              <a:t>improved</a:t>
            </a:r>
            <a:r>
              <a:rPr lang="en-GB" dirty="0"/>
              <a:t> by </a:t>
            </a:r>
            <a:r>
              <a:rPr lang="en-GB" b="1" dirty="0">
                <a:solidFill>
                  <a:srgbClr val="00355F"/>
                </a:solidFill>
              </a:rPr>
              <a:t>modifying the algorithm </a:t>
            </a:r>
            <a:r>
              <a:rPr lang="en-GB" dirty="0"/>
              <a:t>to be less reliant on function evaluation. </a:t>
            </a:r>
          </a:p>
        </p:txBody>
      </p:sp>
      <p:sp>
        <p:nvSpPr>
          <p:cNvPr id="10" name="Rectangle 9">
            <a:extLst>
              <a:ext uri="{FF2B5EF4-FFF2-40B4-BE49-F238E27FC236}">
                <a16:creationId xmlns:a16="http://schemas.microsoft.com/office/drawing/2014/main" id="{F1FE9915-E28D-602B-EC55-8B98BCF80822}"/>
              </a:ext>
            </a:extLst>
          </p:cNvPr>
          <p:cNvSpPr/>
          <p:nvPr/>
        </p:nvSpPr>
        <p:spPr>
          <a:xfrm>
            <a:off x="109060" y="4440033"/>
            <a:ext cx="5082188" cy="1635533"/>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8EBC848-4894-64BB-9EED-36A9AEFFF382}"/>
              </a:ext>
            </a:extLst>
          </p:cNvPr>
          <p:cNvSpPr txBox="1"/>
          <p:nvPr/>
        </p:nvSpPr>
        <p:spPr>
          <a:xfrm>
            <a:off x="60335" y="4402085"/>
            <a:ext cx="5082188" cy="1754326"/>
          </a:xfrm>
          <a:prstGeom prst="rect">
            <a:avLst/>
          </a:prstGeom>
          <a:noFill/>
        </p:spPr>
        <p:txBody>
          <a:bodyPr wrap="square" rtlCol="0">
            <a:spAutoFit/>
          </a:bodyPr>
          <a:lstStyle/>
          <a:p>
            <a:r>
              <a:rPr lang="en-GB" u="sng" dirty="0"/>
              <a:t>8. Software: </a:t>
            </a:r>
            <a:r>
              <a:rPr lang="en-GB" i="1" u="sng" dirty="0" err="1"/>
              <a:t>pqcprep</a:t>
            </a:r>
            <a:r>
              <a:rPr lang="en-GB" i="1" u="sng" dirty="0"/>
              <a:t> </a:t>
            </a:r>
            <a:endParaRPr lang="en-GB" u="sng" dirty="0"/>
          </a:p>
          <a:p>
            <a:endParaRPr lang="en-GB" u="sng" dirty="0"/>
          </a:p>
          <a:p>
            <a:pPr algn="just"/>
            <a:r>
              <a:rPr lang="en-GB" dirty="0"/>
              <a:t>This project resulted in the Python package </a:t>
            </a:r>
            <a:r>
              <a:rPr lang="en-GB" b="1" i="1" dirty="0" err="1">
                <a:solidFill>
                  <a:srgbClr val="00355F"/>
                </a:solidFill>
              </a:rPr>
              <a:t>pqcprep</a:t>
            </a:r>
            <a:r>
              <a:rPr lang="en-GB" b="1" i="1" dirty="0">
                <a:solidFill>
                  <a:srgbClr val="00355F"/>
                </a:solidFill>
              </a:rPr>
              <a:t> </a:t>
            </a:r>
            <a:r>
              <a:rPr lang="en-GB" dirty="0"/>
              <a:t>[2] which provides tools for generating and training parametrised quantum circuits for a range of applications.</a:t>
            </a:r>
          </a:p>
        </p:txBody>
      </p:sp>
      <p:grpSp>
        <p:nvGrpSpPr>
          <p:cNvPr id="4" name="Group 3">
            <a:extLst>
              <a:ext uri="{FF2B5EF4-FFF2-40B4-BE49-F238E27FC236}">
                <a16:creationId xmlns:a16="http://schemas.microsoft.com/office/drawing/2014/main" id="{BC5C335D-83A3-0732-116D-F2049875180D}"/>
              </a:ext>
            </a:extLst>
          </p:cNvPr>
          <p:cNvGrpSpPr/>
          <p:nvPr/>
        </p:nvGrpSpPr>
        <p:grpSpPr>
          <a:xfrm>
            <a:off x="6539428" y="71226"/>
            <a:ext cx="5556995" cy="4344663"/>
            <a:chOff x="83598" y="74539"/>
            <a:chExt cx="5556995" cy="4344663"/>
          </a:xfrm>
        </p:grpSpPr>
        <p:pic>
          <p:nvPicPr>
            <p:cNvPr id="22" name="Picture 21" descr="A graph of a graph of a graph&#10;&#10;Description automatically generated with medium confidence">
              <a:extLst>
                <a:ext uri="{FF2B5EF4-FFF2-40B4-BE49-F238E27FC236}">
                  <a16:creationId xmlns:a16="http://schemas.microsoft.com/office/drawing/2014/main" id="{5C5F5828-FCD0-F0BF-AD02-26CB161E2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2" y="74539"/>
              <a:ext cx="5495398" cy="3463861"/>
            </a:xfrm>
            <a:prstGeom prst="rect">
              <a:avLst/>
            </a:prstGeom>
          </p:spPr>
        </p:pic>
        <p:sp>
          <p:nvSpPr>
            <p:cNvPr id="23" name="Rectangle 22">
              <a:extLst>
                <a:ext uri="{FF2B5EF4-FFF2-40B4-BE49-F238E27FC236}">
                  <a16:creationId xmlns:a16="http://schemas.microsoft.com/office/drawing/2014/main" id="{A3CA34D6-23FF-803A-2E7C-151AA4F8E6A8}"/>
                </a:ext>
              </a:extLst>
            </p:cNvPr>
            <p:cNvSpPr/>
            <p:nvPr/>
          </p:nvSpPr>
          <p:spPr>
            <a:xfrm>
              <a:off x="113743" y="74539"/>
              <a:ext cx="5526850" cy="4298065"/>
            </a:xfrm>
            <a:prstGeom prst="rect">
              <a:avLst/>
            </a:prstGeom>
            <a:noFill/>
            <a:ln w="38100">
              <a:solidFill>
                <a:srgbClr val="00355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F4EF24-B1A3-3644-6985-FECA72308B60}"/>
                    </a:ext>
                  </a:extLst>
                </p:cNvPr>
                <p:cNvSpPr txBox="1"/>
                <p:nvPr/>
              </p:nvSpPr>
              <p:spPr>
                <a:xfrm>
                  <a:off x="83598" y="3527355"/>
                  <a:ext cx="5555685" cy="891847"/>
                </a:xfrm>
                <a:prstGeom prst="rect">
                  <a:avLst/>
                </a:prstGeom>
                <a:noFill/>
              </p:spPr>
              <p:txBody>
                <a:bodyPr wrap="square" rtlCol="0">
                  <a:spAutoFit/>
                </a:bodyPr>
                <a:lstStyle/>
                <a:p>
                  <a:pPr algn="just"/>
                  <a:r>
                    <a:rPr lang="en-GB" sz="1600" i="1" dirty="0">
                      <a:solidFill>
                        <a:srgbClr val="00355F"/>
                      </a:solidFill>
                    </a:rPr>
                    <a:t>Figure 2</a:t>
                  </a:r>
                  <a:r>
                    <a:rPr lang="en-GB" sz="1600" dirty="0"/>
                    <a:t>:</a:t>
                  </a:r>
                  <a:r>
                    <a:rPr lang="en-GB" dirty="0"/>
                    <a:t> </a:t>
                  </a:r>
                  <a:r>
                    <a:rPr lang="en-GB" sz="1600" dirty="0">
                      <a:solidFill>
                        <a:schemeClr val="tx1"/>
                      </a:solidFill>
                    </a:rPr>
                    <a:t>Comparison of an amplitude distribution </a:t>
                  </a:r>
                  <a14:m>
                    <m:oMath xmlns:m="http://schemas.openxmlformats.org/officeDocument/2006/math">
                      <m:acc>
                        <m:accPr>
                          <m:chr m:val="̃"/>
                          <m:ctrlPr>
                            <a:rPr lang="en-GB" sz="1600" i="1" dirty="0" smtClean="0">
                              <a:solidFill>
                                <a:schemeClr val="tx1"/>
                              </a:solidFill>
                              <a:latin typeface="Cambria Math" panose="02040503050406030204" pitchFamily="18" charset="0"/>
                            </a:rPr>
                          </m:ctrlPr>
                        </m:accPr>
                        <m:e>
                          <m:r>
                            <a:rPr lang="en-GB" sz="1600" b="0" i="1" dirty="0" smtClean="0">
                              <a:solidFill>
                                <a:schemeClr val="tx1"/>
                              </a:solidFill>
                              <a:latin typeface="Cambria Math" panose="02040503050406030204" pitchFamily="18" charset="0"/>
                            </a:rPr>
                            <m:t>𝐴</m:t>
                          </m:r>
                        </m:e>
                      </m:acc>
                      <m:d>
                        <m:dPr>
                          <m:ctrlPr>
                            <a:rPr lang="en-GB" sz="1600" b="0" i="1" dirty="0" smtClean="0">
                              <a:solidFill>
                                <a:schemeClr val="tx1"/>
                              </a:solidFill>
                              <a:latin typeface="Cambria Math" panose="02040503050406030204" pitchFamily="18" charset="0"/>
                            </a:rPr>
                          </m:ctrlPr>
                        </m:dPr>
                        <m:e>
                          <m:r>
                            <a:rPr lang="en-GB" sz="1600" b="0" i="1" dirty="0" smtClean="0">
                              <a:solidFill>
                                <a:schemeClr val="tx1"/>
                              </a:solidFill>
                              <a:latin typeface="Cambria Math" panose="02040503050406030204" pitchFamily="18" charset="0"/>
                            </a:rPr>
                            <m:t>𝑓</m:t>
                          </m:r>
                        </m:e>
                      </m:d>
                      <m:r>
                        <a:rPr lang="en-GB" sz="1600" b="0" i="1" dirty="0" smtClean="0">
                          <a:solidFill>
                            <a:schemeClr val="tx1"/>
                          </a:solidFill>
                          <a:latin typeface="Cambria Math" panose="02040503050406030204" pitchFamily="18" charset="0"/>
                        </a:rPr>
                        <m:t>∼</m:t>
                      </m:r>
                      <m:sSup>
                        <m:sSupPr>
                          <m:ctrlPr>
                            <a:rPr lang="en-GB" sz="1600" b="0" i="1" dirty="0" smtClean="0">
                              <a:solidFill>
                                <a:schemeClr val="tx1"/>
                              </a:solidFill>
                              <a:latin typeface="Cambria Math" panose="02040503050406030204" pitchFamily="18" charset="0"/>
                            </a:rPr>
                          </m:ctrlPr>
                        </m:sSupPr>
                        <m:e>
                          <m:r>
                            <a:rPr lang="en-GB" sz="1600" b="0" i="1" dirty="0" smtClean="0">
                              <a:solidFill>
                                <a:schemeClr val="tx1"/>
                              </a:solidFill>
                              <a:latin typeface="Cambria Math" panose="02040503050406030204" pitchFamily="18" charset="0"/>
                            </a:rPr>
                            <m:t>𝑓</m:t>
                          </m:r>
                        </m:e>
                        <m:sup>
                          <m:r>
                            <a:rPr lang="en-GB" sz="1600" b="0" i="1" dirty="0" smtClean="0">
                              <a:solidFill>
                                <a:schemeClr val="tx1"/>
                              </a:solidFill>
                              <a:latin typeface="Cambria Math" panose="02040503050406030204" pitchFamily="18" charset="0"/>
                            </a:rPr>
                            <m:t>−7/6</m:t>
                          </m:r>
                        </m:sup>
                      </m:sSup>
                    </m:oMath>
                  </a14:m>
                  <a:r>
                    <a:rPr lang="en-GB" sz="1600" dirty="0">
                      <a:solidFill>
                        <a:schemeClr val="tx1"/>
                      </a:solidFill>
                    </a:rPr>
                    <a:t>, shown in black, prepared using the Grover-Rudolph algorithm (GR) and the QCNN. </a:t>
                  </a:r>
                  <a:endParaRPr lang="en-GB" sz="1600" dirty="0"/>
                </a:p>
              </p:txBody>
            </p:sp>
          </mc:Choice>
          <mc:Fallback xmlns="">
            <p:sp>
              <p:nvSpPr>
                <p:cNvPr id="2" name="TextBox 1">
                  <a:extLst>
                    <a:ext uri="{FF2B5EF4-FFF2-40B4-BE49-F238E27FC236}">
                      <a16:creationId xmlns:a16="http://schemas.microsoft.com/office/drawing/2014/main" id="{1CF4EF24-B1A3-3644-6985-FECA72308B60}"/>
                    </a:ext>
                  </a:extLst>
                </p:cNvPr>
                <p:cNvSpPr txBox="1">
                  <a:spLocks noRot="1" noChangeAspect="1" noMove="1" noResize="1" noEditPoints="1" noAdjustHandles="1" noChangeArrowheads="1" noChangeShapeType="1" noTextEdit="1"/>
                </p:cNvSpPr>
                <p:nvPr/>
              </p:nvSpPr>
              <p:spPr>
                <a:xfrm>
                  <a:off x="83598" y="3527355"/>
                  <a:ext cx="5555685" cy="891847"/>
                </a:xfrm>
                <a:prstGeom prst="rect">
                  <a:avLst/>
                </a:prstGeom>
                <a:blipFill>
                  <a:blip r:embed="rId3"/>
                  <a:stretch>
                    <a:fillRect l="-659" r="-549" b="-5479"/>
                  </a:stretch>
                </a:blipFill>
              </p:spPr>
              <p:txBody>
                <a:bodyPr/>
                <a:lstStyle/>
                <a:p>
                  <a:r>
                    <a:rPr lang="en-GB">
                      <a:noFill/>
                    </a:rPr>
                    <a:t> </a:t>
                  </a:r>
                </a:p>
              </p:txBody>
            </p:sp>
          </mc:Fallback>
        </mc:AlternateContent>
      </p:grpSp>
      <p:sp>
        <p:nvSpPr>
          <p:cNvPr id="13" name="Rectangle 12">
            <a:extLst>
              <a:ext uri="{FF2B5EF4-FFF2-40B4-BE49-F238E27FC236}">
                <a16:creationId xmlns:a16="http://schemas.microsoft.com/office/drawing/2014/main" id="{746CCAD3-E582-34DF-5F8B-D3488FBFF215}"/>
              </a:ext>
            </a:extLst>
          </p:cNvPr>
          <p:cNvSpPr/>
          <p:nvPr/>
        </p:nvSpPr>
        <p:spPr>
          <a:xfrm>
            <a:off x="95577" y="71226"/>
            <a:ext cx="6412398" cy="4298065"/>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27C0683-1F8B-A8A8-B3F2-D28290E4BC63}"/>
              </a:ext>
            </a:extLst>
          </p:cNvPr>
          <p:cNvSpPr/>
          <p:nvPr/>
        </p:nvSpPr>
        <p:spPr>
          <a:xfrm>
            <a:off x="9006349" y="6137151"/>
            <a:ext cx="3097514" cy="681440"/>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56031B7D-791B-A9E3-F2B4-5066962874DD}"/>
              </a:ext>
            </a:extLst>
          </p:cNvPr>
          <p:cNvSpPr/>
          <p:nvPr/>
        </p:nvSpPr>
        <p:spPr>
          <a:xfrm>
            <a:off x="106348" y="6137232"/>
            <a:ext cx="8821342" cy="681440"/>
          </a:xfrm>
          <a:prstGeom prst="rect">
            <a:avLst/>
          </a:prstGeom>
          <a:noFill/>
          <a:ln w="38100">
            <a:solidFill>
              <a:srgbClr val="0035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3BA5F45-DF6A-E6EF-61AC-4F8B87D102B0}"/>
              </a:ext>
            </a:extLst>
          </p:cNvPr>
          <p:cNvSpPr txBox="1"/>
          <p:nvPr/>
        </p:nvSpPr>
        <p:spPr>
          <a:xfrm>
            <a:off x="60335" y="57422"/>
            <a:ext cx="6363673" cy="4247317"/>
          </a:xfrm>
          <a:prstGeom prst="rect">
            <a:avLst/>
          </a:prstGeom>
          <a:noFill/>
        </p:spPr>
        <p:txBody>
          <a:bodyPr wrap="square" rtlCol="0">
            <a:spAutoFit/>
          </a:bodyPr>
          <a:lstStyle/>
          <a:p>
            <a:r>
              <a:rPr lang="en-GB" u="sng" dirty="0"/>
              <a:t>7. Results</a:t>
            </a:r>
          </a:p>
          <a:p>
            <a:pPr algn="just"/>
            <a:endParaRPr lang="en-GB" u="sng" dirty="0"/>
          </a:p>
          <a:p>
            <a:pPr algn="just"/>
            <a:r>
              <a:rPr lang="en-GB" dirty="0"/>
              <a:t>As shown in </a:t>
            </a:r>
            <a:r>
              <a:rPr lang="en-GB" i="1" dirty="0"/>
              <a:t>Figure 2</a:t>
            </a:r>
            <a:r>
              <a:rPr lang="en-GB" dirty="0"/>
              <a:t>, the QCNN could prepare an </a:t>
            </a:r>
            <a:r>
              <a:rPr lang="en-GB" b="1" dirty="0">
                <a:solidFill>
                  <a:srgbClr val="00355F"/>
                </a:solidFill>
              </a:rPr>
              <a:t>amplitude</a:t>
            </a:r>
            <a:r>
              <a:rPr lang="en-GB" dirty="0"/>
              <a:t> distribution with the </a:t>
            </a:r>
            <a:r>
              <a:rPr lang="en-GB" b="1" dirty="0">
                <a:solidFill>
                  <a:srgbClr val="00355F"/>
                </a:solidFill>
              </a:rPr>
              <a:t>same accuracy</a:t>
            </a:r>
            <a:r>
              <a:rPr lang="en-GB" dirty="0"/>
              <a:t> as the Grover-Rudolph algorithm used in [1]. However, the latter requires 28 qubits and 23,796 quantum gates to achieve this while the QCNN only used 6 qubits and 72 gates. Thus, the QCNN could prepare the amplitude with a </a:t>
            </a:r>
            <a:r>
              <a:rPr lang="en-GB" b="1" dirty="0">
                <a:solidFill>
                  <a:srgbClr val="00355F"/>
                </a:solidFill>
              </a:rPr>
              <a:t>much higher efficiency</a:t>
            </a:r>
            <a:r>
              <a:rPr lang="en-GB" dirty="0"/>
              <a:t>. </a:t>
            </a:r>
          </a:p>
          <a:p>
            <a:pPr algn="just"/>
            <a:endParaRPr lang="en-GB" dirty="0"/>
          </a:p>
          <a:p>
            <a:pPr algn="just"/>
            <a:r>
              <a:rPr lang="en-GB" dirty="0"/>
              <a:t>The </a:t>
            </a:r>
            <a:r>
              <a:rPr lang="en-GB" b="1" dirty="0">
                <a:solidFill>
                  <a:srgbClr val="00355F"/>
                </a:solidFill>
              </a:rPr>
              <a:t>phase</a:t>
            </a:r>
            <a:r>
              <a:rPr lang="en-GB" dirty="0"/>
              <a:t> component of the state preparation algorithm could only be implemented with </a:t>
            </a:r>
            <a:r>
              <a:rPr lang="en-GB" b="1" dirty="0">
                <a:solidFill>
                  <a:srgbClr val="00355F"/>
                </a:solidFill>
              </a:rPr>
              <a:t>moderate success</a:t>
            </a:r>
            <a:r>
              <a:rPr lang="en-GB" dirty="0"/>
              <a:t>: the QCNN was able to evaluate simple phase functions with relatively high accuracy but failed for more sophisticated cases. This is partly due to phases not being directly accounted for during the parameter optimisation process. </a:t>
            </a:r>
          </a:p>
        </p:txBody>
      </p:sp>
      <p:sp>
        <p:nvSpPr>
          <p:cNvPr id="19" name="TextBox 18">
            <a:extLst>
              <a:ext uri="{FF2B5EF4-FFF2-40B4-BE49-F238E27FC236}">
                <a16:creationId xmlns:a16="http://schemas.microsoft.com/office/drawing/2014/main" id="{241F4CE6-AE55-1DEB-98E9-9D4F0F9BAD31}"/>
              </a:ext>
            </a:extLst>
          </p:cNvPr>
          <p:cNvSpPr txBox="1"/>
          <p:nvPr/>
        </p:nvSpPr>
        <p:spPr>
          <a:xfrm>
            <a:off x="8973702" y="6089371"/>
            <a:ext cx="3091267" cy="738664"/>
          </a:xfrm>
          <a:prstGeom prst="rect">
            <a:avLst/>
          </a:prstGeom>
          <a:noFill/>
        </p:spPr>
        <p:txBody>
          <a:bodyPr wrap="square" rtlCol="0">
            <a:spAutoFit/>
          </a:bodyPr>
          <a:lstStyle/>
          <a:p>
            <a:r>
              <a:rPr lang="en-GB" sz="1400" u="sng" dirty="0"/>
              <a:t>Acknowledgements</a:t>
            </a:r>
          </a:p>
          <a:p>
            <a:pPr algn="just"/>
            <a:r>
              <a:rPr lang="en-GB" sz="1400" dirty="0"/>
              <a:t>Thank you to Sarah Croke and the Trust for making this project possible.</a:t>
            </a:r>
          </a:p>
        </p:txBody>
      </p:sp>
    </p:spTree>
    <p:extLst>
      <p:ext uri="{BB962C8B-B14F-4D97-AF65-F5344CB8AC3E}">
        <p14:creationId xmlns:p14="http://schemas.microsoft.com/office/powerpoint/2010/main" val="2604919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633</TotalTime>
  <Words>792</Words>
  <Application>Microsoft Office PowerPoint</Application>
  <PresentationFormat>Widescreen</PresentationFormat>
  <Paragraphs>52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Cambria Math</vt:lpstr>
      <vt:lpstr>CMSS10</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Amorim (student)</dc:creator>
  <cp:lastModifiedBy>David Amorim (student)</cp:lastModifiedBy>
  <cp:revision>2</cp:revision>
  <dcterms:created xsi:type="dcterms:W3CDTF">2024-08-13T06:48:19Z</dcterms:created>
  <dcterms:modified xsi:type="dcterms:W3CDTF">2024-08-15T06:09:31Z</dcterms:modified>
</cp:coreProperties>
</file>