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57" r:id="rId3"/>
    <p:sldId id="259" r:id="rId4"/>
    <p:sldId id="258" r:id="rId5"/>
    <p:sldId id="260" r:id="rId6"/>
    <p:sldId id="263" r:id="rId7"/>
    <p:sldId id="264" r:id="rId8"/>
    <p:sldId id="267" r:id="rId9"/>
    <p:sldId id="279" r:id="rId10"/>
    <p:sldId id="276" r:id="rId11"/>
    <p:sldId id="277" r:id="rId12"/>
    <p:sldId id="269" r:id="rId13"/>
    <p:sldId id="280" r:id="rId14"/>
    <p:sldId id="281" r:id="rId15"/>
    <p:sldId id="274" r:id="rId16"/>
    <p:sldId id="272" r:id="rId17"/>
    <p:sldId id="275"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p:restoredTop sz="94706"/>
  </p:normalViewPr>
  <p:slideViewPr>
    <p:cSldViewPr snapToGrid="0">
      <p:cViewPr varScale="1">
        <p:scale>
          <a:sx n="137" d="100"/>
          <a:sy n="137" d="100"/>
        </p:scale>
        <p:origin x="11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54E5A2-560F-5042-B033-2870576C7FEE}" type="datetimeFigureOut">
              <a:rPr lang="en-US" smtClean="0"/>
              <a:t>11/10/22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325B4-BEFF-9046-A95C-9488231697A5}" type="slidenum">
              <a:rPr lang="en-US" smtClean="0"/>
              <a:t>‹#›</a:t>
            </a:fld>
            <a:endParaRPr lang="en-US"/>
          </a:p>
        </p:txBody>
      </p:sp>
    </p:spTree>
    <p:extLst>
      <p:ext uri="{BB962C8B-B14F-4D97-AF65-F5344CB8AC3E}">
        <p14:creationId xmlns:p14="http://schemas.microsoft.com/office/powerpoint/2010/main" val="3080228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325B4-BEFF-9046-A95C-9488231697A5}" type="slidenum">
              <a:rPr lang="en-US" smtClean="0"/>
              <a:t>2</a:t>
            </a:fld>
            <a:endParaRPr lang="en-US"/>
          </a:p>
        </p:txBody>
      </p:sp>
    </p:spTree>
    <p:extLst>
      <p:ext uri="{BB962C8B-B14F-4D97-AF65-F5344CB8AC3E}">
        <p14:creationId xmlns:p14="http://schemas.microsoft.com/office/powerpoint/2010/main" val="273842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325B4-BEFF-9046-A95C-9488231697A5}" type="slidenum">
              <a:rPr lang="en-US" smtClean="0"/>
              <a:t>12</a:t>
            </a:fld>
            <a:endParaRPr lang="en-US"/>
          </a:p>
        </p:txBody>
      </p:sp>
    </p:spTree>
    <p:extLst>
      <p:ext uri="{BB962C8B-B14F-4D97-AF65-F5344CB8AC3E}">
        <p14:creationId xmlns:p14="http://schemas.microsoft.com/office/powerpoint/2010/main" val="143235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A2FB-CF29-F35B-FDD3-76974F0165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F19DE3-ED5E-A672-65C2-52299ABBC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EE63B-61CE-A222-3214-05DB37CDA613}"/>
              </a:ext>
            </a:extLst>
          </p:cNvPr>
          <p:cNvSpPr>
            <a:spLocks noGrp="1"/>
          </p:cNvSpPr>
          <p:nvPr>
            <p:ph type="dt" sz="half" idx="10"/>
          </p:nvPr>
        </p:nvSpPr>
        <p:spPr/>
        <p:txBody>
          <a:bodyPr/>
          <a:lstStyle/>
          <a:p>
            <a:fld id="{9893EBB2-0F16-174A-81ED-0C7E96A52E91}" type="datetimeFigureOut">
              <a:rPr lang="en-US" smtClean="0"/>
              <a:t>11/10/22</a:t>
            </a:fld>
            <a:endParaRPr lang="en-US"/>
          </a:p>
        </p:txBody>
      </p:sp>
      <p:sp>
        <p:nvSpPr>
          <p:cNvPr id="5" name="Footer Placeholder 4">
            <a:extLst>
              <a:ext uri="{FF2B5EF4-FFF2-40B4-BE49-F238E27FC236}">
                <a16:creationId xmlns:a16="http://schemas.microsoft.com/office/drawing/2014/main" id="{644CE9E3-D8BB-7C34-A088-DBCD87ECB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2C766-D08F-9B2F-18ED-E2BB3A77D83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74665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6044-FB56-D40F-A307-B312240A5B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31BF92-C28E-B993-F555-C6ADB079E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E1F4C-A887-B3C3-8554-9FC4D8C31293}"/>
              </a:ext>
            </a:extLst>
          </p:cNvPr>
          <p:cNvSpPr>
            <a:spLocks noGrp="1"/>
          </p:cNvSpPr>
          <p:nvPr>
            <p:ph type="dt" sz="half" idx="10"/>
          </p:nvPr>
        </p:nvSpPr>
        <p:spPr/>
        <p:txBody>
          <a:bodyPr/>
          <a:lstStyle/>
          <a:p>
            <a:fld id="{9893EBB2-0F16-174A-81ED-0C7E96A52E91}" type="datetimeFigureOut">
              <a:rPr lang="en-US" smtClean="0"/>
              <a:t>11/10/22</a:t>
            </a:fld>
            <a:endParaRPr lang="en-US"/>
          </a:p>
        </p:txBody>
      </p:sp>
      <p:sp>
        <p:nvSpPr>
          <p:cNvPr id="5" name="Footer Placeholder 4">
            <a:extLst>
              <a:ext uri="{FF2B5EF4-FFF2-40B4-BE49-F238E27FC236}">
                <a16:creationId xmlns:a16="http://schemas.microsoft.com/office/drawing/2014/main" id="{85032C0F-87F1-691D-234A-02A6AC406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A07AE-BCFE-B91F-0F85-557A74302843}"/>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46686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B023F-DD3E-C429-FA4F-D73C0D221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26273-846F-32B2-402F-B73E29A54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0DF49-9C65-FF05-8939-71FE1E9DEAFF}"/>
              </a:ext>
            </a:extLst>
          </p:cNvPr>
          <p:cNvSpPr>
            <a:spLocks noGrp="1"/>
          </p:cNvSpPr>
          <p:nvPr>
            <p:ph type="dt" sz="half" idx="10"/>
          </p:nvPr>
        </p:nvSpPr>
        <p:spPr/>
        <p:txBody>
          <a:bodyPr/>
          <a:lstStyle/>
          <a:p>
            <a:fld id="{9893EBB2-0F16-174A-81ED-0C7E96A52E91}" type="datetimeFigureOut">
              <a:rPr lang="en-US" smtClean="0"/>
              <a:t>11/10/22</a:t>
            </a:fld>
            <a:endParaRPr lang="en-US"/>
          </a:p>
        </p:txBody>
      </p:sp>
      <p:sp>
        <p:nvSpPr>
          <p:cNvPr id="5" name="Footer Placeholder 4">
            <a:extLst>
              <a:ext uri="{FF2B5EF4-FFF2-40B4-BE49-F238E27FC236}">
                <a16:creationId xmlns:a16="http://schemas.microsoft.com/office/drawing/2014/main" id="{38CF38EE-D44B-7FE3-902A-F371C198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4C7B4-9147-5A15-A4D7-1D3ED7DD3472}"/>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63274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99348-6230-AEFA-7928-B700009FCB28}"/>
              </a:ext>
            </a:extLst>
          </p:cNvPr>
          <p:cNvSpPr/>
          <p:nvPr userDrawn="1"/>
        </p:nvSpPr>
        <p:spPr>
          <a:xfrm>
            <a:off x="0" y="0"/>
            <a:ext cx="12192000" cy="12423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B9197-2C4F-1E6D-00CD-FC998193D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0911C-5CB9-386E-0D43-A3B9C8585B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73A7A-E581-C0A5-3987-F1F1A7DBD43D}"/>
              </a:ext>
            </a:extLst>
          </p:cNvPr>
          <p:cNvSpPr>
            <a:spLocks noGrp="1"/>
          </p:cNvSpPr>
          <p:nvPr>
            <p:ph type="dt" sz="half" idx="10"/>
          </p:nvPr>
        </p:nvSpPr>
        <p:spPr/>
        <p:txBody>
          <a:bodyPr/>
          <a:lstStyle/>
          <a:p>
            <a:fld id="{9893EBB2-0F16-174A-81ED-0C7E96A52E91}" type="datetimeFigureOut">
              <a:rPr lang="en-US" smtClean="0"/>
              <a:t>11/10/22</a:t>
            </a:fld>
            <a:endParaRPr lang="en-US"/>
          </a:p>
        </p:txBody>
      </p:sp>
      <p:sp>
        <p:nvSpPr>
          <p:cNvPr id="5" name="Footer Placeholder 4">
            <a:extLst>
              <a:ext uri="{FF2B5EF4-FFF2-40B4-BE49-F238E27FC236}">
                <a16:creationId xmlns:a16="http://schemas.microsoft.com/office/drawing/2014/main" id="{D4587843-E6C6-1777-DA0E-958BC7CC2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41EAC-5254-4D15-E21E-0A6297A1F0B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55260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AB69-C9E7-78E7-B173-E12929B4F9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3FA67-F84C-905A-2191-DCB420CFB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2B0BD1-7A31-7F1E-8AAF-605323C02FAA}"/>
              </a:ext>
            </a:extLst>
          </p:cNvPr>
          <p:cNvSpPr>
            <a:spLocks noGrp="1"/>
          </p:cNvSpPr>
          <p:nvPr>
            <p:ph type="dt" sz="half" idx="10"/>
          </p:nvPr>
        </p:nvSpPr>
        <p:spPr/>
        <p:txBody>
          <a:bodyPr/>
          <a:lstStyle/>
          <a:p>
            <a:fld id="{9893EBB2-0F16-174A-81ED-0C7E96A52E91}" type="datetimeFigureOut">
              <a:rPr lang="en-US" smtClean="0"/>
              <a:t>11/10/22</a:t>
            </a:fld>
            <a:endParaRPr lang="en-US"/>
          </a:p>
        </p:txBody>
      </p:sp>
      <p:sp>
        <p:nvSpPr>
          <p:cNvPr id="5" name="Footer Placeholder 4">
            <a:extLst>
              <a:ext uri="{FF2B5EF4-FFF2-40B4-BE49-F238E27FC236}">
                <a16:creationId xmlns:a16="http://schemas.microsoft.com/office/drawing/2014/main" id="{33BCA6F2-3050-E007-6CF9-5DD4BB7D1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22642-79E5-4007-CD86-7A416F9131D4}"/>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578232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BC2FDD-28C7-C213-8FB8-3351C1E21258}"/>
              </a:ext>
            </a:extLst>
          </p:cNvPr>
          <p:cNvSpPr/>
          <p:nvPr userDrawn="1"/>
        </p:nvSpPr>
        <p:spPr>
          <a:xfrm>
            <a:off x="0" y="0"/>
            <a:ext cx="12192000" cy="124239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F3FAA-CC48-A631-FD32-DCDC8B624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84029A-6D2F-4CC8-AE0B-3E0AD27B4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885EA7-13FD-DB4A-8AE5-2D1A981B08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06C500-38B1-E80B-1EF3-4AAB703FB14A}"/>
              </a:ext>
            </a:extLst>
          </p:cNvPr>
          <p:cNvSpPr>
            <a:spLocks noGrp="1"/>
          </p:cNvSpPr>
          <p:nvPr>
            <p:ph type="dt" sz="half" idx="10"/>
          </p:nvPr>
        </p:nvSpPr>
        <p:spPr/>
        <p:txBody>
          <a:bodyPr/>
          <a:lstStyle/>
          <a:p>
            <a:fld id="{9893EBB2-0F16-174A-81ED-0C7E96A52E91}" type="datetimeFigureOut">
              <a:rPr lang="en-US" smtClean="0"/>
              <a:t>11/10/22</a:t>
            </a:fld>
            <a:endParaRPr lang="en-US"/>
          </a:p>
        </p:txBody>
      </p:sp>
      <p:sp>
        <p:nvSpPr>
          <p:cNvPr id="6" name="Footer Placeholder 5">
            <a:extLst>
              <a:ext uri="{FF2B5EF4-FFF2-40B4-BE49-F238E27FC236}">
                <a16:creationId xmlns:a16="http://schemas.microsoft.com/office/drawing/2014/main" id="{BC15322C-05C1-AE81-3B67-C0F05910D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ACDC02-4278-50D0-6BFE-6B2452545D30}"/>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24101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4B84-0268-C831-CDA5-48FFC57EAD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8946A1-C14F-B52E-0435-EB4979F6C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9CF03-2995-EBE8-34F1-7F169AF9A2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EAC5A4-FCE5-5632-4399-659A755E3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EA530-44B3-A3D6-11C2-945BC2DA9A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F6ED5D-B231-D2A2-32DF-AEC3131BA693}"/>
              </a:ext>
            </a:extLst>
          </p:cNvPr>
          <p:cNvSpPr>
            <a:spLocks noGrp="1"/>
          </p:cNvSpPr>
          <p:nvPr>
            <p:ph type="dt" sz="half" idx="10"/>
          </p:nvPr>
        </p:nvSpPr>
        <p:spPr/>
        <p:txBody>
          <a:bodyPr/>
          <a:lstStyle/>
          <a:p>
            <a:fld id="{9893EBB2-0F16-174A-81ED-0C7E96A52E91}" type="datetimeFigureOut">
              <a:rPr lang="en-US" smtClean="0"/>
              <a:t>11/10/22</a:t>
            </a:fld>
            <a:endParaRPr lang="en-US"/>
          </a:p>
        </p:txBody>
      </p:sp>
      <p:sp>
        <p:nvSpPr>
          <p:cNvPr id="8" name="Footer Placeholder 7">
            <a:extLst>
              <a:ext uri="{FF2B5EF4-FFF2-40B4-BE49-F238E27FC236}">
                <a16:creationId xmlns:a16="http://schemas.microsoft.com/office/drawing/2014/main" id="{FAB52898-2716-CBB0-53D0-04A3AB35E6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45355-E9C3-A30A-6101-250B4BF49575}"/>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08386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C9BC-6F24-434C-9466-D861204CDF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006701-57D4-30BE-CC8B-9013D99449D5}"/>
              </a:ext>
            </a:extLst>
          </p:cNvPr>
          <p:cNvSpPr>
            <a:spLocks noGrp="1"/>
          </p:cNvSpPr>
          <p:nvPr>
            <p:ph type="dt" sz="half" idx="10"/>
          </p:nvPr>
        </p:nvSpPr>
        <p:spPr/>
        <p:txBody>
          <a:bodyPr/>
          <a:lstStyle/>
          <a:p>
            <a:fld id="{9893EBB2-0F16-174A-81ED-0C7E96A52E91}" type="datetimeFigureOut">
              <a:rPr lang="en-US" smtClean="0"/>
              <a:t>11/10/22</a:t>
            </a:fld>
            <a:endParaRPr lang="en-US"/>
          </a:p>
        </p:txBody>
      </p:sp>
      <p:sp>
        <p:nvSpPr>
          <p:cNvPr id="4" name="Footer Placeholder 3">
            <a:extLst>
              <a:ext uri="{FF2B5EF4-FFF2-40B4-BE49-F238E27FC236}">
                <a16:creationId xmlns:a16="http://schemas.microsoft.com/office/drawing/2014/main" id="{8629169F-6C06-DC6A-FB63-A9ADE51B4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B5AE9C-D343-9832-9CCA-A9BD562F1951}"/>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4106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DCD00-7340-C13B-0D7B-1C03A21A2502}"/>
              </a:ext>
            </a:extLst>
          </p:cNvPr>
          <p:cNvSpPr>
            <a:spLocks noGrp="1"/>
          </p:cNvSpPr>
          <p:nvPr>
            <p:ph type="dt" sz="half" idx="10"/>
          </p:nvPr>
        </p:nvSpPr>
        <p:spPr/>
        <p:txBody>
          <a:bodyPr/>
          <a:lstStyle/>
          <a:p>
            <a:fld id="{9893EBB2-0F16-174A-81ED-0C7E96A52E91}" type="datetimeFigureOut">
              <a:rPr lang="en-US" smtClean="0"/>
              <a:t>11/10/22</a:t>
            </a:fld>
            <a:endParaRPr lang="en-US"/>
          </a:p>
        </p:txBody>
      </p:sp>
      <p:sp>
        <p:nvSpPr>
          <p:cNvPr id="3" name="Footer Placeholder 2">
            <a:extLst>
              <a:ext uri="{FF2B5EF4-FFF2-40B4-BE49-F238E27FC236}">
                <a16:creationId xmlns:a16="http://schemas.microsoft.com/office/drawing/2014/main" id="{91291A14-A1EA-9E73-76C4-04C5ABD441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F24BFE-6C56-60DD-CE1A-66B0672A8E88}"/>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10248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F8B8-1AC3-0C7C-5364-76B8403E1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71FB9-9AD2-01CB-A215-CE70F10288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28FCD-AA07-22D5-4389-F145BD206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20B08-69DE-A419-D1EA-4DCD087D49F9}"/>
              </a:ext>
            </a:extLst>
          </p:cNvPr>
          <p:cNvSpPr>
            <a:spLocks noGrp="1"/>
          </p:cNvSpPr>
          <p:nvPr>
            <p:ph type="dt" sz="half" idx="10"/>
          </p:nvPr>
        </p:nvSpPr>
        <p:spPr/>
        <p:txBody>
          <a:bodyPr/>
          <a:lstStyle/>
          <a:p>
            <a:fld id="{9893EBB2-0F16-174A-81ED-0C7E96A52E91}" type="datetimeFigureOut">
              <a:rPr lang="en-US" smtClean="0"/>
              <a:t>11/10/22</a:t>
            </a:fld>
            <a:endParaRPr lang="en-US"/>
          </a:p>
        </p:txBody>
      </p:sp>
      <p:sp>
        <p:nvSpPr>
          <p:cNvPr id="6" name="Footer Placeholder 5">
            <a:extLst>
              <a:ext uri="{FF2B5EF4-FFF2-40B4-BE49-F238E27FC236}">
                <a16:creationId xmlns:a16="http://schemas.microsoft.com/office/drawing/2014/main" id="{8752331E-9C70-CCED-C5A6-EBDFDF92E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C4597E-6C8F-CBF4-37A8-28C85B5BFA0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358951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98D0-FEC6-1FD4-1DDB-53A70839C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B251A4-5999-6E40-0B7F-99E462D54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DB5A98-932E-6B50-B1C2-9CD29FEDB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31C75-C352-793F-0D29-73B7EA897FCE}"/>
              </a:ext>
            </a:extLst>
          </p:cNvPr>
          <p:cNvSpPr>
            <a:spLocks noGrp="1"/>
          </p:cNvSpPr>
          <p:nvPr>
            <p:ph type="dt" sz="half" idx="10"/>
          </p:nvPr>
        </p:nvSpPr>
        <p:spPr/>
        <p:txBody>
          <a:bodyPr/>
          <a:lstStyle/>
          <a:p>
            <a:fld id="{9893EBB2-0F16-174A-81ED-0C7E96A52E91}" type="datetimeFigureOut">
              <a:rPr lang="en-US" smtClean="0"/>
              <a:t>11/10/22</a:t>
            </a:fld>
            <a:endParaRPr lang="en-US"/>
          </a:p>
        </p:txBody>
      </p:sp>
      <p:sp>
        <p:nvSpPr>
          <p:cNvPr id="6" name="Footer Placeholder 5">
            <a:extLst>
              <a:ext uri="{FF2B5EF4-FFF2-40B4-BE49-F238E27FC236}">
                <a16:creationId xmlns:a16="http://schemas.microsoft.com/office/drawing/2014/main" id="{4FFBD7A0-2A48-8999-4C42-752739B05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1DACC-28DA-A923-31FD-9D06719AB09D}"/>
              </a:ext>
            </a:extLst>
          </p:cNvPr>
          <p:cNvSpPr>
            <a:spLocks noGrp="1"/>
          </p:cNvSpPr>
          <p:nvPr>
            <p:ph type="sldNum" sz="quarter" idx="12"/>
          </p:nvPr>
        </p:nvSpPr>
        <p:spPr/>
        <p:txBody>
          <a:bodyPr/>
          <a:lstStyle/>
          <a:p>
            <a:fld id="{C1329F53-7B3E-C446-9860-67B7CAF7746D}" type="slidenum">
              <a:rPr lang="en-US" smtClean="0"/>
              <a:t>‹#›</a:t>
            </a:fld>
            <a:endParaRPr lang="en-US"/>
          </a:p>
        </p:txBody>
      </p:sp>
    </p:spTree>
    <p:extLst>
      <p:ext uri="{BB962C8B-B14F-4D97-AF65-F5344CB8AC3E}">
        <p14:creationId xmlns:p14="http://schemas.microsoft.com/office/powerpoint/2010/main" val="23227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9A709-9525-E09B-74A7-60FCD284329D}"/>
              </a:ext>
            </a:extLst>
          </p:cNvPr>
          <p:cNvSpPr>
            <a:spLocks noGrp="1"/>
          </p:cNvSpPr>
          <p:nvPr>
            <p:ph type="title"/>
          </p:nvPr>
        </p:nvSpPr>
        <p:spPr>
          <a:xfrm>
            <a:off x="838200" y="291892"/>
            <a:ext cx="10515600" cy="65860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662C90B-3434-09E8-79A7-25E3D1E94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97530-F1A8-9FE2-EFC4-B80DB5D3E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3EBB2-0F16-174A-81ED-0C7E96A52E91}" type="datetimeFigureOut">
              <a:rPr lang="en-US" smtClean="0"/>
              <a:t>11/10/22</a:t>
            </a:fld>
            <a:endParaRPr lang="en-US"/>
          </a:p>
        </p:txBody>
      </p:sp>
      <p:sp>
        <p:nvSpPr>
          <p:cNvPr id="5" name="Footer Placeholder 4">
            <a:extLst>
              <a:ext uri="{FF2B5EF4-FFF2-40B4-BE49-F238E27FC236}">
                <a16:creationId xmlns:a16="http://schemas.microsoft.com/office/drawing/2014/main" id="{19B8C497-6927-4DA2-0A8E-9F839BB5C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53467D-94F6-C716-C22B-D3A66F8BE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29F53-7B3E-C446-9860-67B7CAF7746D}" type="slidenum">
              <a:rPr lang="en-US" smtClean="0"/>
              <a:t>‹#›</a:t>
            </a:fld>
            <a:endParaRPr lang="en-US"/>
          </a:p>
        </p:txBody>
      </p:sp>
    </p:spTree>
    <p:extLst>
      <p:ext uri="{BB962C8B-B14F-4D97-AF65-F5344CB8AC3E}">
        <p14:creationId xmlns:p14="http://schemas.microsoft.com/office/powerpoint/2010/main" val="34510444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6012C-2CE6-4FF0-28A3-29A04C1E6E2B}"/>
              </a:ext>
            </a:extLst>
          </p:cNvPr>
          <p:cNvSpPr>
            <a:spLocks noGrp="1"/>
          </p:cNvSpPr>
          <p:nvPr>
            <p:ph type="ctrTitle"/>
          </p:nvPr>
        </p:nvSpPr>
        <p:spPr/>
        <p:txBody>
          <a:bodyPr/>
          <a:lstStyle/>
          <a:p>
            <a:r>
              <a:rPr lang="en-US" dirty="0"/>
              <a:t>Team 48</a:t>
            </a:r>
          </a:p>
        </p:txBody>
      </p:sp>
      <p:sp>
        <p:nvSpPr>
          <p:cNvPr id="3" name="Subtitle 2">
            <a:extLst>
              <a:ext uri="{FF2B5EF4-FFF2-40B4-BE49-F238E27FC236}">
                <a16:creationId xmlns:a16="http://schemas.microsoft.com/office/drawing/2014/main" id="{35F01D13-C46B-37B3-A773-693F868E3AD5}"/>
              </a:ext>
            </a:extLst>
          </p:cNvPr>
          <p:cNvSpPr>
            <a:spLocks noGrp="1"/>
          </p:cNvSpPr>
          <p:nvPr>
            <p:ph type="subTitle" idx="1"/>
          </p:nvPr>
        </p:nvSpPr>
        <p:spPr>
          <a:xfrm>
            <a:off x="1524000" y="4241801"/>
            <a:ext cx="9144000" cy="1655762"/>
          </a:xfrm>
        </p:spPr>
        <p:txBody>
          <a:bodyPr/>
          <a:lstStyle/>
          <a:p>
            <a:r>
              <a:rPr lang="en-US" dirty="0"/>
              <a:t>Real Estate Listing Price Prediction Enhanced with Income Tax Data</a:t>
            </a:r>
          </a:p>
        </p:txBody>
      </p:sp>
      <p:sp>
        <p:nvSpPr>
          <p:cNvPr id="5" name="TextBox 4">
            <a:extLst>
              <a:ext uri="{FF2B5EF4-FFF2-40B4-BE49-F238E27FC236}">
                <a16:creationId xmlns:a16="http://schemas.microsoft.com/office/drawing/2014/main" id="{6F0AE076-F4DC-3FD6-5837-5FA807A36B42}"/>
              </a:ext>
            </a:extLst>
          </p:cNvPr>
          <p:cNvSpPr txBox="1"/>
          <p:nvPr/>
        </p:nvSpPr>
        <p:spPr>
          <a:xfrm>
            <a:off x="3048000" y="3354845"/>
            <a:ext cx="6096000" cy="375552"/>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David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Firrinicieli</a:t>
            </a:r>
            <a:r>
              <a:rPr lang="en-US" sz="1800" dirty="0">
                <a:effectLst/>
                <a:latin typeface="Calibri" panose="020F0502020204030204" pitchFamily="34" charset="0"/>
                <a:ea typeface="Calibri" panose="020F0502020204030204" pitchFamily="34" charset="0"/>
                <a:cs typeface="Times New Roman" panose="02020603050405020304" pitchFamily="18" charset="0"/>
              </a:rPr>
              <a:t>, Eric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Limeback</a:t>
            </a:r>
            <a:r>
              <a:rPr lang="en-US" sz="1800" dirty="0">
                <a:effectLst/>
                <a:latin typeface="Calibri" panose="020F0502020204030204" pitchFamily="34" charset="0"/>
                <a:ea typeface="Calibri" panose="020F0502020204030204" pitchFamily="34" charset="0"/>
                <a:cs typeface="Times New Roman" panose="02020603050405020304" pitchFamily="18" charset="0"/>
              </a:rPr>
              <a:t>, Ashwin Spencer, Andrew Taylor</a:t>
            </a:r>
          </a:p>
        </p:txBody>
      </p:sp>
      <p:sp>
        <p:nvSpPr>
          <p:cNvPr id="4" name="Rectangle 3">
            <a:extLst>
              <a:ext uri="{FF2B5EF4-FFF2-40B4-BE49-F238E27FC236}">
                <a16:creationId xmlns:a16="http://schemas.microsoft.com/office/drawing/2014/main" id="{3B19A899-A0BC-0941-1B59-30E736E7D688}"/>
              </a:ext>
            </a:extLst>
          </p:cNvPr>
          <p:cNvSpPr/>
          <p:nvPr/>
        </p:nvSpPr>
        <p:spPr>
          <a:xfrm>
            <a:off x="10072688" y="114300"/>
            <a:ext cx="2021681"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Andrew</a:t>
            </a:r>
          </a:p>
        </p:txBody>
      </p:sp>
    </p:spTree>
    <p:extLst>
      <p:ext uri="{BB962C8B-B14F-4D97-AF65-F5344CB8AC3E}">
        <p14:creationId xmlns:p14="http://schemas.microsoft.com/office/powerpoint/2010/main" val="240910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Exploratory Data Analysis</a:t>
            </a:r>
          </a:p>
        </p:txBody>
      </p:sp>
      <p:grpSp>
        <p:nvGrpSpPr>
          <p:cNvPr id="8" name="Group 7">
            <a:extLst>
              <a:ext uri="{FF2B5EF4-FFF2-40B4-BE49-F238E27FC236}">
                <a16:creationId xmlns:a16="http://schemas.microsoft.com/office/drawing/2014/main" id="{55C04504-9520-A5AF-7A63-0A11BC49F4D4}"/>
              </a:ext>
            </a:extLst>
          </p:cNvPr>
          <p:cNvGrpSpPr/>
          <p:nvPr/>
        </p:nvGrpSpPr>
        <p:grpSpPr>
          <a:xfrm>
            <a:off x="10172512" y="546035"/>
            <a:ext cx="1627602" cy="150318"/>
            <a:chOff x="462455" y="1486923"/>
            <a:chExt cx="11098924" cy="1025050"/>
          </a:xfrm>
        </p:grpSpPr>
        <p:sp>
          <p:nvSpPr>
            <p:cNvPr id="9" name="Rectangle 8">
              <a:extLst>
                <a:ext uri="{FF2B5EF4-FFF2-40B4-BE49-F238E27FC236}">
                  <a16:creationId xmlns:a16="http://schemas.microsoft.com/office/drawing/2014/main" id="{3D8D43FC-CD25-9137-872C-33A1291B68A5}"/>
                </a:ext>
              </a:extLst>
            </p:cNvPr>
            <p:cNvSpPr/>
            <p:nvPr/>
          </p:nvSpPr>
          <p:spPr>
            <a:xfrm>
              <a:off x="462455" y="1486923"/>
              <a:ext cx="11098924" cy="1025050"/>
            </a:xfrm>
            <a:prstGeom prst="rect">
              <a:avLst/>
            </a:prstGeom>
            <a:noFill/>
          </p:spPr>
        </p:sp>
        <p:sp>
          <p:nvSpPr>
            <p:cNvPr id="10" name="Freeform 9">
              <a:extLst>
                <a:ext uri="{FF2B5EF4-FFF2-40B4-BE49-F238E27FC236}">
                  <a16:creationId xmlns:a16="http://schemas.microsoft.com/office/drawing/2014/main" id="{435D4A74-D3A4-56DA-0CAD-8501671B1CFD}"/>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1" name="Freeform 10">
              <a:extLst>
                <a:ext uri="{FF2B5EF4-FFF2-40B4-BE49-F238E27FC236}">
                  <a16:creationId xmlns:a16="http://schemas.microsoft.com/office/drawing/2014/main" id="{2F9F2F44-D1F6-36F3-9A56-3B982DD07847}"/>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2" name="Freeform 11">
              <a:extLst>
                <a:ext uri="{FF2B5EF4-FFF2-40B4-BE49-F238E27FC236}">
                  <a16:creationId xmlns:a16="http://schemas.microsoft.com/office/drawing/2014/main" id="{416BCFA1-D2B2-FED3-17FD-B8D60350AD5D}"/>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3" name="Freeform 12">
              <a:extLst>
                <a:ext uri="{FF2B5EF4-FFF2-40B4-BE49-F238E27FC236}">
                  <a16:creationId xmlns:a16="http://schemas.microsoft.com/office/drawing/2014/main" id="{7626436E-C8B0-25E6-D041-8F6AD6D97A9C}"/>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4" name="Rectangle 13">
            <a:extLst>
              <a:ext uri="{FF2B5EF4-FFF2-40B4-BE49-F238E27FC236}">
                <a16:creationId xmlns:a16="http://schemas.microsoft.com/office/drawing/2014/main" id="{9579EDD4-758C-4C5E-02EC-5E734E01BEA7}"/>
              </a:ext>
            </a:extLst>
          </p:cNvPr>
          <p:cNvSpPr/>
          <p:nvPr/>
        </p:nvSpPr>
        <p:spPr>
          <a:xfrm>
            <a:off x="10072688" y="114300"/>
            <a:ext cx="2021681"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Ashwin</a:t>
            </a:r>
          </a:p>
        </p:txBody>
      </p:sp>
      <p:grpSp>
        <p:nvGrpSpPr>
          <p:cNvPr id="25" name="Group 24">
            <a:extLst>
              <a:ext uri="{FF2B5EF4-FFF2-40B4-BE49-F238E27FC236}">
                <a16:creationId xmlns:a16="http://schemas.microsoft.com/office/drawing/2014/main" id="{1BD84C8C-A2D3-621F-EC1D-714EF0E9AE3B}"/>
              </a:ext>
            </a:extLst>
          </p:cNvPr>
          <p:cNvGrpSpPr/>
          <p:nvPr/>
        </p:nvGrpSpPr>
        <p:grpSpPr>
          <a:xfrm>
            <a:off x="1042061" y="2550475"/>
            <a:ext cx="10041466" cy="3257650"/>
            <a:chOff x="1042061" y="2550475"/>
            <a:chExt cx="10041466" cy="3257650"/>
          </a:xfrm>
        </p:grpSpPr>
        <p:sp>
          <p:nvSpPr>
            <p:cNvPr id="26" name="Freeform 25">
              <a:extLst>
                <a:ext uri="{FF2B5EF4-FFF2-40B4-BE49-F238E27FC236}">
                  <a16:creationId xmlns:a16="http://schemas.microsoft.com/office/drawing/2014/main" id="{33FEBE1D-80BC-0DD8-BA00-9E2FB906C53D}"/>
                </a:ext>
              </a:extLst>
            </p:cNvPr>
            <p:cNvSpPr/>
            <p:nvPr/>
          </p:nvSpPr>
          <p:spPr>
            <a:xfrm>
              <a:off x="1042061" y="2551912"/>
              <a:ext cx="853283" cy="1218976"/>
            </a:xfrm>
            <a:custGeom>
              <a:avLst/>
              <a:gdLst>
                <a:gd name="connsiteX0" fmla="*/ 0 w 1218975"/>
                <a:gd name="connsiteY0" fmla="*/ 0 h 853282"/>
                <a:gd name="connsiteX1" fmla="*/ 792334 w 1218975"/>
                <a:gd name="connsiteY1" fmla="*/ 0 h 853282"/>
                <a:gd name="connsiteX2" fmla="*/ 1218975 w 1218975"/>
                <a:gd name="connsiteY2" fmla="*/ 426641 h 853282"/>
                <a:gd name="connsiteX3" fmla="*/ 792334 w 1218975"/>
                <a:gd name="connsiteY3" fmla="*/ 853282 h 853282"/>
                <a:gd name="connsiteX4" fmla="*/ 0 w 1218975"/>
                <a:gd name="connsiteY4" fmla="*/ 853282 h 853282"/>
                <a:gd name="connsiteX5" fmla="*/ 426641 w 1218975"/>
                <a:gd name="connsiteY5" fmla="*/ 426641 h 853282"/>
                <a:gd name="connsiteX6" fmla="*/ 0 w 1218975"/>
                <a:gd name="connsiteY6" fmla="*/ 0 h 8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975" h="853282">
                  <a:moveTo>
                    <a:pt x="1218974" y="0"/>
                  </a:moveTo>
                  <a:lnTo>
                    <a:pt x="1218974" y="554633"/>
                  </a:lnTo>
                  <a:lnTo>
                    <a:pt x="609488" y="853282"/>
                  </a:lnTo>
                  <a:lnTo>
                    <a:pt x="1" y="554633"/>
                  </a:lnTo>
                  <a:lnTo>
                    <a:pt x="1" y="0"/>
                  </a:lnTo>
                  <a:lnTo>
                    <a:pt x="609488" y="298649"/>
                  </a:lnTo>
                  <a:lnTo>
                    <a:pt x="1218974" y="0"/>
                  </a:lnTo>
                  <a:close/>
                </a:path>
              </a:pathLst>
            </a:custGeom>
            <a:solidFill>
              <a:schemeClr val="bg2">
                <a:lumMod val="90000"/>
              </a:schemeClr>
            </a:solidFill>
            <a:ln>
              <a:solidFill>
                <a:schemeClr val="bg2">
                  <a:lumMod val="2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438071" rIns="11430" bIns="438072"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27" name="Freeform 26">
              <a:extLst>
                <a:ext uri="{FF2B5EF4-FFF2-40B4-BE49-F238E27FC236}">
                  <a16:creationId xmlns:a16="http://schemas.microsoft.com/office/drawing/2014/main" id="{1AAC3780-FED1-2479-61BA-E81E0C64D007}"/>
                </a:ext>
              </a:extLst>
            </p:cNvPr>
            <p:cNvSpPr/>
            <p:nvPr/>
          </p:nvSpPr>
          <p:spPr>
            <a:xfrm>
              <a:off x="1895342" y="2550475"/>
              <a:ext cx="9188185" cy="792334"/>
            </a:xfrm>
            <a:custGeom>
              <a:avLst/>
              <a:gdLst>
                <a:gd name="connsiteX0" fmla="*/ 132058 w 792333"/>
                <a:gd name="connsiteY0" fmla="*/ 0 h 9188184"/>
                <a:gd name="connsiteX1" fmla="*/ 660275 w 792333"/>
                <a:gd name="connsiteY1" fmla="*/ 0 h 9188184"/>
                <a:gd name="connsiteX2" fmla="*/ 792333 w 792333"/>
                <a:gd name="connsiteY2" fmla="*/ 132058 h 9188184"/>
                <a:gd name="connsiteX3" fmla="*/ 792333 w 792333"/>
                <a:gd name="connsiteY3" fmla="*/ 9188184 h 9188184"/>
                <a:gd name="connsiteX4" fmla="*/ 792333 w 792333"/>
                <a:gd name="connsiteY4" fmla="*/ 9188184 h 9188184"/>
                <a:gd name="connsiteX5" fmla="*/ 0 w 792333"/>
                <a:gd name="connsiteY5" fmla="*/ 9188184 h 9188184"/>
                <a:gd name="connsiteX6" fmla="*/ 0 w 792333"/>
                <a:gd name="connsiteY6" fmla="*/ 9188184 h 9188184"/>
                <a:gd name="connsiteX7" fmla="*/ 0 w 792333"/>
                <a:gd name="connsiteY7" fmla="*/ 132058 h 9188184"/>
                <a:gd name="connsiteX8" fmla="*/ 132058 w 792333"/>
                <a:gd name="connsiteY8" fmla="*/ 0 h 918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333" h="9188184">
                  <a:moveTo>
                    <a:pt x="792333" y="1531397"/>
                  </a:moveTo>
                  <a:lnTo>
                    <a:pt x="792333" y="7656787"/>
                  </a:lnTo>
                  <a:cubicBezTo>
                    <a:pt x="792333" y="8502555"/>
                    <a:pt x="787234" y="9188178"/>
                    <a:pt x="780945" y="9188178"/>
                  </a:cubicBezTo>
                  <a:lnTo>
                    <a:pt x="0" y="9188178"/>
                  </a:lnTo>
                  <a:lnTo>
                    <a:pt x="0" y="9188178"/>
                  </a:lnTo>
                  <a:lnTo>
                    <a:pt x="0" y="6"/>
                  </a:lnTo>
                  <a:lnTo>
                    <a:pt x="0" y="6"/>
                  </a:lnTo>
                  <a:lnTo>
                    <a:pt x="780945" y="6"/>
                  </a:lnTo>
                  <a:cubicBezTo>
                    <a:pt x="787234" y="6"/>
                    <a:pt x="792333" y="685629"/>
                    <a:pt x="792333" y="1531397"/>
                  </a:cubicBezTo>
                  <a:close/>
                </a:path>
              </a:pathLst>
            </a:custGeom>
            <a:ln>
              <a:solidFill>
                <a:schemeClr val="bg2">
                  <a:lumMod val="2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0109" rIns="50109" bIns="50110" numCol="1" spcCol="1270" anchor="ctr" anchorCtr="0">
              <a:noAutofit/>
            </a:bodyPr>
            <a:lstStyle/>
            <a:p>
              <a:pPr marL="171450" lvl="1" indent="-171450" algn="l" defTabSz="800100">
                <a:lnSpc>
                  <a:spcPct val="90000"/>
                </a:lnSpc>
                <a:spcBef>
                  <a:spcPct val="0"/>
                </a:spcBef>
                <a:spcAft>
                  <a:spcPct val="15000"/>
                </a:spcAft>
                <a:buFont typeface="+mj-lt"/>
                <a:buNone/>
              </a:pPr>
              <a:r>
                <a:rPr lang="en-US" sz="1800" kern="1200" dirty="0"/>
                <a:t>Performed univariate analysis to explore distributions, observing and flagging any outliers for further action during modeling and analysis</a:t>
              </a:r>
            </a:p>
          </p:txBody>
        </p:sp>
        <p:sp>
          <p:nvSpPr>
            <p:cNvPr id="28" name="Freeform 27">
              <a:extLst>
                <a:ext uri="{FF2B5EF4-FFF2-40B4-BE49-F238E27FC236}">
                  <a16:creationId xmlns:a16="http://schemas.microsoft.com/office/drawing/2014/main" id="{ABEBCA2C-CC69-2AF5-BE6F-6F2115CAC0C9}"/>
                </a:ext>
              </a:extLst>
            </p:cNvPr>
            <p:cNvSpPr/>
            <p:nvPr/>
          </p:nvSpPr>
          <p:spPr>
            <a:xfrm>
              <a:off x="1042061" y="3570530"/>
              <a:ext cx="853283" cy="1218976"/>
            </a:xfrm>
            <a:custGeom>
              <a:avLst/>
              <a:gdLst>
                <a:gd name="connsiteX0" fmla="*/ 0 w 1218975"/>
                <a:gd name="connsiteY0" fmla="*/ 0 h 853282"/>
                <a:gd name="connsiteX1" fmla="*/ 792334 w 1218975"/>
                <a:gd name="connsiteY1" fmla="*/ 0 h 853282"/>
                <a:gd name="connsiteX2" fmla="*/ 1218975 w 1218975"/>
                <a:gd name="connsiteY2" fmla="*/ 426641 h 853282"/>
                <a:gd name="connsiteX3" fmla="*/ 792334 w 1218975"/>
                <a:gd name="connsiteY3" fmla="*/ 853282 h 853282"/>
                <a:gd name="connsiteX4" fmla="*/ 0 w 1218975"/>
                <a:gd name="connsiteY4" fmla="*/ 853282 h 853282"/>
                <a:gd name="connsiteX5" fmla="*/ 426641 w 1218975"/>
                <a:gd name="connsiteY5" fmla="*/ 426641 h 853282"/>
                <a:gd name="connsiteX6" fmla="*/ 0 w 1218975"/>
                <a:gd name="connsiteY6" fmla="*/ 0 h 8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975" h="853282">
                  <a:moveTo>
                    <a:pt x="1218974" y="0"/>
                  </a:moveTo>
                  <a:lnTo>
                    <a:pt x="1218974" y="554633"/>
                  </a:lnTo>
                  <a:lnTo>
                    <a:pt x="609488" y="853282"/>
                  </a:lnTo>
                  <a:lnTo>
                    <a:pt x="1" y="554633"/>
                  </a:lnTo>
                  <a:lnTo>
                    <a:pt x="1" y="0"/>
                  </a:lnTo>
                  <a:lnTo>
                    <a:pt x="609488" y="298649"/>
                  </a:lnTo>
                  <a:lnTo>
                    <a:pt x="1218974" y="0"/>
                  </a:lnTo>
                  <a:close/>
                </a:path>
              </a:pathLst>
            </a:custGeom>
            <a:solidFill>
              <a:schemeClr val="bg2">
                <a:lumMod val="90000"/>
              </a:schemeClr>
            </a:solidFill>
            <a:ln>
              <a:solidFill>
                <a:schemeClr val="bg2">
                  <a:lumMod val="2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438071" rIns="11430" bIns="438072"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29" name="Freeform 28">
              <a:extLst>
                <a:ext uri="{FF2B5EF4-FFF2-40B4-BE49-F238E27FC236}">
                  <a16:creationId xmlns:a16="http://schemas.microsoft.com/office/drawing/2014/main" id="{1760990D-27A6-9103-515D-E33BAF19D60E}"/>
                </a:ext>
              </a:extLst>
            </p:cNvPr>
            <p:cNvSpPr/>
            <p:nvPr/>
          </p:nvSpPr>
          <p:spPr>
            <a:xfrm>
              <a:off x="1895342" y="3570532"/>
              <a:ext cx="9188185" cy="792334"/>
            </a:xfrm>
            <a:custGeom>
              <a:avLst/>
              <a:gdLst>
                <a:gd name="connsiteX0" fmla="*/ 132058 w 792333"/>
                <a:gd name="connsiteY0" fmla="*/ 0 h 9188184"/>
                <a:gd name="connsiteX1" fmla="*/ 660275 w 792333"/>
                <a:gd name="connsiteY1" fmla="*/ 0 h 9188184"/>
                <a:gd name="connsiteX2" fmla="*/ 792333 w 792333"/>
                <a:gd name="connsiteY2" fmla="*/ 132058 h 9188184"/>
                <a:gd name="connsiteX3" fmla="*/ 792333 w 792333"/>
                <a:gd name="connsiteY3" fmla="*/ 9188184 h 9188184"/>
                <a:gd name="connsiteX4" fmla="*/ 792333 w 792333"/>
                <a:gd name="connsiteY4" fmla="*/ 9188184 h 9188184"/>
                <a:gd name="connsiteX5" fmla="*/ 0 w 792333"/>
                <a:gd name="connsiteY5" fmla="*/ 9188184 h 9188184"/>
                <a:gd name="connsiteX6" fmla="*/ 0 w 792333"/>
                <a:gd name="connsiteY6" fmla="*/ 9188184 h 9188184"/>
                <a:gd name="connsiteX7" fmla="*/ 0 w 792333"/>
                <a:gd name="connsiteY7" fmla="*/ 132058 h 9188184"/>
                <a:gd name="connsiteX8" fmla="*/ 132058 w 792333"/>
                <a:gd name="connsiteY8" fmla="*/ 0 h 918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333" h="9188184">
                  <a:moveTo>
                    <a:pt x="792333" y="1531397"/>
                  </a:moveTo>
                  <a:lnTo>
                    <a:pt x="792333" y="7656787"/>
                  </a:lnTo>
                  <a:cubicBezTo>
                    <a:pt x="792333" y="8502555"/>
                    <a:pt x="787234" y="9188178"/>
                    <a:pt x="780945" y="9188178"/>
                  </a:cubicBezTo>
                  <a:lnTo>
                    <a:pt x="0" y="9188178"/>
                  </a:lnTo>
                  <a:lnTo>
                    <a:pt x="0" y="9188178"/>
                  </a:lnTo>
                  <a:lnTo>
                    <a:pt x="0" y="6"/>
                  </a:lnTo>
                  <a:lnTo>
                    <a:pt x="0" y="6"/>
                  </a:lnTo>
                  <a:lnTo>
                    <a:pt x="780945" y="6"/>
                  </a:lnTo>
                  <a:cubicBezTo>
                    <a:pt x="787234" y="6"/>
                    <a:pt x="792333" y="685629"/>
                    <a:pt x="792333" y="1531397"/>
                  </a:cubicBezTo>
                  <a:close/>
                </a:path>
              </a:pathLst>
            </a:custGeom>
            <a:ln>
              <a:solidFill>
                <a:schemeClr val="bg2">
                  <a:lumMod val="2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0109" rIns="50109" bIns="50110" numCol="1" spcCol="1270" anchor="ctr" anchorCtr="0">
              <a:noAutofit/>
            </a:bodyPr>
            <a:lstStyle/>
            <a:p>
              <a:pPr marL="171450" lvl="1" indent="-171450" algn="l" defTabSz="800100">
                <a:lnSpc>
                  <a:spcPct val="90000"/>
                </a:lnSpc>
                <a:spcBef>
                  <a:spcPct val="0"/>
                </a:spcBef>
                <a:spcAft>
                  <a:spcPct val="15000"/>
                </a:spcAft>
                <a:buFont typeface="+mj-lt"/>
                <a:buNone/>
              </a:pPr>
              <a:r>
                <a:rPr lang="en-US" sz="1800" kern="1200" dirty="0">
                  <a:latin typeface="Calibri" panose="020F0502020204030204" pitchFamily="34" charset="0"/>
                  <a:ea typeface="MS Mincho" panose="02020609040205080304" pitchFamily="49" charset="-128"/>
                  <a:cs typeface="Times New Roman" panose="02020603050405020304" pitchFamily="18" charset="0"/>
                </a:rPr>
                <a:t>I</a:t>
              </a:r>
              <a:r>
                <a:rPr lang="en-US" sz="1800" kern="1200" dirty="0">
                  <a:effectLst/>
                  <a:latin typeface="Calibri" panose="020F0502020204030204" pitchFamily="34" charset="0"/>
                  <a:ea typeface="MS Mincho" panose="02020609040205080304" pitchFamily="49" charset="-128"/>
                  <a:cs typeface="Times New Roman" panose="02020603050405020304" pitchFamily="18" charset="0"/>
                </a:rPr>
                <a:t>nvestigated feature/DV relationships using </a:t>
              </a:r>
              <a:r>
                <a:rPr lang="en-US" sz="1800" kern="1200" dirty="0" err="1">
                  <a:effectLst/>
                  <a:latin typeface="Calibri" panose="020F0502020204030204" pitchFamily="34" charset="0"/>
                  <a:ea typeface="MS Mincho" panose="02020609040205080304" pitchFamily="49" charset="-128"/>
                  <a:cs typeface="Times New Roman" panose="02020603050405020304" pitchFamily="18" charset="0"/>
                </a:rPr>
                <a:t>pairplots</a:t>
              </a:r>
              <a:r>
                <a:rPr lang="en-US" sz="1800" kern="1200" dirty="0">
                  <a:effectLst/>
                  <a:latin typeface="Calibri" panose="020F0502020204030204" pitchFamily="34" charset="0"/>
                  <a:ea typeface="MS Mincho" panose="02020609040205080304" pitchFamily="49" charset="-128"/>
                  <a:cs typeface="Times New Roman" panose="02020603050405020304" pitchFamily="18" charset="0"/>
                </a:rPr>
                <a:t> and correlation, forming hypotheses about which features would provide the most value to the model</a:t>
              </a:r>
              <a:endParaRPr lang="en-US" sz="1800" kern="1200" dirty="0"/>
            </a:p>
          </p:txBody>
        </p:sp>
        <p:sp>
          <p:nvSpPr>
            <p:cNvPr id="30" name="Freeform 29">
              <a:extLst>
                <a:ext uri="{FF2B5EF4-FFF2-40B4-BE49-F238E27FC236}">
                  <a16:creationId xmlns:a16="http://schemas.microsoft.com/office/drawing/2014/main" id="{EE17A462-CB3D-8615-0188-3A03601557EA}"/>
                </a:ext>
              </a:extLst>
            </p:cNvPr>
            <p:cNvSpPr/>
            <p:nvPr/>
          </p:nvSpPr>
          <p:spPr>
            <a:xfrm>
              <a:off x="1042061" y="4589149"/>
              <a:ext cx="853283" cy="1218976"/>
            </a:xfrm>
            <a:custGeom>
              <a:avLst/>
              <a:gdLst>
                <a:gd name="connsiteX0" fmla="*/ 0 w 1218975"/>
                <a:gd name="connsiteY0" fmla="*/ 0 h 853282"/>
                <a:gd name="connsiteX1" fmla="*/ 792334 w 1218975"/>
                <a:gd name="connsiteY1" fmla="*/ 0 h 853282"/>
                <a:gd name="connsiteX2" fmla="*/ 1218975 w 1218975"/>
                <a:gd name="connsiteY2" fmla="*/ 426641 h 853282"/>
                <a:gd name="connsiteX3" fmla="*/ 792334 w 1218975"/>
                <a:gd name="connsiteY3" fmla="*/ 853282 h 853282"/>
                <a:gd name="connsiteX4" fmla="*/ 0 w 1218975"/>
                <a:gd name="connsiteY4" fmla="*/ 853282 h 853282"/>
                <a:gd name="connsiteX5" fmla="*/ 426641 w 1218975"/>
                <a:gd name="connsiteY5" fmla="*/ 426641 h 853282"/>
                <a:gd name="connsiteX6" fmla="*/ 0 w 1218975"/>
                <a:gd name="connsiteY6" fmla="*/ 0 h 853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975" h="853282">
                  <a:moveTo>
                    <a:pt x="1218974" y="0"/>
                  </a:moveTo>
                  <a:lnTo>
                    <a:pt x="1218974" y="554633"/>
                  </a:lnTo>
                  <a:lnTo>
                    <a:pt x="609488" y="853282"/>
                  </a:lnTo>
                  <a:lnTo>
                    <a:pt x="1" y="554633"/>
                  </a:lnTo>
                  <a:lnTo>
                    <a:pt x="1" y="0"/>
                  </a:lnTo>
                  <a:lnTo>
                    <a:pt x="609488" y="298649"/>
                  </a:lnTo>
                  <a:lnTo>
                    <a:pt x="1218974" y="0"/>
                  </a:lnTo>
                  <a:close/>
                </a:path>
              </a:pathLst>
            </a:custGeom>
            <a:solidFill>
              <a:schemeClr val="bg2">
                <a:lumMod val="90000"/>
              </a:schemeClr>
            </a:solidFill>
            <a:ln>
              <a:solidFill>
                <a:schemeClr val="bg2">
                  <a:lumMod val="25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1" tIns="438071" rIns="11430" bIns="438072" numCol="1" spcCol="1270" anchor="ctr" anchorCtr="0">
              <a:noAutofit/>
            </a:bodyPr>
            <a:lstStyle/>
            <a:p>
              <a:pPr marL="0" lvl="0" indent="0" algn="ctr" defTabSz="800100">
                <a:lnSpc>
                  <a:spcPct val="90000"/>
                </a:lnSpc>
                <a:spcBef>
                  <a:spcPct val="0"/>
                </a:spcBef>
                <a:spcAft>
                  <a:spcPct val="35000"/>
                </a:spcAft>
                <a:buNone/>
              </a:pPr>
              <a:endParaRPr lang="en-US" sz="1800" kern="1200" dirty="0"/>
            </a:p>
          </p:txBody>
        </p:sp>
        <p:sp>
          <p:nvSpPr>
            <p:cNvPr id="31" name="Freeform 30">
              <a:extLst>
                <a:ext uri="{FF2B5EF4-FFF2-40B4-BE49-F238E27FC236}">
                  <a16:creationId xmlns:a16="http://schemas.microsoft.com/office/drawing/2014/main" id="{47F3BBAE-51EA-8DA2-98FC-4FC40F2E36E4}"/>
                </a:ext>
              </a:extLst>
            </p:cNvPr>
            <p:cNvSpPr/>
            <p:nvPr/>
          </p:nvSpPr>
          <p:spPr>
            <a:xfrm>
              <a:off x="1895342" y="4589150"/>
              <a:ext cx="9188185" cy="792334"/>
            </a:xfrm>
            <a:custGeom>
              <a:avLst/>
              <a:gdLst>
                <a:gd name="connsiteX0" fmla="*/ 132058 w 792333"/>
                <a:gd name="connsiteY0" fmla="*/ 0 h 9188184"/>
                <a:gd name="connsiteX1" fmla="*/ 660275 w 792333"/>
                <a:gd name="connsiteY1" fmla="*/ 0 h 9188184"/>
                <a:gd name="connsiteX2" fmla="*/ 792333 w 792333"/>
                <a:gd name="connsiteY2" fmla="*/ 132058 h 9188184"/>
                <a:gd name="connsiteX3" fmla="*/ 792333 w 792333"/>
                <a:gd name="connsiteY3" fmla="*/ 9188184 h 9188184"/>
                <a:gd name="connsiteX4" fmla="*/ 792333 w 792333"/>
                <a:gd name="connsiteY4" fmla="*/ 9188184 h 9188184"/>
                <a:gd name="connsiteX5" fmla="*/ 0 w 792333"/>
                <a:gd name="connsiteY5" fmla="*/ 9188184 h 9188184"/>
                <a:gd name="connsiteX6" fmla="*/ 0 w 792333"/>
                <a:gd name="connsiteY6" fmla="*/ 9188184 h 9188184"/>
                <a:gd name="connsiteX7" fmla="*/ 0 w 792333"/>
                <a:gd name="connsiteY7" fmla="*/ 132058 h 9188184"/>
                <a:gd name="connsiteX8" fmla="*/ 132058 w 792333"/>
                <a:gd name="connsiteY8" fmla="*/ 0 h 918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2333" h="9188184">
                  <a:moveTo>
                    <a:pt x="792333" y="1531397"/>
                  </a:moveTo>
                  <a:lnTo>
                    <a:pt x="792333" y="7656787"/>
                  </a:lnTo>
                  <a:cubicBezTo>
                    <a:pt x="792333" y="8502555"/>
                    <a:pt x="787234" y="9188178"/>
                    <a:pt x="780945" y="9188178"/>
                  </a:cubicBezTo>
                  <a:lnTo>
                    <a:pt x="0" y="9188178"/>
                  </a:lnTo>
                  <a:lnTo>
                    <a:pt x="0" y="9188178"/>
                  </a:lnTo>
                  <a:lnTo>
                    <a:pt x="0" y="6"/>
                  </a:lnTo>
                  <a:lnTo>
                    <a:pt x="0" y="6"/>
                  </a:lnTo>
                  <a:lnTo>
                    <a:pt x="780945" y="6"/>
                  </a:lnTo>
                  <a:cubicBezTo>
                    <a:pt x="787234" y="6"/>
                    <a:pt x="792333" y="685629"/>
                    <a:pt x="792333" y="1531397"/>
                  </a:cubicBezTo>
                  <a:close/>
                </a:path>
              </a:pathLst>
            </a:custGeom>
            <a:ln>
              <a:solidFill>
                <a:schemeClr val="bg2">
                  <a:lumMod val="25000"/>
                </a:schemeClr>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0109" rIns="50109" bIns="50110" numCol="1" spcCol="1270" anchor="ctr" anchorCtr="0">
              <a:noAutofit/>
            </a:bodyPr>
            <a:lstStyle/>
            <a:p>
              <a:pPr marL="171450" lvl="1" indent="-171450" algn="l" defTabSz="800100">
                <a:lnSpc>
                  <a:spcPct val="90000"/>
                </a:lnSpc>
                <a:spcBef>
                  <a:spcPct val="0"/>
                </a:spcBef>
                <a:spcAft>
                  <a:spcPct val="15000"/>
                </a:spcAft>
                <a:buFont typeface="+mj-lt"/>
                <a:buNone/>
              </a:pPr>
              <a:r>
                <a:rPr lang="en-US" sz="1800" kern="1200" dirty="0">
                  <a:latin typeface="Calibri" panose="020F0502020204030204" pitchFamily="34" charset="0"/>
                  <a:ea typeface="MS Mincho" panose="02020609040205080304" pitchFamily="49" charset="-128"/>
                  <a:cs typeface="Times New Roman" panose="02020603050405020304" pitchFamily="18" charset="0"/>
                </a:rPr>
                <a:t>E</a:t>
              </a:r>
              <a:r>
                <a:rPr lang="en-US" sz="1800" kern="1200" dirty="0">
                  <a:effectLst/>
                  <a:latin typeface="Calibri" panose="020F0502020204030204" pitchFamily="34" charset="0"/>
                  <a:ea typeface="MS Mincho" panose="02020609040205080304" pitchFamily="49" charset="-128"/>
                  <a:cs typeface="Times New Roman" panose="02020603050405020304" pitchFamily="18" charset="0"/>
                </a:rPr>
                <a:t>valuated multicollinearity between predictors using a correlation heatmap, identifying whether or not mitigations measures will need to be taken</a:t>
              </a:r>
              <a:r>
                <a:rPr lang="en-US" sz="1800" kern="1200" dirty="0">
                  <a:effectLst/>
                </a:rPr>
                <a:t> </a:t>
              </a:r>
              <a:endParaRPr lang="en-US" sz="1800" kern="1200" dirty="0"/>
            </a:p>
          </p:txBody>
        </p:sp>
      </p:grpSp>
      <p:sp>
        <p:nvSpPr>
          <p:cNvPr id="18" name="Content Placeholder 2">
            <a:extLst>
              <a:ext uri="{FF2B5EF4-FFF2-40B4-BE49-F238E27FC236}">
                <a16:creationId xmlns:a16="http://schemas.microsoft.com/office/drawing/2014/main" id="{C7ABAB2D-B20C-84A2-7CF9-69DB904471E5}"/>
              </a:ext>
            </a:extLst>
          </p:cNvPr>
          <p:cNvSpPr txBox="1">
            <a:spLocks/>
          </p:cNvSpPr>
          <p:nvPr/>
        </p:nvSpPr>
        <p:spPr>
          <a:xfrm>
            <a:off x="838200" y="1309157"/>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Next, we completed EDA for the dataset, evaluating individual features and the response as well as the relationships between data fields.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133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Observations and Initial Hypotheses</a:t>
            </a:r>
          </a:p>
        </p:txBody>
      </p:sp>
      <p:sp>
        <p:nvSpPr>
          <p:cNvPr id="5" name="Rectangle 4">
            <a:extLst>
              <a:ext uri="{FF2B5EF4-FFF2-40B4-BE49-F238E27FC236}">
                <a16:creationId xmlns:a16="http://schemas.microsoft.com/office/drawing/2014/main" id="{20D22466-6064-C614-4620-BDEABF48B526}"/>
              </a:ext>
            </a:extLst>
          </p:cNvPr>
          <p:cNvSpPr/>
          <p:nvPr/>
        </p:nvSpPr>
        <p:spPr>
          <a:xfrm>
            <a:off x="634182" y="4572259"/>
            <a:ext cx="3492976" cy="88367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1600"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Univariate analysis revealed outliers in the price field which we will further investigate</a:t>
            </a:r>
          </a:p>
        </p:txBody>
      </p:sp>
      <p:sp>
        <p:nvSpPr>
          <p:cNvPr id="11" name="Rectangle 10">
            <a:extLst>
              <a:ext uri="{FF2B5EF4-FFF2-40B4-BE49-F238E27FC236}">
                <a16:creationId xmlns:a16="http://schemas.microsoft.com/office/drawing/2014/main" id="{8AD91285-AB0B-1688-78AA-F8085C8B584A}"/>
              </a:ext>
            </a:extLst>
          </p:cNvPr>
          <p:cNvSpPr/>
          <p:nvPr/>
        </p:nvSpPr>
        <p:spPr>
          <a:xfrm>
            <a:off x="4374791" y="4572259"/>
            <a:ext cx="3492976" cy="88367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1600"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Investigation of correlation between price and income tax features reveals limited linear signal</a:t>
            </a:r>
          </a:p>
        </p:txBody>
      </p:sp>
      <p:sp>
        <p:nvSpPr>
          <p:cNvPr id="12" name="Rectangle 11">
            <a:extLst>
              <a:ext uri="{FF2B5EF4-FFF2-40B4-BE49-F238E27FC236}">
                <a16:creationId xmlns:a16="http://schemas.microsoft.com/office/drawing/2014/main" id="{A846D7B6-BD25-40C3-F308-699E3C6964F9}"/>
              </a:ext>
            </a:extLst>
          </p:cNvPr>
          <p:cNvSpPr/>
          <p:nvPr/>
        </p:nvSpPr>
        <p:spPr>
          <a:xfrm>
            <a:off x="8134798" y="4572259"/>
            <a:ext cx="3492976" cy="883670"/>
          </a:xfrm>
          <a:prstGeom prst="rect">
            <a:avLst/>
          </a:prstGeom>
          <a:solidFill>
            <a:schemeClr val="bg1">
              <a:lumMod val="95000"/>
            </a:schemeClr>
          </a:solidFill>
        </p:spPr>
        <p:txBody>
          <a:bodyPr vert="horz" lIns="91440" tIns="45720" rIns="91440" bIns="45720" rtlCol="0" anchor="ctr">
            <a:normAutofit/>
          </a:bodyPr>
          <a:lstStyle/>
          <a:p>
            <a:pPr algn="ctr">
              <a:lnSpc>
                <a:spcPct val="90000"/>
              </a:lnSpc>
              <a:spcBef>
                <a:spcPts val="1000"/>
              </a:spcBef>
            </a:pPr>
            <a:r>
              <a:rPr lang="en-US" sz="1600" dirty="0">
                <a:solidFill>
                  <a:schemeClr val="tx1"/>
                </a:solidFill>
                <a:latin typeface="Calibri" panose="020F0502020204030204" pitchFamily="34" charset="0"/>
                <a:ea typeface="MS Mincho" panose="02020609040205080304" pitchFamily="49" charset="-128"/>
                <a:cs typeface="Times New Roman" panose="02020603050405020304" pitchFamily="18" charset="0"/>
              </a:rPr>
              <a:t>Evaluation of multicollinearity showed correlation between predictors, particularly in the income tax dataset</a:t>
            </a:r>
          </a:p>
        </p:txBody>
      </p:sp>
      <p:graphicFrame>
        <p:nvGraphicFramePr>
          <p:cNvPr id="14" name="Table 13">
            <a:extLst>
              <a:ext uri="{FF2B5EF4-FFF2-40B4-BE49-F238E27FC236}">
                <a16:creationId xmlns:a16="http://schemas.microsoft.com/office/drawing/2014/main" id="{0677A040-B0F2-9B5D-C80B-9545770760BC}"/>
              </a:ext>
            </a:extLst>
          </p:cNvPr>
          <p:cNvGraphicFramePr>
            <a:graphicFrameLocks noGrp="1"/>
          </p:cNvGraphicFramePr>
          <p:nvPr>
            <p:extLst>
              <p:ext uri="{D42A27DB-BD31-4B8C-83A1-F6EECF244321}">
                <p14:modId xmlns:p14="http://schemas.microsoft.com/office/powerpoint/2010/main" val="3121977674"/>
              </p:ext>
            </p:extLst>
          </p:nvPr>
        </p:nvGraphicFramePr>
        <p:xfrm>
          <a:off x="4674114" y="1842555"/>
          <a:ext cx="2894330" cy="2235200"/>
        </p:xfrm>
        <a:graphic>
          <a:graphicData uri="http://schemas.openxmlformats.org/drawingml/2006/table">
            <a:tbl>
              <a:tblPr firstRow="1" firstCol="1" bandRow="1">
                <a:tableStyleId>{5C22544A-7EE6-4342-B048-85BDC9FD1C3A}</a:tableStyleId>
              </a:tblPr>
              <a:tblGrid>
                <a:gridCol w="1446530">
                  <a:extLst>
                    <a:ext uri="{9D8B030D-6E8A-4147-A177-3AD203B41FA5}">
                      <a16:colId xmlns:a16="http://schemas.microsoft.com/office/drawing/2014/main" val="1953781939"/>
                    </a:ext>
                  </a:extLst>
                </a:gridCol>
                <a:gridCol w="1447800">
                  <a:extLst>
                    <a:ext uri="{9D8B030D-6E8A-4147-A177-3AD203B41FA5}">
                      <a16:colId xmlns:a16="http://schemas.microsoft.com/office/drawing/2014/main" val="181755273"/>
                    </a:ext>
                  </a:extLst>
                </a:gridCol>
              </a:tblGrid>
              <a:tr h="203200">
                <a:tc>
                  <a:txBody>
                    <a:bodyPr/>
                    <a:lstStyle/>
                    <a:p>
                      <a:pPr marL="0" marR="0" algn="ctr">
                        <a:lnSpc>
                          <a:spcPct val="107000"/>
                        </a:lnSpc>
                        <a:spcBef>
                          <a:spcPts val="0"/>
                        </a:spcBef>
                        <a:spcAft>
                          <a:spcPts val="0"/>
                        </a:spcAft>
                      </a:pPr>
                      <a:r>
                        <a:rPr lang="en-US" sz="1100" dirty="0">
                          <a:solidFill>
                            <a:schemeClr val="tx1"/>
                          </a:solidFill>
                          <a:effectLst/>
                        </a:rPr>
                        <a:t>Feature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ctr">
                        <a:lnSpc>
                          <a:spcPct val="107000"/>
                        </a:lnSpc>
                        <a:spcBef>
                          <a:spcPts val="0"/>
                        </a:spcBef>
                        <a:spcAft>
                          <a:spcPts val="0"/>
                        </a:spcAft>
                      </a:pPr>
                      <a:r>
                        <a:rPr lang="en-US" sz="1100" dirty="0">
                          <a:solidFill>
                            <a:schemeClr val="tx1"/>
                          </a:solidFill>
                          <a:effectLst/>
                        </a:rPr>
                        <a:t>Correlation with Price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514803954"/>
                  </a:ext>
                </a:extLst>
              </a:tr>
              <a:tr h="203200">
                <a:tc>
                  <a:txBody>
                    <a:bodyPr/>
                    <a:lstStyle/>
                    <a:p>
                      <a:pPr marL="0" marR="0">
                        <a:lnSpc>
                          <a:spcPct val="107000"/>
                        </a:lnSpc>
                        <a:spcBef>
                          <a:spcPts val="0"/>
                        </a:spcBef>
                        <a:spcAft>
                          <a:spcPts val="0"/>
                        </a:spcAft>
                      </a:pPr>
                      <a:r>
                        <a:rPr lang="en-US" sz="1100" dirty="0" err="1">
                          <a:solidFill>
                            <a:schemeClr val="tx1"/>
                          </a:solidFill>
                          <a:effectLst/>
                        </a:rPr>
                        <a:t>total_credit_amt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chemeClr val="tx1"/>
                          </a:solidFill>
                          <a:effectLst/>
                        </a:rPr>
                        <a:t>0.215</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465145"/>
                  </a:ext>
                </a:extLst>
              </a:tr>
              <a:tr h="203200">
                <a:tc>
                  <a:txBody>
                    <a:bodyPr/>
                    <a:lstStyle/>
                    <a:p>
                      <a:pPr marL="0" marR="0">
                        <a:lnSpc>
                          <a:spcPct val="107000"/>
                        </a:lnSpc>
                        <a:spcBef>
                          <a:spcPts val="0"/>
                        </a:spcBef>
                        <a:spcAft>
                          <a:spcPts val="0"/>
                        </a:spcAft>
                      </a:pPr>
                      <a:r>
                        <a:rPr lang="en-US" sz="1100" dirty="0" err="1">
                          <a:solidFill>
                            <a:schemeClr val="tx1"/>
                          </a:solidFill>
                          <a:effectLst/>
                        </a:rPr>
                        <a:t>taxable_income_amt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0.292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760248"/>
                  </a:ext>
                </a:extLst>
              </a:tr>
              <a:tr h="203200">
                <a:tc>
                  <a:txBody>
                    <a:bodyPr/>
                    <a:lstStyle/>
                    <a:p>
                      <a:pPr marL="0" marR="0">
                        <a:lnSpc>
                          <a:spcPct val="107000"/>
                        </a:lnSpc>
                        <a:spcBef>
                          <a:spcPts val="0"/>
                        </a:spcBef>
                        <a:spcAft>
                          <a:spcPts val="0"/>
                        </a:spcAft>
                      </a:pPr>
                      <a:r>
                        <a:rPr lang="en-US" sz="1100" dirty="0" err="1">
                          <a:solidFill>
                            <a:schemeClr val="tx1"/>
                          </a:solidFill>
                          <a:effectLst/>
                        </a:rPr>
                        <a:t>mortgageint_amt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0.174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66763595"/>
                  </a:ext>
                </a:extLst>
              </a:tr>
              <a:tr h="203200">
                <a:tc>
                  <a:txBody>
                    <a:bodyPr/>
                    <a:lstStyle/>
                    <a:p>
                      <a:pPr marL="0" marR="0">
                        <a:lnSpc>
                          <a:spcPct val="107000"/>
                        </a:lnSpc>
                        <a:spcBef>
                          <a:spcPts val="0"/>
                        </a:spcBef>
                        <a:spcAft>
                          <a:spcPts val="0"/>
                        </a:spcAft>
                      </a:pPr>
                      <a:r>
                        <a:rPr lang="en-US" sz="1100">
                          <a:solidFill>
                            <a:schemeClr val="tx1"/>
                          </a:solidFill>
                          <a:effectLst/>
                        </a:rPr>
                        <a:t>p_mortgageint_nr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a:solidFill>
                            <a:schemeClr val="tx1"/>
                          </a:solidFill>
                          <a:effectLst/>
                        </a:rPr>
                        <a:t>0.020</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0648936"/>
                  </a:ext>
                </a:extLst>
              </a:tr>
              <a:tr h="203200">
                <a:tc>
                  <a:txBody>
                    <a:bodyPr/>
                    <a:lstStyle/>
                    <a:p>
                      <a:pPr marL="0" marR="0">
                        <a:lnSpc>
                          <a:spcPct val="107000"/>
                        </a:lnSpc>
                        <a:spcBef>
                          <a:spcPts val="0"/>
                        </a:spcBef>
                        <a:spcAft>
                          <a:spcPts val="0"/>
                        </a:spcAft>
                      </a:pPr>
                      <a:r>
                        <a:rPr lang="en-US" sz="1100">
                          <a:solidFill>
                            <a:schemeClr val="tx1"/>
                          </a:solidFill>
                          <a:effectLst/>
                        </a:rPr>
                        <a:t>inctax_amt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0.292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0153953"/>
                  </a:ext>
                </a:extLst>
              </a:tr>
              <a:tr h="203200">
                <a:tc>
                  <a:txBody>
                    <a:bodyPr/>
                    <a:lstStyle/>
                    <a:p>
                      <a:pPr marL="0" marR="0">
                        <a:lnSpc>
                          <a:spcPct val="107000"/>
                        </a:lnSpc>
                        <a:spcBef>
                          <a:spcPts val="0"/>
                        </a:spcBef>
                        <a:spcAft>
                          <a:spcPts val="0"/>
                        </a:spcAft>
                      </a:pPr>
                      <a:r>
                        <a:rPr lang="en-US" sz="1100">
                          <a:solidFill>
                            <a:schemeClr val="tx1"/>
                          </a:solidFill>
                          <a:effectLst/>
                        </a:rPr>
                        <a:t>p_unemploy_nr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-0.176</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892082"/>
                  </a:ext>
                </a:extLst>
              </a:tr>
              <a:tr h="203200">
                <a:tc>
                  <a:txBody>
                    <a:bodyPr/>
                    <a:lstStyle/>
                    <a:p>
                      <a:pPr marL="0" marR="0">
                        <a:lnSpc>
                          <a:spcPct val="107000"/>
                        </a:lnSpc>
                        <a:spcBef>
                          <a:spcPts val="0"/>
                        </a:spcBef>
                        <a:spcAft>
                          <a:spcPts val="0"/>
                        </a:spcAft>
                      </a:pPr>
                      <a:r>
                        <a:rPr lang="en-US" sz="1100">
                          <a:solidFill>
                            <a:schemeClr val="tx1"/>
                          </a:solidFill>
                          <a:effectLst/>
                        </a:rPr>
                        <a:t>agi_amt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0.288</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3439791"/>
                  </a:ext>
                </a:extLst>
              </a:tr>
              <a:tr h="203200">
                <a:tc>
                  <a:txBody>
                    <a:bodyPr/>
                    <a:lstStyle/>
                    <a:p>
                      <a:pPr marL="0" marR="0">
                        <a:lnSpc>
                          <a:spcPct val="107000"/>
                        </a:lnSpc>
                        <a:spcBef>
                          <a:spcPts val="0"/>
                        </a:spcBef>
                        <a:spcAft>
                          <a:spcPts val="0"/>
                        </a:spcAft>
                      </a:pPr>
                      <a:r>
                        <a:rPr lang="en-US" sz="1100">
                          <a:solidFill>
                            <a:schemeClr val="tx1"/>
                          </a:solidFill>
                          <a:effectLst/>
                        </a:rPr>
                        <a:t>num_dependents</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-0.144</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1359321"/>
                  </a:ext>
                </a:extLst>
              </a:tr>
              <a:tr h="203200">
                <a:tc>
                  <a:txBody>
                    <a:bodyPr/>
                    <a:lstStyle/>
                    <a:p>
                      <a:pPr marL="0" marR="0">
                        <a:lnSpc>
                          <a:spcPct val="107000"/>
                        </a:lnSpc>
                        <a:spcBef>
                          <a:spcPts val="0"/>
                        </a:spcBef>
                        <a:spcAft>
                          <a:spcPts val="0"/>
                        </a:spcAft>
                      </a:pPr>
                      <a:r>
                        <a:rPr lang="en-US" sz="1100">
                          <a:solidFill>
                            <a:schemeClr val="tx1"/>
                          </a:solidFill>
                          <a:effectLst/>
                        </a:rPr>
                        <a:t>p_re_taxes_nr</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0.032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0447647"/>
                  </a:ext>
                </a:extLst>
              </a:tr>
              <a:tr h="203200">
                <a:tc>
                  <a:txBody>
                    <a:bodyPr/>
                    <a:lstStyle/>
                    <a:p>
                      <a:pPr marL="0" marR="0">
                        <a:lnSpc>
                          <a:spcPct val="107000"/>
                        </a:lnSpc>
                        <a:spcBef>
                          <a:spcPts val="0"/>
                        </a:spcBef>
                        <a:spcAft>
                          <a:spcPts val="0"/>
                        </a:spcAft>
                      </a:pPr>
                      <a:r>
                        <a:rPr lang="en-US" sz="1100">
                          <a:solidFill>
                            <a:schemeClr val="tx1"/>
                          </a:solidFill>
                          <a:effectLst/>
                        </a:rPr>
                        <a:t>agi_bucket</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07000"/>
                        </a:lnSpc>
                        <a:spcBef>
                          <a:spcPts val="0"/>
                        </a:spcBef>
                        <a:spcAft>
                          <a:spcPts val="0"/>
                        </a:spcAft>
                      </a:pPr>
                      <a:r>
                        <a:rPr lang="en-US" sz="1100" dirty="0">
                          <a:solidFill>
                            <a:schemeClr val="tx1"/>
                          </a:solidFill>
                          <a:effectLst/>
                        </a:rPr>
                        <a:t>0.219</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8127293"/>
                  </a:ext>
                </a:extLst>
              </a:tr>
            </a:tbl>
          </a:graphicData>
        </a:graphic>
      </p:graphicFrame>
      <p:pic>
        <p:nvPicPr>
          <p:cNvPr id="15" name="Picture 14" descr="Chart&#10;&#10;Description automatically generated">
            <a:extLst>
              <a:ext uri="{FF2B5EF4-FFF2-40B4-BE49-F238E27FC236}">
                <a16:creationId xmlns:a16="http://schemas.microsoft.com/office/drawing/2014/main" id="{AFD3589A-453A-7999-9487-B0E0FED9D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917" y="1981789"/>
            <a:ext cx="2535507" cy="2095966"/>
          </a:xfrm>
          <a:prstGeom prst="rect">
            <a:avLst/>
          </a:prstGeom>
        </p:spPr>
      </p:pic>
      <p:pic>
        <p:nvPicPr>
          <p:cNvPr id="16" name="Picture 15" descr="A picture containing background pattern&#10;&#10;Description automatically generated">
            <a:extLst>
              <a:ext uri="{FF2B5EF4-FFF2-40B4-BE49-F238E27FC236}">
                <a16:creationId xmlns:a16="http://schemas.microsoft.com/office/drawing/2014/main" id="{D1E4C429-2031-B990-5FFD-3A4996551404}"/>
              </a:ext>
            </a:extLst>
          </p:cNvPr>
          <p:cNvPicPr>
            <a:picLocks noChangeAspect="1"/>
          </p:cNvPicPr>
          <p:nvPr/>
        </p:nvPicPr>
        <p:blipFill>
          <a:blip r:embed="rId3"/>
          <a:stretch>
            <a:fillRect/>
          </a:stretch>
        </p:blipFill>
        <p:spPr>
          <a:xfrm>
            <a:off x="7838230" y="1981789"/>
            <a:ext cx="4086113" cy="2478190"/>
          </a:xfrm>
          <a:prstGeom prst="rect">
            <a:avLst/>
          </a:prstGeom>
        </p:spPr>
      </p:pic>
      <p:grpSp>
        <p:nvGrpSpPr>
          <p:cNvPr id="3" name="Group 2">
            <a:extLst>
              <a:ext uri="{FF2B5EF4-FFF2-40B4-BE49-F238E27FC236}">
                <a16:creationId xmlns:a16="http://schemas.microsoft.com/office/drawing/2014/main" id="{786486B5-088B-EEFE-CEE2-537B73E83022}"/>
              </a:ext>
            </a:extLst>
          </p:cNvPr>
          <p:cNvGrpSpPr/>
          <p:nvPr/>
        </p:nvGrpSpPr>
        <p:grpSpPr>
          <a:xfrm>
            <a:off x="10172512" y="546035"/>
            <a:ext cx="1627602" cy="150318"/>
            <a:chOff x="462455" y="1486923"/>
            <a:chExt cx="11098924" cy="1025050"/>
          </a:xfrm>
        </p:grpSpPr>
        <p:sp>
          <p:nvSpPr>
            <p:cNvPr id="4" name="Rectangle 3">
              <a:extLst>
                <a:ext uri="{FF2B5EF4-FFF2-40B4-BE49-F238E27FC236}">
                  <a16:creationId xmlns:a16="http://schemas.microsoft.com/office/drawing/2014/main" id="{74F4280E-835B-B205-F1F2-80C47B9DEECA}"/>
                </a:ext>
              </a:extLst>
            </p:cNvPr>
            <p:cNvSpPr/>
            <p:nvPr/>
          </p:nvSpPr>
          <p:spPr>
            <a:xfrm>
              <a:off x="462455" y="1486923"/>
              <a:ext cx="11098924" cy="1025050"/>
            </a:xfrm>
            <a:prstGeom prst="rect">
              <a:avLst/>
            </a:prstGeom>
            <a:noFill/>
          </p:spPr>
        </p:sp>
        <p:sp>
          <p:nvSpPr>
            <p:cNvPr id="6" name="Freeform 5">
              <a:extLst>
                <a:ext uri="{FF2B5EF4-FFF2-40B4-BE49-F238E27FC236}">
                  <a16:creationId xmlns:a16="http://schemas.microsoft.com/office/drawing/2014/main" id="{DD23885F-DE7D-EECF-844C-00D1EA9BB794}"/>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7" name="Freeform 6">
              <a:extLst>
                <a:ext uri="{FF2B5EF4-FFF2-40B4-BE49-F238E27FC236}">
                  <a16:creationId xmlns:a16="http://schemas.microsoft.com/office/drawing/2014/main" id="{689887AA-F020-1A97-4091-753423E1A99C}"/>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8" name="Freeform 7">
              <a:extLst>
                <a:ext uri="{FF2B5EF4-FFF2-40B4-BE49-F238E27FC236}">
                  <a16:creationId xmlns:a16="http://schemas.microsoft.com/office/drawing/2014/main" id="{F849307D-067D-22D0-F1A6-1A12B3786FE2}"/>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88F46A54-3DA0-D9E7-AD2C-42960EC6D276}"/>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0" name="TextBox 9">
            <a:extLst>
              <a:ext uri="{FF2B5EF4-FFF2-40B4-BE49-F238E27FC236}">
                <a16:creationId xmlns:a16="http://schemas.microsoft.com/office/drawing/2014/main" id="{6D75CE7F-B026-1191-DD9B-2F44D73B426C}"/>
              </a:ext>
            </a:extLst>
          </p:cNvPr>
          <p:cNvSpPr txBox="1"/>
          <p:nvPr/>
        </p:nvSpPr>
        <p:spPr>
          <a:xfrm>
            <a:off x="598459" y="5919342"/>
            <a:ext cx="10585622" cy="907941"/>
          </a:xfrm>
          <a:prstGeom prst="rect">
            <a:avLst/>
          </a:prstGeom>
          <a:noFill/>
        </p:spPr>
        <p:txBody>
          <a:bodyPr wrap="square">
            <a:spAutoFit/>
          </a:bodyPr>
          <a:lstStyle/>
          <a:p>
            <a:pPr marL="466725" indent="-466725">
              <a:spcAft>
                <a:spcPts val="300"/>
              </a:spcAft>
              <a:buFont typeface="Arial" panose="020B0604020202020204" pitchFamily="34" charset="0"/>
              <a:buChar char="•"/>
            </a:pPr>
            <a:r>
              <a:rPr lang="en-US" sz="1600" dirty="0"/>
              <a:t>Real estate features are expected to provide the most signal to the model</a:t>
            </a:r>
          </a:p>
          <a:p>
            <a:pPr marL="466725" indent="-466725">
              <a:spcAft>
                <a:spcPts val="300"/>
              </a:spcAft>
              <a:buFont typeface="Arial" panose="020B0604020202020204" pitchFamily="34" charset="0"/>
              <a:buChar char="•"/>
            </a:pPr>
            <a:r>
              <a:rPr lang="en-US" sz="1600" dirty="0">
                <a:latin typeface="Calibri" panose="020F0502020204030204" pitchFamily="34" charset="0"/>
                <a:ea typeface="MS Mincho" panose="02020609040205080304" pitchFamily="49" charset="-128"/>
                <a:cs typeface="Times New Roman" panose="02020603050405020304" pitchFamily="18" charset="0"/>
              </a:rPr>
              <a:t>T</a:t>
            </a:r>
            <a:r>
              <a:rPr lang="en-US" sz="1600" dirty="0">
                <a:effectLst/>
                <a:latin typeface="Calibri" panose="020F0502020204030204" pitchFamily="34" charset="0"/>
                <a:ea typeface="MS Mincho" panose="02020609040205080304" pitchFamily="49" charset="-128"/>
                <a:cs typeface="Times New Roman" panose="02020603050405020304" pitchFamily="18" charset="0"/>
              </a:rPr>
              <a:t>ax </a:t>
            </a:r>
            <a:r>
              <a:rPr lang="en-US" sz="1600" dirty="0"/>
              <a:t>features related to affluency have the most potential to provide signal to the model</a:t>
            </a:r>
          </a:p>
          <a:p>
            <a:pPr marL="466725" indent="-466725">
              <a:spcAft>
                <a:spcPts val="300"/>
              </a:spcAft>
              <a:buFont typeface="Arial" panose="020B0604020202020204" pitchFamily="34" charset="0"/>
              <a:buChar char="•"/>
            </a:pPr>
            <a:r>
              <a:rPr lang="en-US" sz="1600" dirty="0"/>
              <a:t>Tree-based models will likely far outperform linear models</a:t>
            </a:r>
          </a:p>
        </p:txBody>
      </p:sp>
      <p:sp>
        <p:nvSpPr>
          <p:cNvPr id="13" name="Rectangle 12">
            <a:extLst>
              <a:ext uri="{FF2B5EF4-FFF2-40B4-BE49-F238E27FC236}">
                <a16:creationId xmlns:a16="http://schemas.microsoft.com/office/drawing/2014/main" id="{35E319ED-73A5-9A98-78E6-E5A45CE7754B}"/>
              </a:ext>
            </a:extLst>
          </p:cNvPr>
          <p:cNvSpPr/>
          <p:nvPr/>
        </p:nvSpPr>
        <p:spPr>
          <a:xfrm>
            <a:off x="0" y="5614542"/>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INITIAL HYPOTHESES</a:t>
            </a:r>
          </a:p>
        </p:txBody>
      </p:sp>
      <p:sp>
        <p:nvSpPr>
          <p:cNvPr id="17" name="Rectangle 16">
            <a:extLst>
              <a:ext uri="{FF2B5EF4-FFF2-40B4-BE49-F238E27FC236}">
                <a16:creationId xmlns:a16="http://schemas.microsoft.com/office/drawing/2014/main" id="{5E7213FF-0975-C7B5-4F26-64B2BECA25F7}"/>
              </a:ext>
            </a:extLst>
          </p:cNvPr>
          <p:cNvSpPr/>
          <p:nvPr/>
        </p:nvSpPr>
        <p:spPr>
          <a:xfrm>
            <a:off x="10072688" y="114300"/>
            <a:ext cx="2021681"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Ashwin</a:t>
            </a:r>
          </a:p>
        </p:txBody>
      </p:sp>
      <p:sp>
        <p:nvSpPr>
          <p:cNvPr id="20" name="Content Placeholder 2">
            <a:extLst>
              <a:ext uri="{FF2B5EF4-FFF2-40B4-BE49-F238E27FC236}">
                <a16:creationId xmlns:a16="http://schemas.microsoft.com/office/drawing/2014/main" id="{B986FAB7-F67B-40E5-3769-EDA3C1352686}"/>
              </a:ext>
            </a:extLst>
          </p:cNvPr>
          <p:cNvSpPr txBox="1">
            <a:spLocks/>
          </p:cNvSpPr>
          <p:nvPr/>
        </p:nvSpPr>
        <p:spPr>
          <a:xfrm>
            <a:off x="838200" y="1309157"/>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During EDA, a few notable observations surfaced, along with initial hypotheses.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3A6013BD-3A5D-A618-D694-5BE363893495}"/>
              </a:ext>
            </a:extLst>
          </p:cNvPr>
          <p:cNvSpPr/>
          <p:nvPr/>
        </p:nvSpPr>
        <p:spPr>
          <a:xfrm>
            <a:off x="12192000" y="0"/>
            <a:ext cx="2995613" cy="5100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t>To Do </a:t>
            </a:r>
          </a:p>
          <a:p>
            <a:pPr marL="285750" indent="-285750">
              <a:buFont typeface="Arial" panose="020B0604020202020204" pitchFamily="34" charset="0"/>
              <a:buChar char="•"/>
            </a:pPr>
            <a:r>
              <a:rPr lang="en-US" sz="1200" dirty="0"/>
              <a:t>Ashwin – Perform EDA with real estate data and push notebook back to the cloud </a:t>
            </a:r>
          </a:p>
          <a:p>
            <a:pPr marL="285750" indent="-285750">
              <a:buFont typeface="Arial" panose="020B0604020202020204" pitchFamily="34" charset="0"/>
              <a:buChar char="•"/>
            </a:pPr>
            <a:r>
              <a:rPr lang="en-US" sz="1200" dirty="0"/>
              <a:t>Andrew – update visuals once Ashwin pushes update</a:t>
            </a:r>
          </a:p>
        </p:txBody>
      </p:sp>
    </p:spTree>
    <p:extLst>
      <p:ext uri="{BB962C8B-B14F-4D97-AF65-F5344CB8AC3E}">
        <p14:creationId xmlns:p14="http://schemas.microsoft.com/office/powerpoint/2010/main" val="109672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Model Development &amp; Selection</a:t>
            </a:r>
          </a:p>
        </p:txBody>
      </p:sp>
      <p:sp>
        <p:nvSpPr>
          <p:cNvPr id="8" name="Content Placeholder 2">
            <a:extLst>
              <a:ext uri="{FF2B5EF4-FFF2-40B4-BE49-F238E27FC236}">
                <a16:creationId xmlns:a16="http://schemas.microsoft.com/office/drawing/2014/main" id="{B9F7CDCC-5417-C0D6-64E8-60A13F3F91C9}"/>
              </a:ext>
            </a:extLst>
          </p:cNvPr>
          <p:cNvSpPr>
            <a:spLocks noGrp="1"/>
          </p:cNvSpPr>
          <p:nvPr>
            <p:ph idx="1"/>
          </p:nvPr>
        </p:nvSpPr>
        <p:spPr>
          <a:xfrm>
            <a:off x="838200" y="1375088"/>
            <a:ext cx="10515600" cy="658083"/>
          </a:xfrm>
        </p:spPr>
        <p:txBody>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During model development and selection, we outlined the model types to evaluate, prepared the data, and evaluated each model, including hyperparameter search and preprocessing as needed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3" name="Group 2">
            <a:extLst>
              <a:ext uri="{FF2B5EF4-FFF2-40B4-BE49-F238E27FC236}">
                <a16:creationId xmlns:a16="http://schemas.microsoft.com/office/drawing/2014/main" id="{5CDA3AED-5E29-98AF-1169-E55D2314BFE9}"/>
              </a:ext>
            </a:extLst>
          </p:cNvPr>
          <p:cNvGrpSpPr/>
          <p:nvPr/>
        </p:nvGrpSpPr>
        <p:grpSpPr>
          <a:xfrm>
            <a:off x="10172512" y="546035"/>
            <a:ext cx="1627602" cy="150318"/>
            <a:chOff x="462455" y="1486923"/>
            <a:chExt cx="11098924" cy="1025050"/>
          </a:xfrm>
        </p:grpSpPr>
        <p:sp>
          <p:nvSpPr>
            <p:cNvPr id="6" name="Rectangle 5">
              <a:extLst>
                <a:ext uri="{FF2B5EF4-FFF2-40B4-BE49-F238E27FC236}">
                  <a16:creationId xmlns:a16="http://schemas.microsoft.com/office/drawing/2014/main" id="{51AECEA9-1ADA-BE96-4DF9-B482DA874A5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74DA60E0-23F9-CF62-E57A-55E55C7A532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9" name="Freeform 8">
              <a:extLst>
                <a:ext uri="{FF2B5EF4-FFF2-40B4-BE49-F238E27FC236}">
                  <a16:creationId xmlns:a16="http://schemas.microsoft.com/office/drawing/2014/main" id="{193EAF6D-0B90-5BD1-5EFA-5750BC778C9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0" name="Freeform 9">
              <a:extLst>
                <a:ext uri="{FF2B5EF4-FFF2-40B4-BE49-F238E27FC236}">
                  <a16:creationId xmlns:a16="http://schemas.microsoft.com/office/drawing/2014/main" id="{C347799C-F6D7-63AB-F4A5-1B90B6780F53}"/>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4B69FFB7-1846-C94D-B1DF-AFE098414E09}"/>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5" name="Rectangle 14">
            <a:extLst>
              <a:ext uri="{FF2B5EF4-FFF2-40B4-BE49-F238E27FC236}">
                <a16:creationId xmlns:a16="http://schemas.microsoft.com/office/drawing/2014/main" id="{15D6852F-6F10-F0AE-CFF4-EF4B7120DBF3}"/>
              </a:ext>
            </a:extLst>
          </p:cNvPr>
          <p:cNvSpPr/>
          <p:nvPr/>
        </p:nvSpPr>
        <p:spPr>
          <a:xfrm>
            <a:off x="10072688" y="121444"/>
            <a:ext cx="2021681"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David</a:t>
            </a:r>
          </a:p>
        </p:txBody>
      </p:sp>
      <p:sp>
        <p:nvSpPr>
          <p:cNvPr id="20" name="Chevron 19">
            <a:extLst>
              <a:ext uri="{FF2B5EF4-FFF2-40B4-BE49-F238E27FC236}">
                <a16:creationId xmlns:a16="http://schemas.microsoft.com/office/drawing/2014/main" id="{D8587772-B4A5-A2DC-735D-4CD4CD3064DC}"/>
              </a:ext>
            </a:extLst>
          </p:cNvPr>
          <p:cNvSpPr/>
          <p:nvPr/>
        </p:nvSpPr>
        <p:spPr>
          <a:xfrm>
            <a:off x="973667" y="2184400"/>
            <a:ext cx="3412066" cy="778933"/>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Identify Model Types</a:t>
            </a:r>
          </a:p>
        </p:txBody>
      </p:sp>
      <p:sp>
        <p:nvSpPr>
          <p:cNvPr id="21" name="TextBox 20">
            <a:extLst>
              <a:ext uri="{FF2B5EF4-FFF2-40B4-BE49-F238E27FC236}">
                <a16:creationId xmlns:a16="http://schemas.microsoft.com/office/drawing/2014/main" id="{9EEBB6B7-E444-A33E-E87D-B62621C5ACB2}"/>
              </a:ext>
            </a:extLst>
          </p:cNvPr>
          <p:cNvSpPr txBox="1"/>
          <p:nvPr/>
        </p:nvSpPr>
        <p:spPr>
          <a:xfrm>
            <a:off x="973667" y="3022600"/>
            <a:ext cx="3056466" cy="2769989"/>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i="1" dirty="0"/>
              <a:t>Linear Regression</a:t>
            </a:r>
            <a:r>
              <a:rPr lang="en-US" sz="1600" dirty="0"/>
              <a:t> for </a:t>
            </a:r>
            <a:r>
              <a:rPr lang="en-US" sz="1600" b="1" dirty="0"/>
              <a:t>baseline point of comparison </a:t>
            </a:r>
            <a:r>
              <a:rPr lang="en-US" sz="1600" dirty="0"/>
              <a:t>and </a:t>
            </a:r>
            <a:r>
              <a:rPr lang="en-US" sz="1600" b="1" dirty="0"/>
              <a:t>coefficient transparency</a:t>
            </a:r>
            <a:endParaRPr lang="en-US" sz="1600" dirty="0"/>
          </a:p>
          <a:p>
            <a:pPr marL="285750" indent="-285750">
              <a:spcAft>
                <a:spcPts val="1200"/>
              </a:spcAft>
              <a:buFont typeface="Arial" panose="020B0604020202020204" pitchFamily="34" charset="0"/>
              <a:buChar char="•"/>
            </a:pPr>
            <a:r>
              <a:rPr lang="en-US" sz="1600" i="1" dirty="0"/>
              <a:t>LASSO Regression</a:t>
            </a:r>
            <a:r>
              <a:rPr lang="en-US" sz="1600" b="1" i="1" dirty="0"/>
              <a:t> </a:t>
            </a:r>
            <a:r>
              <a:rPr lang="en-US" sz="1600" dirty="0"/>
              <a:t>for </a:t>
            </a:r>
            <a:r>
              <a:rPr lang="en-US" sz="1600" b="1" dirty="0"/>
              <a:t>feature insights</a:t>
            </a:r>
            <a:endParaRPr lang="en-US" sz="1600" dirty="0"/>
          </a:p>
          <a:p>
            <a:pPr marL="285750" indent="-285750">
              <a:spcAft>
                <a:spcPts val="1200"/>
              </a:spcAft>
              <a:buFont typeface="Arial" panose="020B0604020202020204" pitchFamily="34" charset="0"/>
              <a:buChar char="•"/>
            </a:pPr>
            <a:r>
              <a:rPr lang="en-US" sz="1600" i="1" dirty="0"/>
              <a:t>Random Forest </a:t>
            </a:r>
            <a:r>
              <a:rPr lang="en-US" sz="1600" dirty="0"/>
              <a:t>for </a:t>
            </a:r>
            <a:r>
              <a:rPr lang="en-US" sz="1600" b="1" dirty="0"/>
              <a:t>tree-based model benefits</a:t>
            </a:r>
            <a:endParaRPr lang="en-US" sz="1600" dirty="0"/>
          </a:p>
          <a:p>
            <a:pPr marL="285750" indent="-285750">
              <a:spcAft>
                <a:spcPts val="1200"/>
              </a:spcAft>
              <a:buFont typeface="Arial" panose="020B0604020202020204" pitchFamily="34" charset="0"/>
              <a:buChar char="•"/>
            </a:pPr>
            <a:r>
              <a:rPr lang="en-US" sz="1600" i="1" dirty="0" err="1"/>
              <a:t>XGBoost</a:t>
            </a:r>
            <a:r>
              <a:rPr lang="en-US" sz="1600" dirty="0"/>
              <a:t> for </a:t>
            </a:r>
            <a:r>
              <a:rPr lang="en-US" sz="1600" b="1" dirty="0"/>
              <a:t>tree-based benefits </a:t>
            </a:r>
            <a:r>
              <a:rPr lang="en-US" sz="1600" dirty="0"/>
              <a:t>and </a:t>
            </a:r>
            <a:r>
              <a:rPr lang="en-US" sz="1600" b="1" dirty="0"/>
              <a:t>comparison to RF</a:t>
            </a:r>
            <a:endParaRPr lang="en-US" sz="1600" dirty="0"/>
          </a:p>
        </p:txBody>
      </p:sp>
      <p:sp>
        <p:nvSpPr>
          <p:cNvPr id="22" name="Chevron 21">
            <a:extLst>
              <a:ext uri="{FF2B5EF4-FFF2-40B4-BE49-F238E27FC236}">
                <a16:creationId xmlns:a16="http://schemas.microsoft.com/office/drawing/2014/main" id="{495CB340-8E56-B4DD-F909-2C9BD8981F16}"/>
              </a:ext>
            </a:extLst>
          </p:cNvPr>
          <p:cNvSpPr/>
          <p:nvPr/>
        </p:nvSpPr>
        <p:spPr>
          <a:xfrm>
            <a:off x="4483364" y="2184400"/>
            <a:ext cx="3412066" cy="778933"/>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Prep</a:t>
            </a:r>
          </a:p>
        </p:txBody>
      </p:sp>
      <p:sp>
        <p:nvSpPr>
          <p:cNvPr id="23" name="TextBox 22">
            <a:extLst>
              <a:ext uri="{FF2B5EF4-FFF2-40B4-BE49-F238E27FC236}">
                <a16:creationId xmlns:a16="http://schemas.microsoft.com/office/drawing/2014/main" id="{4E904652-BF61-FE2D-B251-2BDEF84566CF}"/>
              </a:ext>
            </a:extLst>
          </p:cNvPr>
          <p:cNvSpPr txBox="1"/>
          <p:nvPr/>
        </p:nvSpPr>
        <p:spPr>
          <a:xfrm>
            <a:off x="4483364" y="3022600"/>
            <a:ext cx="3056466" cy="3416320"/>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1600" b="0" i="0" dirty="0">
                <a:effectLst/>
                <a:latin typeface="Arial" panose="020B0604020202020204" pitchFamily="34" charset="0"/>
              </a:rPr>
              <a:t>Set seed and read in packages</a:t>
            </a:r>
          </a:p>
          <a:p>
            <a:pPr marL="285750" indent="-285750">
              <a:spcAft>
                <a:spcPts val="1200"/>
              </a:spcAft>
              <a:buFont typeface="Arial" panose="020B0604020202020204" pitchFamily="34" charset="0"/>
              <a:buChar char="•"/>
            </a:pPr>
            <a:r>
              <a:rPr lang="en-US" sz="1600" b="0" i="0" dirty="0">
                <a:effectLst/>
                <a:latin typeface="Arial" panose="020B0604020202020204" pitchFamily="34" charset="0"/>
              </a:rPr>
              <a:t>Read in data and remove unnecessary columns</a:t>
            </a:r>
          </a:p>
          <a:p>
            <a:pPr marL="285750" indent="-285750">
              <a:spcAft>
                <a:spcPts val="1200"/>
              </a:spcAft>
              <a:buFont typeface="Arial" panose="020B0604020202020204" pitchFamily="34" charset="0"/>
              <a:buChar char="•"/>
            </a:pPr>
            <a:r>
              <a:rPr lang="en-US" sz="1600" b="0" i="0" dirty="0">
                <a:effectLst/>
                <a:latin typeface="Arial" panose="020B0604020202020204" pitchFamily="34" charset="0"/>
              </a:rPr>
              <a:t>Make dummy variables out of the State names </a:t>
            </a:r>
          </a:p>
          <a:p>
            <a:pPr marL="285750" indent="-285750">
              <a:spcAft>
                <a:spcPts val="1200"/>
              </a:spcAft>
              <a:buFont typeface="Arial" panose="020B0604020202020204" pitchFamily="34" charset="0"/>
              <a:buChar char="•"/>
            </a:pPr>
            <a:r>
              <a:rPr lang="en-US" sz="1600" b="0" i="0" dirty="0">
                <a:effectLst/>
                <a:latin typeface="Arial" panose="020B0604020202020204" pitchFamily="34" charset="0"/>
              </a:rPr>
              <a:t>Scale all non-binary numeric columns</a:t>
            </a:r>
          </a:p>
          <a:p>
            <a:pPr marL="285750" indent="-285750">
              <a:spcAft>
                <a:spcPts val="1200"/>
              </a:spcAft>
              <a:buFont typeface="Arial" panose="020B0604020202020204" pitchFamily="34" charset="0"/>
              <a:buChar char="•"/>
            </a:pPr>
            <a:r>
              <a:rPr lang="en-US" sz="1600" b="0" i="0" dirty="0">
                <a:effectLst/>
                <a:latin typeface="Arial" panose="020B0604020202020204" pitchFamily="34" charset="0"/>
              </a:rPr>
              <a:t>Split into training and test sets (80/20 split)</a:t>
            </a:r>
            <a:br>
              <a:rPr lang="en-US" sz="1600" dirty="0"/>
            </a:br>
            <a:endParaRPr lang="en-US" sz="1600" dirty="0"/>
          </a:p>
        </p:txBody>
      </p:sp>
      <p:sp>
        <p:nvSpPr>
          <p:cNvPr id="24" name="Chevron 23">
            <a:extLst>
              <a:ext uri="{FF2B5EF4-FFF2-40B4-BE49-F238E27FC236}">
                <a16:creationId xmlns:a16="http://schemas.microsoft.com/office/drawing/2014/main" id="{73A4ABFA-D41D-269F-1875-140D08876DAD}"/>
              </a:ext>
            </a:extLst>
          </p:cNvPr>
          <p:cNvSpPr/>
          <p:nvPr/>
        </p:nvSpPr>
        <p:spPr>
          <a:xfrm>
            <a:off x="8159882" y="2184400"/>
            <a:ext cx="3412066" cy="778933"/>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Evaluate Models</a:t>
            </a:r>
          </a:p>
        </p:txBody>
      </p:sp>
      <p:sp>
        <p:nvSpPr>
          <p:cNvPr id="25" name="TextBox 24">
            <a:extLst>
              <a:ext uri="{FF2B5EF4-FFF2-40B4-BE49-F238E27FC236}">
                <a16:creationId xmlns:a16="http://schemas.microsoft.com/office/drawing/2014/main" id="{EA9C389C-4626-B33D-5150-4E938094B8DF}"/>
              </a:ext>
            </a:extLst>
          </p:cNvPr>
          <p:cNvSpPr txBox="1"/>
          <p:nvPr/>
        </p:nvSpPr>
        <p:spPr>
          <a:xfrm>
            <a:off x="8159882" y="3022600"/>
            <a:ext cx="3056466" cy="2769989"/>
          </a:xfrm>
          <a:prstGeom prst="rect">
            <a:avLst/>
          </a:prstGeom>
          <a:noFill/>
        </p:spPr>
        <p:txBody>
          <a:bodyPr wrap="square" rtlCol="0">
            <a:spAutoFit/>
          </a:bodyPr>
          <a:lstStyle/>
          <a:p>
            <a:pPr marL="342900" indent="-342900">
              <a:spcAft>
                <a:spcPts val="1200"/>
              </a:spcAft>
              <a:buFont typeface="+mj-lt"/>
              <a:buAutoNum type="arabicPeriod"/>
            </a:pPr>
            <a:r>
              <a:rPr lang="en-US" sz="1600" dirty="0"/>
              <a:t>Perform PCA (linear regression only)</a:t>
            </a:r>
          </a:p>
          <a:p>
            <a:pPr marL="342900" indent="-342900">
              <a:spcAft>
                <a:spcPts val="1200"/>
              </a:spcAft>
              <a:buFont typeface="+mj-lt"/>
              <a:buAutoNum type="arabicPeriod"/>
            </a:pPr>
            <a:r>
              <a:rPr lang="en-US" sz="1600" dirty="0"/>
              <a:t>Build model using all features on training data</a:t>
            </a:r>
          </a:p>
          <a:p>
            <a:pPr marL="342900" indent="-342900">
              <a:spcAft>
                <a:spcPts val="1200"/>
              </a:spcAft>
              <a:buFont typeface="+mj-lt"/>
              <a:buAutoNum type="arabicPeriod"/>
            </a:pPr>
            <a:r>
              <a:rPr lang="en-US" sz="1600" dirty="0"/>
              <a:t>Build model using only real estate features on training data</a:t>
            </a:r>
          </a:p>
          <a:p>
            <a:pPr marL="342900" indent="-342900">
              <a:spcAft>
                <a:spcPts val="1200"/>
              </a:spcAft>
              <a:buFont typeface="+mj-lt"/>
              <a:buAutoNum type="arabicPeriod"/>
            </a:pPr>
            <a:r>
              <a:rPr lang="en-US" sz="1600" dirty="0"/>
              <a:t>Evaluate R</a:t>
            </a:r>
            <a:r>
              <a:rPr lang="en-US" sz="1600" baseline="30000" dirty="0"/>
              <a:t>2</a:t>
            </a:r>
            <a:r>
              <a:rPr lang="en-US" sz="1600" dirty="0"/>
              <a:t>, RMSE, and MAE on test data</a:t>
            </a:r>
            <a:endParaRPr lang="en-US" sz="1600" baseline="30000" dirty="0"/>
          </a:p>
        </p:txBody>
      </p:sp>
    </p:spTree>
    <p:extLst>
      <p:ext uri="{BB962C8B-B14F-4D97-AF65-F5344CB8AC3E}">
        <p14:creationId xmlns:p14="http://schemas.microsoft.com/office/powerpoint/2010/main" val="3037045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Model Performance Results</a:t>
            </a:r>
          </a:p>
        </p:txBody>
      </p:sp>
      <p:grpSp>
        <p:nvGrpSpPr>
          <p:cNvPr id="3" name="Group 2">
            <a:extLst>
              <a:ext uri="{FF2B5EF4-FFF2-40B4-BE49-F238E27FC236}">
                <a16:creationId xmlns:a16="http://schemas.microsoft.com/office/drawing/2014/main" id="{5CDA3AED-5E29-98AF-1169-E55D2314BFE9}"/>
              </a:ext>
            </a:extLst>
          </p:cNvPr>
          <p:cNvGrpSpPr/>
          <p:nvPr/>
        </p:nvGrpSpPr>
        <p:grpSpPr>
          <a:xfrm>
            <a:off x="10172512" y="546035"/>
            <a:ext cx="1627602" cy="150318"/>
            <a:chOff x="462455" y="1486923"/>
            <a:chExt cx="11098924" cy="1025050"/>
          </a:xfrm>
        </p:grpSpPr>
        <p:sp>
          <p:nvSpPr>
            <p:cNvPr id="6" name="Rectangle 5">
              <a:extLst>
                <a:ext uri="{FF2B5EF4-FFF2-40B4-BE49-F238E27FC236}">
                  <a16:creationId xmlns:a16="http://schemas.microsoft.com/office/drawing/2014/main" id="{51AECEA9-1ADA-BE96-4DF9-B482DA874A5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74DA60E0-23F9-CF62-E57A-55E55C7A532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9" name="Freeform 8">
              <a:extLst>
                <a:ext uri="{FF2B5EF4-FFF2-40B4-BE49-F238E27FC236}">
                  <a16:creationId xmlns:a16="http://schemas.microsoft.com/office/drawing/2014/main" id="{193EAF6D-0B90-5BD1-5EFA-5750BC778C9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0" name="Freeform 9">
              <a:extLst>
                <a:ext uri="{FF2B5EF4-FFF2-40B4-BE49-F238E27FC236}">
                  <a16:creationId xmlns:a16="http://schemas.microsoft.com/office/drawing/2014/main" id="{C347799C-F6D7-63AB-F4A5-1B90B6780F53}"/>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4B69FFB7-1846-C94D-B1DF-AFE098414E09}"/>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5" name="Rectangle 14">
            <a:extLst>
              <a:ext uri="{FF2B5EF4-FFF2-40B4-BE49-F238E27FC236}">
                <a16:creationId xmlns:a16="http://schemas.microsoft.com/office/drawing/2014/main" id="{15D6852F-6F10-F0AE-CFF4-EF4B7120DBF3}"/>
              </a:ext>
            </a:extLst>
          </p:cNvPr>
          <p:cNvSpPr/>
          <p:nvPr/>
        </p:nvSpPr>
        <p:spPr>
          <a:xfrm>
            <a:off x="10072688" y="114300"/>
            <a:ext cx="2021681"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David</a:t>
            </a:r>
          </a:p>
        </p:txBody>
      </p:sp>
      <p:sp>
        <p:nvSpPr>
          <p:cNvPr id="16" name="Content Placeholder 2">
            <a:extLst>
              <a:ext uri="{FF2B5EF4-FFF2-40B4-BE49-F238E27FC236}">
                <a16:creationId xmlns:a16="http://schemas.microsoft.com/office/drawing/2014/main" id="{131F9712-0338-F434-DDA8-0F2143C42CDE}"/>
              </a:ext>
            </a:extLst>
          </p:cNvPr>
          <p:cNvSpPr txBox="1">
            <a:spLocks/>
          </p:cNvSpPr>
          <p:nvPr/>
        </p:nvSpPr>
        <p:spPr>
          <a:xfrm>
            <a:off x="6637867" y="2743252"/>
            <a:ext cx="4639733" cy="3264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latin typeface="Calibri" panose="020F0502020204030204" pitchFamily="34" charset="0"/>
                <a:ea typeface="MS Mincho" panose="02020609040205080304" pitchFamily="49" charset="-128"/>
                <a:cs typeface="Times New Roman" panose="02020603050405020304" pitchFamily="18" charset="0"/>
              </a:rPr>
              <a:t>Random Forest provides the most predictive model on both sets of features, and will be used to draw conclusions</a:t>
            </a:r>
          </a:p>
          <a:p>
            <a:r>
              <a:rPr lang="en-US" sz="1800" dirty="0">
                <a:latin typeface="Calibri" panose="020F0502020204030204" pitchFamily="34" charset="0"/>
                <a:ea typeface="MS Mincho" panose="02020609040205080304" pitchFamily="49" charset="-128"/>
                <a:cs typeface="Times New Roman" panose="02020603050405020304" pitchFamily="18" charset="0"/>
              </a:rPr>
              <a:t>For all model types, including income tax features adds between 0.05 and 0.23 to the R-squared (a significant amount!)</a:t>
            </a:r>
          </a:p>
          <a:p>
            <a:r>
              <a:rPr lang="en-US" sz="1800" dirty="0">
                <a:latin typeface="Calibri" panose="020F0502020204030204" pitchFamily="34" charset="0"/>
                <a:ea typeface="MS Mincho" panose="02020609040205080304" pitchFamily="49" charset="-128"/>
                <a:cs typeface="Times New Roman" panose="02020603050405020304" pitchFamily="18" charset="0"/>
              </a:rPr>
              <a:t>Our best model has an R-Squared of 0.57, which makes it moderately strong</a:t>
            </a:r>
          </a:p>
          <a:p>
            <a:endParaRPr lang="en-US" sz="1800" dirty="0">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Content Placeholder 2">
            <a:extLst>
              <a:ext uri="{FF2B5EF4-FFF2-40B4-BE49-F238E27FC236}">
                <a16:creationId xmlns:a16="http://schemas.microsoft.com/office/drawing/2014/main" id="{CBA5BF50-74F7-D9E7-9DBC-5A5704FA9AA6}"/>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In evaluating the model strength, we’re able to come up with a few insights around the model types and the features.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A26E2CBB-16A1-DD26-1F66-49018FA46C4D}"/>
              </a:ext>
            </a:extLst>
          </p:cNvPr>
          <p:cNvGraphicFramePr>
            <a:graphicFrameLocks noGrp="1"/>
          </p:cNvGraphicFramePr>
          <p:nvPr>
            <p:extLst>
              <p:ext uri="{D42A27DB-BD31-4B8C-83A1-F6EECF244321}">
                <p14:modId xmlns:p14="http://schemas.microsoft.com/office/powerpoint/2010/main" val="432537692"/>
              </p:ext>
            </p:extLst>
          </p:nvPr>
        </p:nvGraphicFramePr>
        <p:xfrm>
          <a:off x="702733" y="2743252"/>
          <a:ext cx="4639733" cy="2557708"/>
        </p:xfrm>
        <a:graphic>
          <a:graphicData uri="http://schemas.openxmlformats.org/drawingml/2006/table">
            <a:tbl>
              <a:tblPr/>
              <a:tblGrid>
                <a:gridCol w="1896533">
                  <a:extLst>
                    <a:ext uri="{9D8B030D-6E8A-4147-A177-3AD203B41FA5}">
                      <a16:colId xmlns:a16="http://schemas.microsoft.com/office/drawing/2014/main" val="348081328"/>
                    </a:ext>
                  </a:extLst>
                </a:gridCol>
                <a:gridCol w="1371600">
                  <a:extLst>
                    <a:ext uri="{9D8B030D-6E8A-4147-A177-3AD203B41FA5}">
                      <a16:colId xmlns:a16="http://schemas.microsoft.com/office/drawing/2014/main" val="1485825321"/>
                    </a:ext>
                  </a:extLst>
                </a:gridCol>
                <a:gridCol w="1371600">
                  <a:extLst>
                    <a:ext uri="{9D8B030D-6E8A-4147-A177-3AD203B41FA5}">
                      <a16:colId xmlns:a16="http://schemas.microsoft.com/office/drawing/2014/main" val="1035324473"/>
                    </a:ext>
                  </a:extLst>
                </a:gridCol>
              </a:tblGrid>
              <a:tr h="301752">
                <a:tc>
                  <a:txBody>
                    <a:bodyPr/>
                    <a:lstStyle/>
                    <a:p>
                      <a:endParaRPr lang="en-US" sz="1400" dirty="0">
                        <a:effectLst/>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FFFF"/>
                    </a:solidFill>
                  </a:tcPr>
                </a:tc>
                <a:tc gridSpan="2">
                  <a:txBody>
                    <a:bodyPr/>
                    <a:lstStyle/>
                    <a:p>
                      <a:pPr algn="ctr"/>
                      <a:r>
                        <a:rPr lang="en-US" sz="1400" b="1" dirty="0">
                          <a:solidFill>
                            <a:schemeClr val="bg1"/>
                          </a:solidFill>
                          <a:effectLst/>
                        </a:rPr>
                        <a:t>R-SQUARED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75000"/>
                      </a:schemeClr>
                    </a:solidFill>
                  </a:tcPr>
                </a:tc>
                <a:tc hMerge="1">
                  <a:txBody>
                    <a:bodyPr/>
                    <a:lstStyle/>
                    <a:p>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26553344"/>
                  </a:ext>
                </a:extLst>
              </a:tr>
              <a:tr h="440215">
                <a:tc>
                  <a:txBody>
                    <a:bodyPr/>
                    <a:lstStyle/>
                    <a:p>
                      <a:endParaRPr lang="en-US" sz="1400" dirty="0">
                        <a:effectLst/>
                      </a:endParaRPr>
                    </a:p>
                  </a:txBody>
                  <a:tcPr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b="1" dirty="0">
                          <a:effectLst/>
                          <a:latin typeface="Arial" panose="020B0604020202020204" pitchFamily="34" charset="0"/>
                        </a:rPr>
                        <a:t>Real Estate Features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r>
                        <a:rPr lang="en-US" sz="1400" b="1" dirty="0">
                          <a:effectLst/>
                          <a:latin typeface="Arial" panose="020B0604020202020204" pitchFamily="34" charset="0"/>
                        </a:rPr>
                        <a:t>All Features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51662864"/>
                  </a:ext>
                </a:extLst>
              </a:tr>
              <a:tr h="433687">
                <a:tc>
                  <a:txBody>
                    <a:bodyPr/>
                    <a:lstStyle/>
                    <a:p>
                      <a:r>
                        <a:rPr lang="en-US" sz="1400" b="1" dirty="0">
                          <a:effectLst/>
                          <a:latin typeface="Arial" panose="020B0604020202020204" pitchFamily="34" charset="0"/>
                        </a:rPr>
                        <a:t>Linear Regression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0.3408</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0.3938</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5862827"/>
                  </a:ext>
                </a:extLst>
              </a:tr>
              <a:tr h="433687">
                <a:tc>
                  <a:txBody>
                    <a:bodyPr/>
                    <a:lstStyle/>
                    <a:p>
                      <a:r>
                        <a:rPr lang="en-US" sz="1400" b="1" dirty="0">
                          <a:effectLst/>
                          <a:latin typeface="Arial" panose="020B0604020202020204" pitchFamily="34" charset="0"/>
                        </a:rPr>
                        <a:t>LASSO Regression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0.3336</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0.3939</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2128283"/>
                  </a:ext>
                </a:extLst>
              </a:tr>
              <a:tr h="433687">
                <a:tc>
                  <a:txBody>
                    <a:bodyPr/>
                    <a:lstStyle/>
                    <a:p>
                      <a:r>
                        <a:rPr lang="en-US" sz="1400" b="1">
                          <a:effectLst/>
                          <a:latin typeface="Arial" panose="020B0604020202020204" pitchFamily="34" charset="0"/>
                        </a:rPr>
                        <a:t>Random Forest </a:t>
                      </a:r>
                      <a:endParaRPr lang="en-US" sz="140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0.3450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0.5702</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6655492"/>
                  </a:ext>
                </a:extLst>
              </a:tr>
              <a:tr h="433687">
                <a:tc>
                  <a:txBody>
                    <a:bodyPr/>
                    <a:lstStyle/>
                    <a:p>
                      <a:r>
                        <a:rPr lang="en-US" sz="1400" b="1" dirty="0" err="1">
                          <a:effectLst/>
                          <a:latin typeface="Arial" panose="020B0604020202020204" pitchFamily="34" charset="0"/>
                        </a:rPr>
                        <a:t>XGBoost</a:t>
                      </a:r>
                      <a:r>
                        <a:rPr lang="en-US" sz="1400" b="1" dirty="0">
                          <a:effectLst/>
                          <a:latin typeface="Arial" panose="020B0604020202020204" pitchFamily="34" charset="0"/>
                        </a:rPr>
                        <a:t> </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r"/>
                      <a:r>
                        <a:rPr lang="en-US" sz="1400" dirty="0">
                          <a:effectLst/>
                          <a:latin typeface="ArialMT"/>
                        </a:rPr>
                        <a:t>0.2282</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a:r>
                        <a:rPr lang="en-US" sz="1400" dirty="0">
                          <a:effectLst/>
                          <a:latin typeface="ArialMT"/>
                        </a:rPr>
                        <a:t>0.3073</a:t>
                      </a:r>
                      <a:endParaRPr lang="en-US" sz="14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42177269"/>
                  </a:ext>
                </a:extLst>
              </a:tr>
            </a:tbl>
          </a:graphicData>
        </a:graphic>
      </p:graphicFrame>
      <p:sp>
        <p:nvSpPr>
          <p:cNvPr id="24" name="Rectangle 23">
            <a:extLst>
              <a:ext uri="{FF2B5EF4-FFF2-40B4-BE49-F238E27FC236}">
                <a16:creationId xmlns:a16="http://schemas.microsoft.com/office/drawing/2014/main" id="{5F4040C1-2234-41DD-756D-3620E6981950}"/>
              </a:ext>
            </a:extLst>
          </p:cNvPr>
          <p:cNvSpPr/>
          <p:nvPr/>
        </p:nvSpPr>
        <p:spPr>
          <a:xfrm>
            <a:off x="702733" y="2083411"/>
            <a:ext cx="4639733"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MODEL STRENGTH</a:t>
            </a:r>
          </a:p>
        </p:txBody>
      </p:sp>
      <p:sp>
        <p:nvSpPr>
          <p:cNvPr id="25" name="Rectangle 24">
            <a:extLst>
              <a:ext uri="{FF2B5EF4-FFF2-40B4-BE49-F238E27FC236}">
                <a16:creationId xmlns:a16="http://schemas.microsoft.com/office/drawing/2014/main" id="{BFD799C4-165A-C0EC-051C-E58C8292671F}"/>
              </a:ext>
            </a:extLst>
          </p:cNvPr>
          <p:cNvSpPr/>
          <p:nvPr/>
        </p:nvSpPr>
        <p:spPr>
          <a:xfrm>
            <a:off x="6637867" y="2083411"/>
            <a:ext cx="4639733"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INSIGHTS</a:t>
            </a:r>
          </a:p>
        </p:txBody>
      </p:sp>
    </p:spTree>
    <p:extLst>
      <p:ext uri="{BB962C8B-B14F-4D97-AF65-F5344CB8AC3E}">
        <p14:creationId xmlns:p14="http://schemas.microsoft.com/office/powerpoint/2010/main" val="2533049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Feature Insights</a:t>
            </a:r>
          </a:p>
        </p:txBody>
      </p:sp>
      <p:grpSp>
        <p:nvGrpSpPr>
          <p:cNvPr id="3" name="Group 2">
            <a:extLst>
              <a:ext uri="{FF2B5EF4-FFF2-40B4-BE49-F238E27FC236}">
                <a16:creationId xmlns:a16="http://schemas.microsoft.com/office/drawing/2014/main" id="{5CDA3AED-5E29-98AF-1169-E55D2314BFE9}"/>
              </a:ext>
            </a:extLst>
          </p:cNvPr>
          <p:cNvGrpSpPr/>
          <p:nvPr/>
        </p:nvGrpSpPr>
        <p:grpSpPr>
          <a:xfrm>
            <a:off x="10172512" y="546035"/>
            <a:ext cx="1627602" cy="150318"/>
            <a:chOff x="462455" y="1486923"/>
            <a:chExt cx="11098924" cy="1025050"/>
          </a:xfrm>
        </p:grpSpPr>
        <p:sp>
          <p:nvSpPr>
            <p:cNvPr id="6" name="Rectangle 5">
              <a:extLst>
                <a:ext uri="{FF2B5EF4-FFF2-40B4-BE49-F238E27FC236}">
                  <a16:creationId xmlns:a16="http://schemas.microsoft.com/office/drawing/2014/main" id="{51AECEA9-1ADA-BE96-4DF9-B482DA874A53}"/>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74DA60E0-23F9-CF62-E57A-55E55C7A532F}"/>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9" name="Freeform 8">
              <a:extLst>
                <a:ext uri="{FF2B5EF4-FFF2-40B4-BE49-F238E27FC236}">
                  <a16:creationId xmlns:a16="http://schemas.microsoft.com/office/drawing/2014/main" id="{193EAF6D-0B90-5BD1-5EFA-5750BC778C91}"/>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algn="ctr" defTabSz="800100">
                <a:lnSpc>
                  <a:spcPct val="90000"/>
                </a:lnSpc>
                <a:spcBef>
                  <a:spcPct val="0"/>
                </a:spcBef>
                <a:spcAft>
                  <a:spcPct val="35000"/>
                </a:spcAft>
              </a:pPr>
              <a:endParaRPr lang="en-US" dirty="0">
                <a:solidFill>
                  <a:sysClr val="windowText" lastClr="000000"/>
                </a:solidFill>
              </a:endParaRPr>
            </a:p>
          </p:txBody>
        </p:sp>
        <p:sp>
          <p:nvSpPr>
            <p:cNvPr id="10" name="Freeform 9">
              <a:extLst>
                <a:ext uri="{FF2B5EF4-FFF2-40B4-BE49-F238E27FC236}">
                  <a16:creationId xmlns:a16="http://schemas.microsoft.com/office/drawing/2014/main" id="{C347799C-F6D7-63AB-F4A5-1B90B6780F53}"/>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4B69FFB7-1846-C94D-B1DF-AFE098414E09}"/>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5" name="Rectangle 14">
            <a:extLst>
              <a:ext uri="{FF2B5EF4-FFF2-40B4-BE49-F238E27FC236}">
                <a16:creationId xmlns:a16="http://schemas.microsoft.com/office/drawing/2014/main" id="{15D6852F-6F10-F0AE-CFF4-EF4B7120DBF3}"/>
              </a:ext>
            </a:extLst>
          </p:cNvPr>
          <p:cNvSpPr/>
          <p:nvPr/>
        </p:nvSpPr>
        <p:spPr>
          <a:xfrm>
            <a:off x="10072688" y="114300"/>
            <a:ext cx="2021681"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David</a:t>
            </a:r>
          </a:p>
        </p:txBody>
      </p:sp>
      <p:sp>
        <p:nvSpPr>
          <p:cNvPr id="5" name="Content Placeholder 2">
            <a:extLst>
              <a:ext uri="{FF2B5EF4-FFF2-40B4-BE49-F238E27FC236}">
                <a16:creationId xmlns:a16="http://schemas.microsoft.com/office/drawing/2014/main" id="{DAF42437-1028-92C2-3CA3-C16529DB84A5}"/>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More specifically, we can use the results of the LASSO model to see which features were selected in a regularized model.</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4" name="Table 13">
            <a:extLst>
              <a:ext uri="{FF2B5EF4-FFF2-40B4-BE49-F238E27FC236}">
                <a16:creationId xmlns:a16="http://schemas.microsoft.com/office/drawing/2014/main" id="{85117A29-FFCC-C42A-F076-723104D4F8EF}"/>
              </a:ext>
            </a:extLst>
          </p:cNvPr>
          <p:cNvGraphicFramePr>
            <a:graphicFrameLocks noGrp="1"/>
          </p:cNvGraphicFramePr>
          <p:nvPr>
            <p:extLst>
              <p:ext uri="{D42A27DB-BD31-4B8C-83A1-F6EECF244321}">
                <p14:modId xmlns:p14="http://schemas.microsoft.com/office/powerpoint/2010/main" val="2011870693"/>
              </p:ext>
            </p:extLst>
          </p:nvPr>
        </p:nvGraphicFramePr>
        <p:xfrm>
          <a:off x="922865" y="2033171"/>
          <a:ext cx="2607733" cy="4480560"/>
        </p:xfrm>
        <a:graphic>
          <a:graphicData uri="http://schemas.openxmlformats.org/drawingml/2006/table">
            <a:tbl>
              <a:tblPr>
                <a:tableStyleId>{5C22544A-7EE6-4342-B048-85BDC9FD1C3A}</a:tableStyleId>
              </a:tblPr>
              <a:tblGrid>
                <a:gridCol w="1419119">
                  <a:extLst>
                    <a:ext uri="{9D8B030D-6E8A-4147-A177-3AD203B41FA5}">
                      <a16:colId xmlns:a16="http://schemas.microsoft.com/office/drawing/2014/main" val="1672288551"/>
                    </a:ext>
                  </a:extLst>
                </a:gridCol>
                <a:gridCol w="1188614">
                  <a:extLst>
                    <a:ext uri="{9D8B030D-6E8A-4147-A177-3AD203B41FA5}">
                      <a16:colId xmlns:a16="http://schemas.microsoft.com/office/drawing/2014/main" val="945198728"/>
                    </a:ext>
                  </a:extLst>
                </a:gridCol>
              </a:tblGrid>
              <a:tr h="155405">
                <a:tc>
                  <a:txBody>
                    <a:bodyPr/>
                    <a:lstStyle/>
                    <a:p>
                      <a:pPr algn="l" fontAlgn="b"/>
                      <a:r>
                        <a:rPr lang="en-US" sz="1050" b="1" u="none" strike="noStrike" dirty="0">
                          <a:effectLst/>
                        </a:rPr>
                        <a:t>Field</a:t>
                      </a:r>
                      <a:endParaRPr lang="en-US" sz="1050" b="1"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l" fontAlgn="b"/>
                      <a:r>
                        <a:rPr lang="en-US" sz="1050" b="1" u="none" strike="noStrike" dirty="0">
                          <a:effectLst/>
                        </a:rPr>
                        <a:t>LASSO Coefficient</a:t>
                      </a:r>
                      <a:endParaRPr lang="en-US" sz="1050" b="1"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231767682"/>
                  </a:ext>
                </a:extLst>
              </a:tr>
              <a:tr h="155405">
                <a:tc>
                  <a:txBody>
                    <a:bodyPr/>
                    <a:lstStyle/>
                    <a:p>
                      <a:pPr algn="l" fontAlgn="b"/>
                      <a:r>
                        <a:rPr lang="en-US" sz="1050" u="none" strike="noStrike" dirty="0">
                          <a:effectLst/>
                        </a:rPr>
                        <a:t>(Intercept)</a:t>
                      </a:r>
                      <a:endParaRPr lang="en-US" sz="1050" b="0"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fontAlgn="b"/>
                      <a:r>
                        <a:rPr lang="en-US" sz="1050" u="none" strike="noStrike" dirty="0">
                          <a:effectLst/>
                        </a:rPr>
                        <a:t>777652.34</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3124047"/>
                  </a:ext>
                </a:extLst>
              </a:tr>
              <a:tr h="155405">
                <a:tc>
                  <a:txBody>
                    <a:bodyPr/>
                    <a:lstStyle/>
                    <a:p>
                      <a:pPr algn="l" fontAlgn="b"/>
                      <a:r>
                        <a:rPr lang="en-US" sz="1050" u="none" strike="noStrike" dirty="0">
                          <a:effectLst/>
                        </a:rPr>
                        <a:t>bed</a:t>
                      </a:r>
                      <a:endParaRPr lang="en-US" sz="1050" b="0"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722487816"/>
                  </a:ext>
                </a:extLst>
              </a:tr>
              <a:tr h="155405">
                <a:tc>
                  <a:txBody>
                    <a:bodyPr/>
                    <a:lstStyle/>
                    <a:p>
                      <a:pPr algn="l" fontAlgn="b"/>
                      <a:r>
                        <a:rPr lang="en-US" sz="1050" u="none" strike="noStrike" dirty="0">
                          <a:effectLst/>
                        </a:rPr>
                        <a:t>bath</a:t>
                      </a:r>
                      <a:endParaRPr lang="en-US" sz="1050" b="0" i="0" u="none" strike="noStrike" dirty="0">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736419.1</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598987090"/>
                  </a:ext>
                </a:extLst>
              </a:tr>
              <a:tr h="155405">
                <a:tc>
                  <a:txBody>
                    <a:bodyPr/>
                    <a:lstStyle/>
                    <a:p>
                      <a:pPr algn="l" fontAlgn="b"/>
                      <a:r>
                        <a:rPr lang="en-US" sz="1050" u="none" strike="noStrike">
                          <a:effectLst/>
                        </a:rPr>
                        <a:t>house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-53034</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459675941"/>
                  </a:ext>
                </a:extLst>
              </a:tr>
              <a:tr h="155405">
                <a:tc>
                  <a:txBody>
                    <a:bodyPr/>
                    <a:lstStyle/>
                    <a:p>
                      <a:pPr algn="l" fontAlgn="b"/>
                      <a:r>
                        <a:rPr lang="en-US" sz="1050" u="none" strike="noStrike">
                          <a:effectLst/>
                        </a:rPr>
                        <a:t>house.acre.lot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214288658"/>
                  </a:ext>
                </a:extLst>
              </a:tr>
              <a:tr h="155405">
                <a:tc>
                  <a:txBody>
                    <a:bodyPr/>
                    <a:lstStyle/>
                    <a:p>
                      <a:pPr algn="l" fontAlgn="b"/>
                      <a:r>
                        <a:rPr lang="en-US" sz="1050" u="none" strike="noStrike">
                          <a:effectLst/>
                        </a:rPr>
                        <a:t>state_Connecticut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48022110"/>
                  </a:ext>
                </a:extLst>
              </a:tr>
              <a:tr h="155405">
                <a:tc>
                  <a:txBody>
                    <a:bodyPr/>
                    <a:lstStyle/>
                    <a:p>
                      <a:pPr algn="l" fontAlgn="b"/>
                      <a:r>
                        <a:rPr lang="en-US" sz="1050" u="none" strike="noStrike">
                          <a:effectLst/>
                        </a:rPr>
                        <a:t>state_Delaware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37268200"/>
                  </a:ext>
                </a:extLst>
              </a:tr>
              <a:tr h="155405">
                <a:tc>
                  <a:txBody>
                    <a:bodyPr/>
                    <a:lstStyle/>
                    <a:p>
                      <a:pPr algn="l" fontAlgn="b"/>
                      <a:r>
                        <a:rPr lang="en-US" sz="1050" u="none" strike="noStrike">
                          <a:effectLst/>
                        </a:rPr>
                        <a:t>state_Maine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54048564"/>
                  </a:ext>
                </a:extLst>
              </a:tr>
              <a:tr h="155405">
                <a:tc>
                  <a:txBody>
                    <a:bodyPr/>
                    <a:lstStyle/>
                    <a:p>
                      <a:pPr algn="l" fontAlgn="b"/>
                      <a:r>
                        <a:rPr lang="en-US" sz="1050" u="none" strike="noStrike">
                          <a:effectLst/>
                        </a:rPr>
                        <a:t>state_Massachusetts</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20219511"/>
                  </a:ext>
                </a:extLst>
              </a:tr>
              <a:tr h="155405">
                <a:tc>
                  <a:txBody>
                    <a:bodyPr/>
                    <a:lstStyle/>
                    <a:p>
                      <a:pPr algn="l" fontAlgn="b"/>
                      <a:r>
                        <a:rPr lang="en-US" sz="1050" u="none" strike="noStrike">
                          <a:effectLst/>
                        </a:rPr>
                        <a:t>state_New.Hampshire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911318997"/>
                  </a:ext>
                </a:extLst>
              </a:tr>
              <a:tr h="155405">
                <a:tc>
                  <a:txBody>
                    <a:bodyPr/>
                    <a:lstStyle/>
                    <a:p>
                      <a:pPr algn="l" fontAlgn="b"/>
                      <a:r>
                        <a:rPr lang="en-US" sz="1050" u="none" strike="noStrike">
                          <a:effectLst/>
                        </a:rPr>
                        <a:t>state_New.Jersey</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98048544"/>
                  </a:ext>
                </a:extLst>
              </a:tr>
              <a:tr h="155405">
                <a:tc>
                  <a:txBody>
                    <a:bodyPr/>
                    <a:lstStyle/>
                    <a:p>
                      <a:pPr algn="l" fontAlgn="b"/>
                      <a:r>
                        <a:rPr lang="en-US" sz="1050" u="none" strike="noStrike">
                          <a:effectLst/>
                        </a:rPr>
                        <a:t>state_New.York</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472845.74</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926270810"/>
                  </a:ext>
                </a:extLst>
              </a:tr>
              <a:tr h="155405">
                <a:tc>
                  <a:txBody>
                    <a:bodyPr/>
                    <a:lstStyle/>
                    <a:p>
                      <a:pPr algn="l" fontAlgn="b"/>
                      <a:r>
                        <a:rPr lang="en-US" sz="1050" u="none" strike="noStrike">
                          <a:effectLst/>
                        </a:rPr>
                        <a:t>state_Pennsylvania</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20173097"/>
                  </a:ext>
                </a:extLst>
              </a:tr>
              <a:tr h="155405">
                <a:tc>
                  <a:txBody>
                    <a:bodyPr/>
                    <a:lstStyle/>
                    <a:p>
                      <a:pPr algn="l" fontAlgn="b"/>
                      <a:r>
                        <a:rPr lang="en-US" sz="1050" u="none" strike="noStrike">
                          <a:effectLst/>
                        </a:rPr>
                        <a:t>state_Rhode.Island</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03778851"/>
                  </a:ext>
                </a:extLst>
              </a:tr>
              <a:tr h="155405">
                <a:tc>
                  <a:txBody>
                    <a:bodyPr/>
                    <a:lstStyle/>
                    <a:p>
                      <a:pPr algn="l" fontAlgn="b"/>
                      <a:r>
                        <a:rPr lang="en-US" sz="1050" u="none" strike="noStrike">
                          <a:effectLst/>
                        </a:rPr>
                        <a:t>state_Vermont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53136220"/>
                  </a:ext>
                </a:extLst>
              </a:tr>
              <a:tr h="155405">
                <a:tc>
                  <a:txBody>
                    <a:bodyPr/>
                    <a:lstStyle/>
                    <a:p>
                      <a:pPr algn="l" fontAlgn="b"/>
                      <a:r>
                        <a:rPr lang="en-US" sz="1050" u="none" strike="noStrike">
                          <a:effectLst/>
                        </a:rPr>
                        <a:t>house_size</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231909.44</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030473248"/>
                  </a:ext>
                </a:extLst>
              </a:tr>
              <a:tr h="155405">
                <a:tc>
                  <a:txBody>
                    <a:bodyPr/>
                    <a:lstStyle/>
                    <a:p>
                      <a:pPr algn="l" fontAlgn="b"/>
                      <a:r>
                        <a:rPr lang="en-US" sz="1050" u="none" strike="noStrike">
                          <a:effectLst/>
                        </a:rPr>
                        <a:t>n1_total</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28145.47</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103576842"/>
                  </a:ext>
                </a:extLst>
              </a:tr>
              <a:tr h="155405">
                <a:tc>
                  <a:txBody>
                    <a:bodyPr/>
                    <a:lstStyle/>
                    <a:p>
                      <a:pPr algn="l" fontAlgn="b"/>
                      <a:r>
                        <a:rPr lang="en-US" sz="1050" u="none" strike="noStrike">
                          <a:effectLst/>
                        </a:rPr>
                        <a:t>total_credit_amt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596645269"/>
                  </a:ext>
                </a:extLst>
              </a:tr>
              <a:tr h="155405">
                <a:tc>
                  <a:txBody>
                    <a:bodyPr/>
                    <a:lstStyle/>
                    <a:p>
                      <a:pPr algn="l" fontAlgn="b"/>
                      <a:r>
                        <a:rPr lang="en-US" sz="1050" u="none" strike="noStrike">
                          <a:effectLst/>
                        </a:rPr>
                        <a:t>taxable_income_amt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83503246"/>
                  </a:ext>
                </a:extLst>
              </a:tr>
              <a:tr h="155405">
                <a:tc>
                  <a:txBody>
                    <a:bodyPr/>
                    <a:lstStyle/>
                    <a:p>
                      <a:pPr algn="l" fontAlgn="b"/>
                      <a:r>
                        <a:rPr lang="en-US" sz="1050" u="none" strike="noStrike">
                          <a:effectLst/>
                        </a:rPr>
                        <a:t>mortgageint_amt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72228945"/>
                  </a:ext>
                </a:extLst>
              </a:tr>
              <a:tr h="155405">
                <a:tc>
                  <a:txBody>
                    <a:bodyPr/>
                    <a:lstStyle/>
                    <a:p>
                      <a:pPr algn="l" fontAlgn="b"/>
                      <a:r>
                        <a:rPr lang="en-US" sz="1050" u="none" strike="noStrike">
                          <a:effectLst/>
                        </a:rPr>
                        <a:t>p_mortgageint_nr</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60328654"/>
                  </a:ext>
                </a:extLst>
              </a:tr>
              <a:tr h="155405">
                <a:tc>
                  <a:txBody>
                    <a:bodyPr/>
                    <a:lstStyle/>
                    <a:p>
                      <a:pPr algn="l" fontAlgn="b"/>
                      <a:r>
                        <a:rPr lang="en-US" sz="1050" u="none" strike="noStrike">
                          <a:effectLst/>
                        </a:rPr>
                        <a:t>inctax_amt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334825.93</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679121571"/>
                  </a:ext>
                </a:extLst>
              </a:tr>
              <a:tr h="155405">
                <a:tc>
                  <a:txBody>
                    <a:bodyPr/>
                    <a:lstStyle/>
                    <a:p>
                      <a:pPr algn="l" fontAlgn="b"/>
                      <a:r>
                        <a:rPr lang="en-US" sz="1050" u="none" strike="noStrike">
                          <a:effectLst/>
                        </a:rPr>
                        <a:t>p_unemploy_nr</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027744127"/>
                  </a:ext>
                </a:extLst>
              </a:tr>
              <a:tr h="155405">
                <a:tc>
                  <a:txBody>
                    <a:bodyPr/>
                    <a:lstStyle/>
                    <a:p>
                      <a:pPr algn="l" fontAlgn="b"/>
                      <a:r>
                        <a:rPr lang="en-US" sz="1050" u="none" strike="noStrike">
                          <a:effectLst/>
                        </a:rPr>
                        <a:t>agi_amt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356401923"/>
                  </a:ext>
                </a:extLst>
              </a:tr>
              <a:tr h="155405">
                <a:tc>
                  <a:txBody>
                    <a:bodyPr/>
                    <a:lstStyle/>
                    <a:p>
                      <a:pPr algn="l" fontAlgn="b"/>
                      <a:r>
                        <a:rPr lang="en-US" sz="1050" u="none" strike="noStrike">
                          <a:effectLst/>
                        </a:rPr>
                        <a:t>num_dependents</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a:effectLst/>
                        </a:rPr>
                        <a:t>-226096.28</a:t>
                      </a:r>
                      <a:endParaRPr lang="en-US" sz="1050" b="0" i="0" u="none" strike="noStrike">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67949316"/>
                  </a:ext>
                </a:extLst>
              </a:tr>
              <a:tr h="155405">
                <a:tc>
                  <a:txBody>
                    <a:bodyPr/>
                    <a:lstStyle/>
                    <a:p>
                      <a:pPr algn="l" fontAlgn="b"/>
                      <a:r>
                        <a:rPr lang="en-US" sz="1050" u="none" strike="noStrike">
                          <a:effectLst/>
                        </a:rPr>
                        <a:t>p_re_taxes_nr</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noFill/>
                  </a:tcPr>
                </a:tc>
                <a:tc>
                  <a:txBody>
                    <a:bodyPr/>
                    <a:lstStyle/>
                    <a:p>
                      <a:pPr algn="r" fontAlgn="b"/>
                      <a:r>
                        <a:rPr lang="en-US" sz="1050" u="none" strike="noStrike" dirty="0">
                          <a:effectLst/>
                        </a:rPr>
                        <a:t>-61115.92</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65482863"/>
                  </a:ext>
                </a:extLst>
              </a:tr>
              <a:tr h="155405">
                <a:tc>
                  <a:txBody>
                    <a:bodyPr/>
                    <a:lstStyle/>
                    <a:p>
                      <a:pPr algn="l" fontAlgn="b"/>
                      <a:r>
                        <a:rPr lang="en-US" sz="1050" u="none" strike="noStrike">
                          <a:effectLst/>
                        </a:rPr>
                        <a:t>agi_bucket</a:t>
                      </a:r>
                      <a:endParaRPr lang="en-US" sz="1050" b="0" i="0" u="none" strike="noStrike">
                        <a:solidFill>
                          <a:srgbClr val="000000"/>
                        </a:solidFill>
                        <a:effectLst/>
                        <a:latin typeface="Calibri" panose="020F0502020204030204" pitchFamily="34" charset="0"/>
                      </a:endParaRPr>
                    </a:p>
                  </a:txBody>
                  <a:tcPr marL="45720" marR="45720" marT="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fontAlgn="b"/>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45720" marR="45720" marT="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6938249"/>
                  </a:ext>
                </a:extLst>
              </a:tr>
            </a:tbl>
          </a:graphicData>
        </a:graphic>
      </p:graphicFrame>
      <p:sp>
        <p:nvSpPr>
          <p:cNvPr id="16" name="Rectangle 15">
            <a:extLst>
              <a:ext uri="{FF2B5EF4-FFF2-40B4-BE49-F238E27FC236}">
                <a16:creationId xmlns:a16="http://schemas.microsoft.com/office/drawing/2014/main" id="{07B891DF-8374-FD4B-B657-94682F34095D}"/>
              </a:ext>
            </a:extLst>
          </p:cNvPr>
          <p:cNvSpPr/>
          <p:nvPr/>
        </p:nvSpPr>
        <p:spPr>
          <a:xfrm>
            <a:off x="4368801" y="2083411"/>
            <a:ext cx="69088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INSIGHTS</a:t>
            </a:r>
          </a:p>
        </p:txBody>
      </p:sp>
      <p:sp>
        <p:nvSpPr>
          <p:cNvPr id="17" name="Content Placeholder 2">
            <a:extLst>
              <a:ext uri="{FF2B5EF4-FFF2-40B4-BE49-F238E27FC236}">
                <a16:creationId xmlns:a16="http://schemas.microsoft.com/office/drawing/2014/main" id="{EB1D479F-3246-22B6-4429-CF294B871CB5}"/>
              </a:ext>
            </a:extLst>
          </p:cNvPr>
          <p:cNvSpPr txBox="1">
            <a:spLocks/>
          </p:cNvSpPr>
          <p:nvPr/>
        </p:nvSpPr>
        <p:spPr>
          <a:xfrm>
            <a:off x="4368801" y="2743252"/>
            <a:ext cx="6908800" cy="32646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ea typeface="MS Mincho" panose="02020609040205080304" pitchFamily="49" charset="-128"/>
                <a:cs typeface="Times New Roman" panose="02020603050405020304" pitchFamily="18" charset="0"/>
              </a:rPr>
              <a:t>The number of baths was selected, while beds was not</a:t>
            </a:r>
          </a:p>
          <a:p>
            <a:r>
              <a:rPr lang="en-US" sz="1800" dirty="0">
                <a:latin typeface="Calibri" panose="020F0502020204030204" pitchFamily="34" charset="0"/>
                <a:ea typeface="MS Mincho" panose="02020609040205080304" pitchFamily="49" charset="-128"/>
                <a:cs typeface="Times New Roman" panose="02020603050405020304" pitchFamily="18" charset="0"/>
              </a:rPr>
              <a:t>A listing that’s a house is ~$50k lower than one that is not, if all else is constant</a:t>
            </a:r>
          </a:p>
          <a:p>
            <a:r>
              <a:rPr lang="en-US" sz="1800" dirty="0">
                <a:latin typeface="Calibri" panose="020F0502020204030204" pitchFamily="34" charset="0"/>
                <a:ea typeface="MS Mincho" panose="02020609040205080304" pitchFamily="49" charset="-128"/>
                <a:cs typeface="Times New Roman" panose="02020603050405020304" pitchFamily="18" charset="0"/>
              </a:rPr>
              <a:t>A listing that’s in New York is ~$472k higher than one that is not, if all else is constant</a:t>
            </a:r>
          </a:p>
          <a:p>
            <a:r>
              <a:rPr lang="en-US" sz="1800" dirty="0">
                <a:latin typeface="Calibri" panose="020F0502020204030204" pitchFamily="34" charset="0"/>
                <a:ea typeface="MS Mincho" panose="02020609040205080304" pitchFamily="49" charset="-128"/>
                <a:cs typeface="Times New Roman" panose="02020603050405020304" pitchFamily="18" charset="0"/>
              </a:rPr>
              <a:t>The income tax amount and total number of returns in a zip code both have a positive relationship with price</a:t>
            </a:r>
          </a:p>
          <a:p>
            <a:r>
              <a:rPr lang="en-US" sz="1800" dirty="0">
                <a:latin typeface="Calibri" panose="020F0502020204030204" pitchFamily="34" charset="0"/>
                <a:ea typeface="MS Mincho" panose="02020609040205080304" pitchFamily="49" charset="-128"/>
                <a:cs typeface="Times New Roman" panose="02020603050405020304" pitchFamily="18" charset="0"/>
              </a:rPr>
              <a:t>The number of dependents and proportion of returns with real estate taxes both have a negative relationship with price</a:t>
            </a:r>
          </a:p>
          <a:p>
            <a:endParaRPr lang="en-US" sz="1800" dirty="0">
              <a:latin typeface="Calibri" panose="020F0502020204030204" pitchFamily="34" charset="0"/>
              <a:ea typeface="MS Mincho" panose="02020609040205080304" pitchFamily="49" charset="-128"/>
              <a:cs typeface="Times New Roman" panose="02020603050405020304" pitchFamily="18" charset="0"/>
            </a:endParaRPr>
          </a:p>
          <a:p>
            <a:endParaRPr lang="en-US" sz="1800" dirty="0">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024598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D6F34192-6511-BC66-707F-DCB93BB094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0534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Conclusions</a:t>
            </a:r>
          </a:p>
        </p:txBody>
      </p:sp>
      <p:sp>
        <p:nvSpPr>
          <p:cNvPr id="8" name="Content Placeholder 2">
            <a:extLst>
              <a:ext uri="{FF2B5EF4-FFF2-40B4-BE49-F238E27FC236}">
                <a16:creationId xmlns:a16="http://schemas.microsoft.com/office/drawing/2014/main" id="{3BB3C516-E314-387D-F167-C09B6B7EF308}"/>
              </a:ext>
            </a:extLst>
          </p:cNvPr>
          <p:cNvSpPr txBox="1">
            <a:spLocks/>
          </p:cNvSpPr>
          <p:nvPr/>
        </p:nvSpPr>
        <p:spPr>
          <a:xfrm>
            <a:off x="2795751" y="3622893"/>
            <a:ext cx="8229600" cy="27432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7000"/>
              </a:lnSpc>
              <a:spcBef>
                <a:spcPts val="0"/>
              </a:spcBef>
              <a:spcAft>
                <a:spcPts val="600"/>
              </a:spcAft>
              <a:buFont typeface="+mj-lt"/>
              <a:buAutoNum type="arabicPeriod"/>
            </a:pPr>
            <a:r>
              <a:rPr lang="en-US" sz="1800" dirty="0">
                <a:latin typeface="Calibri" panose="020F0502020204030204" pitchFamily="34" charset="0"/>
                <a:ea typeface="MS Mincho" panose="02020609040205080304" pitchFamily="49" charset="-128"/>
                <a:cs typeface="Times New Roman" panose="02020603050405020304" pitchFamily="18" charset="0"/>
              </a:rPr>
              <a:t>Adding income tax features to the model improve the model, and increase the R-Squared value by 0.05-0.23</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600"/>
              </a:spcAft>
              <a:buFont typeface="+mj-lt"/>
              <a:buAutoNum type="arabicPeriod"/>
            </a:pPr>
            <a:r>
              <a:rPr lang="en-US" sz="1800" dirty="0">
                <a:latin typeface="Calibri" panose="020F0502020204030204" pitchFamily="34" charset="0"/>
                <a:ea typeface="MS Mincho" panose="02020609040205080304" pitchFamily="49" charset="-128"/>
                <a:cs typeface="Times New Roman" panose="02020603050405020304" pitchFamily="18" charset="0"/>
              </a:rPr>
              <a:t>The most significant real estate features appear to be the size of the house, number of baths, and whether the house is in NY or MA</a:t>
            </a:r>
          </a:p>
          <a:p>
            <a:pPr marL="342900" indent="-342900">
              <a:lnSpc>
                <a:spcPct val="107000"/>
              </a:lnSpc>
              <a:spcBef>
                <a:spcPts val="0"/>
              </a:spcBef>
              <a:spcAft>
                <a:spcPts val="600"/>
              </a:spcAft>
              <a:buFont typeface="+mj-lt"/>
              <a:buAutoNum type="arabicPeriod"/>
            </a:pPr>
            <a:r>
              <a:rPr lang="en-US" sz="1800" dirty="0">
                <a:latin typeface="Calibri" panose="020F0502020204030204" pitchFamily="34" charset="0"/>
                <a:ea typeface="MS Mincho" panose="02020609040205080304" pitchFamily="49" charset="-128"/>
                <a:cs typeface="Times New Roman" panose="02020603050405020304" pitchFamily="18" charset="0"/>
              </a:rPr>
              <a:t>The most significant income tax features appear to be the number of returns, total tax credit amount, number of dependents, and the proportion of returns with </a:t>
            </a:r>
            <a:r>
              <a:rPr lang="en-US" sz="1800">
                <a:latin typeface="Calibri" panose="020F0502020204030204" pitchFamily="34" charset="0"/>
                <a:ea typeface="MS Mincho" panose="02020609040205080304" pitchFamily="49" charset="-128"/>
                <a:cs typeface="Times New Roman" panose="02020603050405020304" pitchFamily="18" charset="0"/>
              </a:rPr>
              <a:t>real estate tax</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A52FAD2A-7520-154B-96B8-C3F7B5E0F3EF}"/>
              </a:ext>
            </a:extLst>
          </p:cNvPr>
          <p:cNvSpPr txBox="1">
            <a:spLocks/>
          </p:cNvSpPr>
          <p:nvPr/>
        </p:nvSpPr>
        <p:spPr>
          <a:xfrm>
            <a:off x="2795751" y="2259725"/>
            <a:ext cx="8229600" cy="9753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Using a random forest model, we can achieve an R-squared value of ~0.57, which is a moderately effective model for a fairly behavioral response such as house price</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85980DB7-12D4-6106-BBA0-0D76F708B267}"/>
              </a:ext>
            </a:extLst>
          </p:cNvPr>
          <p:cNvSpPr/>
          <p:nvPr/>
        </p:nvSpPr>
        <p:spPr>
          <a:xfrm>
            <a:off x="733096" y="2194583"/>
            <a:ext cx="1831428" cy="1040524"/>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Primary Research Question</a:t>
            </a:r>
          </a:p>
        </p:txBody>
      </p:sp>
      <p:sp>
        <p:nvSpPr>
          <p:cNvPr id="12" name="Rectangle 11">
            <a:extLst>
              <a:ext uri="{FF2B5EF4-FFF2-40B4-BE49-F238E27FC236}">
                <a16:creationId xmlns:a16="http://schemas.microsoft.com/office/drawing/2014/main" id="{3847A14A-D59A-892A-D9D4-11096EDD244C}"/>
              </a:ext>
            </a:extLst>
          </p:cNvPr>
          <p:cNvSpPr/>
          <p:nvPr/>
        </p:nvSpPr>
        <p:spPr>
          <a:xfrm>
            <a:off x="733096" y="3622893"/>
            <a:ext cx="1831428" cy="274320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Secondary Research Questions</a:t>
            </a:r>
          </a:p>
        </p:txBody>
      </p:sp>
      <p:sp>
        <p:nvSpPr>
          <p:cNvPr id="13" name="Content Placeholder 2">
            <a:extLst>
              <a:ext uri="{FF2B5EF4-FFF2-40B4-BE49-F238E27FC236}">
                <a16:creationId xmlns:a16="http://schemas.microsoft.com/office/drawing/2014/main" id="{426E1233-BFA6-1D36-5A38-02830ECB72D6}"/>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The models we developed help us answer our research questions.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311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Potential Improvements</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2457762"/>
            <a:ext cx="10515600" cy="3748305"/>
          </a:xfrm>
        </p:spPr>
        <p:txBody>
          <a:bodyPr>
            <a:normAutofit/>
          </a:bodyPr>
          <a:lstStyle/>
          <a:p>
            <a:pPr marL="342900" indent="-342900">
              <a:buFont typeface="+mj-lt"/>
              <a:buAutoNum type="arabicPeriod"/>
            </a:pPr>
            <a:r>
              <a:rPr lang="en-US" sz="1800" dirty="0"/>
              <a:t>Enhance the data</a:t>
            </a:r>
          </a:p>
          <a:p>
            <a:pPr marL="800100" lvl="1" indent="-342900">
              <a:buFont typeface="+mj-lt"/>
              <a:buAutoNum type="arabicPeriod"/>
            </a:pPr>
            <a:r>
              <a:rPr lang="en-US" sz="1400" dirty="0"/>
              <a:t>Added data to the dataset (more zip code)</a:t>
            </a:r>
          </a:p>
          <a:p>
            <a:pPr marL="800100" lvl="1" indent="-342900">
              <a:buFont typeface="+mj-lt"/>
              <a:buAutoNum type="arabicPeriod"/>
            </a:pPr>
            <a:r>
              <a:rPr lang="en-US" sz="1400" dirty="0"/>
              <a:t>Add temporal features</a:t>
            </a:r>
          </a:p>
          <a:p>
            <a:pPr marL="800100" lvl="1" indent="-342900">
              <a:buFont typeface="+mj-lt"/>
              <a:buAutoNum type="arabicPeriod"/>
            </a:pPr>
            <a:r>
              <a:rPr lang="en-US" sz="1400" dirty="0"/>
              <a:t>Add more detailed real estate features</a:t>
            </a:r>
          </a:p>
          <a:p>
            <a:pPr marL="342900" indent="-342900">
              <a:buFont typeface="+mj-lt"/>
              <a:buAutoNum type="arabicPeriod"/>
            </a:pPr>
            <a:r>
              <a:rPr lang="en-US" sz="1800" dirty="0"/>
              <a:t>Improve the LASSO model by adding interaction terms</a:t>
            </a:r>
          </a:p>
        </p:txBody>
      </p:sp>
      <p:sp>
        <p:nvSpPr>
          <p:cNvPr id="4" name="TextBox 3">
            <a:extLst>
              <a:ext uri="{FF2B5EF4-FFF2-40B4-BE49-F238E27FC236}">
                <a16:creationId xmlns:a16="http://schemas.microsoft.com/office/drawing/2014/main" id="{B3B0A8F1-DF0B-4CA8-7887-D75024593553}"/>
              </a:ext>
            </a:extLst>
          </p:cNvPr>
          <p:cNvSpPr txBox="1"/>
          <p:nvPr/>
        </p:nvSpPr>
        <p:spPr>
          <a:xfrm>
            <a:off x="4067503" y="1418897"/>
            <a:ext cx="184731" cy="369332"/>
          </a:xfrm>
          <a:prstGeom prst="rect">
            <a:avLst/>
          </a:prstGeom>
          <a:noFill/>
        </p:spPr>
        <p:txBody>
          <a:bodyPr wrap="none" rtlCol="0">
            <a:spAutoFit/>
          </a:bodyPr>
          <a:lstStyle/>
          <a:p>
            <a:endParaRPr lang="en-US" dirty="0"/>
          </a:p>
        </p:txBody>
      </p:sp>
      <p:sp>
        <p:nvSpPr>
          <p:cNvPr id="5" name="Content Placeholder 2">
            <a:extLst>
              <a:ext uri="{FF2B5EF4-FFF2-40B4-BE49-F238E27FC236}">
                <a16:creationId xmlns:a16="http://schemas.microsoft.com/office/drawing/2014/main" id="{D37245CA-4886-0EF2-5299-5097E6E774B2}"/>
              </a:ext>
            </a:extLst>
          </p:cNvPr>
          <p:cNvSpPr txBox="1">
            <a:spLocks/>
          </p:cNvSpPr>
          <p:nvPr/>
        </p:nvSpPr>
        <p:spPr>
          <a:xfrm>
            <a:off x="838200" y="1375088"/>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If we were to look beyond this project, further improvements could be made to the model.</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626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Literature Citations</a:t>
            </a:r>
          </a:p>
        </p:txBody>
      </p:sp>
      <p:sp>
        <p:nvSpPr>
          <p:cNvPr id="10" name="Content Placeholder 9">
            <a:extLst>
              <a:ext uri="{FF2B5EF4-FFF2-40B4-BE49-F238E27FC236}">
                <a16:creationId xmlns:a16="http://schemas.microsoft.com/office/drawing/2014/main" id="{0C4DD2D7-D629-7801-E63B-0C8BD882FA28}"/>
              </a:ext>
            </a:extLst>
          </p:cNvPr>
          <p:cNvSpPr>
            <a:spLocks noGrp="1"/>
          </p:cNvSpPr>
          <p:nvPr>
            <p:ph idx="1"/>
          </p:nvPr>
        </p:nvSpPr>
        <p:spPr/>
        <p:txBody>
          <a:bodyPr/>
          <a:lstStyle/>
          <a:p>
            <a:pPr marL="0" marR="0" indent="0">
              <a:lnSpc>
                <a:spcPct val="107000"/>
              </a:lnSpc>
              <a:spcBef>
                <a:spcPts val="0"/>
              </a:spcBef>
              <a:buNone/>
            </a:pPr>
            <a:r>
              <a:rPr lang="en-US" sz="2800" dirty="0">
                <a:effectLst/>
                <a:latin typeface="Calibri" panose="020F0502020204030204" pitchFamily="34" charset="0"/>
                <a:ea typeface="MS Mincho" panose="02020609040205080304" pitchFamily="49" charset="-128"/>
                <a:cs typeface="Times New Roman" panose="02020603050405020304" pitchFamily="18" charset="0"/>
              </a:rPr>
              <a:t>[1] “Machine Learning based Predicting House Prices using Regression Techniques”; J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Manasa</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Radha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Guota</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N S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Narahari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ieeexplore.ieee.org</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/abstract/document/9074952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buNone/>
            </a:pPr>
            <a:endParaRPr lang="en-US" sz="2800" dirty="0">
              <a:effectLst/>
              <a:latin typeface="Calibri" panose="020F0502020204030204" pitchFamily="34" charset="0"/>
              <a:ea typeface="MS Mincho" panose="02020609040205080304" pitchFamily="49" charset="-128"/>
              <a:cs typeface="Times New Roman" panose="02020603050405020304" pitchFamily="18" charset="0"/>
            </a:endParaRPr>
          </a:p>
          <a:p>
            <a:pPr marL="0" marR="0" indent="0">
              <a:lnSpc>
                <a:spcPct val="107000"/>
              </a:lnSpc>
              <a:spcBef>
                <a:spcPts val="0"/>
              </a:spcBef>
              <a:buNone/>
            </a:pPr>
            <a:r>
              <a:rPr lang="en-US" sz="2800" dirty="0">
                <a:effectLst/>
                <a:latin typeface="Calibri" panose="020F0502020204030204" pitchFamily="34" charset="0"/>
                <a:ea typeface="MS Mincho" panose="02020609040205080304" pitchFamily="49" charset="-128"/>
                <a:cs typeface="Times New Roman" panose="02020603050405020304" pitchFamily="18" charset="0"/>
              </a:rPr>
              <a:t>[2] “Predicting House Prices with Spatial Dependence: A Comparison of Alternative Methods”; Steven Bourassa, Eva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Cantoni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&amp; Martin </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Hoesli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 https://</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www.tandfonline.com</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t>
            </a:r>
            <a:r>
              <a:rPr lang="en-US" sz="2800" dirty="0" err="1">
                <a:effectLst/>
                <a:latin typeface="Calibri" panose="020F0502020204030204" pitchFamily="34" charset="0"/>
                <a:ea typeface="MS Mincho" panose="02020609040205080304" pitchFamily="49" charset="-128"/>
                <a:cs typeface="Times New Roman" panose="02020603050405020304" pitchFamily="18" charset="0"/>
              </a:rPr>
              <a:t>doi</a:t>
            </a:r>
            <a:r>
              <a:rPr lang="en-US" sz="2800" dirty="0">
                <a:effectLst/>
                <a:latin typeface="Calibri" panose="020F0502020204030204" pitchFamily="34" charset="0"/>
                <a:ea typeface="MS Mincho" panose="02020609040205080304" pitchFamily="49" charset="-128"/>
                <a:cs typeface="Times New Roman" panose="02020603050405020304" pitchFamily="18" charset="0"/>
              </a:rPr>
              <a:t>/abs/10.1080/10835547.2010.12091276</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2101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25BC-FDF8-8108-B607-0714EDF0EA2D}"/>
              </a:ext>
            </a:extLst>
          </p:cNvPr>
          <p:cNvSpPr>
            <a:spLocks noGrp="1"/>
          </p:cNvSpPr>
          <p:nvPr>
            <p:ph type="title"/>
          </p:nvPr>
        </p:nvSpPr>
        <p:spPr/>
        <p:txBody>
          <a:bodyPr>
            <a:normAutofit fontScale="90000"/>
          </a:bodyPr>
          <a:lstStyle/>
          <a:p>
            <a:r>
              <a:rPr lang="en-US" dirty="0"/>
              <a:t>Table of Contents</a:t>
            </a:r>
          </a:p>
        </p:txBody>
      </p:sp>
      <p:sp>
        <p:nvSpPr>
          <p:cNvPr id="3" name="Content Placeholder 2">
            <a:extLst>
              <a:ext uri="{FF2B5EF4-FFF2-40B4-BE49-F238E27FC236}">
                <a16:creationId xmlns:a16="http://schemas.microsoft.com/office/drawing/2014/main" id="{8AA83623-B83B-2F32-EEEF-ECA33B8FC684}"/>
              </a:ext>
            </a:extLst>
          </p:cNvPr>
          <p:cNvSpPr>
            <a:spLocks noGrp="1"/>
          </p:cNvSpPr>
          <p:nvPr>
            <p:ph idx="1"/>
          </p:nvPr>
        </p:nvSpPr>
        <p:spPr/>
        <p:txBody>
          <a:bodyPr/>
          <a:lstStyle/>
          <a:p>
            <a:pPr marL="514350" indent="-514350">
              <a:buFont typeface="+mj-lt"/>
              <a:buAutoNum type="arabicPeriod"/>
            </a:pPr>
            <a:r>
              <a:rPr lang="en-US" dirty="0"/>
              <a:t>Problem and Approach Overview</a:t>
            </a:r>
          </a:p>
          <a:p>
            <a:pPr marL="514350" indent="-514350">
              <a:buFont typeface="+mj-lt"/>
              <a:buAutoNum type="arabicPeriod"/>
            </a:pPr>
            <a:r>
              <a:rPr lang="en-US" dirty="0"/>
              <a:t>Process and Key Findings</a:t>
            </a:r>
          </a:p>
          <a:p>
            <a:pPr marL="514350" indent="-514350">
              <a:buFont typeface="+mj-lt"/>
              <a:buAutoNum type="arabicPeriod"/>
            </a:pPr>
            <a:r>
              <a:rPr lang="en-US" dirty="0"/>
              <a:t>Conclusions and Next Steps</a:t>
            </a:r>
          </a:p>
        </p:txBody>
      </p:sp>
      <p:sp>
        <p:nvSpPr>
          <p:cNvPr id="4" name="Rectangle 3">
            <a:extLst>
              <a:ext uri="{FF2B5EF4-FFF2-40B4-BE49-F238E27FC236}">
                <a16:creationId xmlns:a16="http://schemas.microsoft.com/office/drawing/2014/main" id="{E7DB5FFB-EED5-B8C9-6A12-ABAE9B4E4034}"/>
              </a:ext>
            </a:extLst>
          </p:cNvPr>
          <p:cNvSpPr/>
          <p:nvPr/>
        </p:nvSpPr>
        <p:spPr>
          <a:xfrm>
            <a:off x="10072688" y="114300"/>
            <a:ext cx="2021681"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Andrew</a:t>
            </a:r>
          </a:p>
        </p:txBody>
      </p:sp>
    </p:spTree>
    <p:extLst>
      <p:ext uri="{BB962C8B-B14F-4D97-AF65-F5344CB8AC3E}">
        <p14:creationId xmlns:p14="http://schemas.microsoft.com/office/powerpoint/2010/main" val="396862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Problem and Approach Overview</a:t>
            </a:r>
          </a:p>
        </p:txBody>
      </p:sp>
      <p:sp>
        <p:nvSpPr>
          <p:cNvPr id="3" name="Rectangle 2">
            <a:extLst>
              <a:ext uri="{FF2B5EF4-FFF2-40B4-BE49-F238E27FC236}">
                <a16:creationId xmlns:a16="http://schemas.microsoft.com/office/drawing/2014/main" id="{D490F599-5D88-481A-FEBA-DB64FE5F97FE}"/>
              </a:ext>
            </a:extLst>
          </p:cNvPr>
          <p:cNvSpPr/>
          <p:nvPr/>
        </p:nvSpPr>
        <p:spPr>
          <a:xfrm>
            <a:off x="10072688" y="114300"/>
            <a:ext cx="2021681"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Andrew</a:t>
            </a:r>
          </a:p>
        </p:txBody>
      </p:sp>
    </p:spTree>
    <p:extLst>
      <p:ext uri="{BB962C8B-B14F-4D97-AF65-F5344CB8AC3E}">
        <p14:creationId xmlns:p14="http://schemas.microsoft.com/office/powerpoint/2010/main" val="289888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Context &amp; Problem Statement</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2184675"/>
            <a:ext cx="10515600" cy="1483435"/>
          </a:xfrm>
        </p:spPr>
        <p:txBody>
          <a:bodyPr>
            <a:normAutofit/>
          </a:bodyPr>
          <a:lstStyle/>
          <a:p>
            <a:r>
              <a:rPr lang="en-US" sz="2000" dirty="0"/>
              <a:t>Predicting house price information is not a new problem, but current approaches often don’t consider the affluency of the location of the house</a:t>
            </a:r>
          </a:p>
          <a:p>
            <a:r>
              <a:rPr lang="en-US" sz="2000" dirty="0"/>
              <a:t>How might knowing various tax return fields by zip code, such as adjusted gross income, help predict the prices of homes for a given time period? </a:t>
            </a:r>
          </a:p>
        </p:txBody>
      </p:sp>
      <p:sp>
        <p:nvSpPr>
          <p:cNvPr id="6" name="Content Placeholder 2">
            <a:extLst>
              <a:ext uri="{FF2B5EF4-FFF2-40B4-BE49-F238E27FC236}">
                <a16:creationId xmlns:a16="http://schemas.microsoft.com/office/drawing/2014/main" id="{74BFBD15-6997-E93D-0AD0-737954A23CC4}"/>
              </a:ext>
            </a:extLst>
          </p:cNvPr>
          <p:cNvSpPr txBox="1">
            <a:spLocks/>
          </p:cNvSpPr>
          <p:nvPr/>
        </p:nvSpPr>
        <p:spPr>
          <a:xfrm>
            <a:off x="838200" y="4195360"/>
            <a:ext cx="10515600" cy="1375379"/>
          </a:xfrm>
          <a:prstGeom prst="rect">
            <a:avLst/>
          </a:prstGeom>
          <a:solidFill>
            <a:schemeClr val="bg1">
              <a:lumMod val="9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effectLst/>
                <a:latin typeface="Calibri" panose="020F0502020204030204" pitchFamily="34" charset="0"/>
                <a:ea typeface="MS Mincho" panose="02020609040205080304" pitchFamily="49" charset="-128"/>
                <a:cs typeface="Times New Roman" panose="02020603050405020304" pitchFamily="18" charset="0"/>
              </a:rPr>
              <a:t>We aim to improve list price prediction models that use traditional features about the home (house size, number of bedrooms, number of bathrooms, etc.) by exploring and testing the addition of income-tax related zip code features</a:t>
            </a:r>
            <a:r>
              <a:rPr lang="en-CA" sz="2000" b="1" dirty="0">
                <a:effectLst/>
                <a:latin typeface="Segoe UI" panose="020B0502040204020203" pitchFamily="34" charset="0"/>
                <a:ea typeface="Times New Roman" panose="02020603050405020304" pitchFamily="18" charset="0"/>
              </a:rPr>
              <a:t>.</a:t>
            </a:r>
            <a:r>
              <a:rPr lang="en-US" sz="2000" b="1" dirty="0">
                <a:effectLst/>
              </a:rPr>
              <a:t> </a:t>
            </a:r>
            <a:endParaRPr lang="en-US" sz="2000" b="1" dirty="0"/>
          </a:p>
        </p:txBody>
      </p:sp>
      <p:sp>
        <p:nvSpPr>
          <p:cNvPr id="4" name="Rectangle 3">
            <a:extLst>
              <a:ext uri="{FF2B5EF4-FFF2-40B4-BE49-F238E27FC236}">
                <a16:creationId xmlns:a16="http://schemas.microsoft.com/office/drawing/2014/main" id="{CB44A635-A759-7943-1445-2BF0EA78E20B}"/>
              </a:ext>
            </a:extLst>
          </p:cNvPr>
          <p:cNvSpPr/>
          <p:nvPr/>
        </p:nvSpPr>
        <p:spPr>
          <a:xfrm>
            <a:off x="0" y="1744717"/>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CONTEXT</a:t>
            </a:r>
          </a:p>
        </p:txBody>
      </p:sp>
      <p:sp>
        <p:nvSpPr>
          <p:cNvPr id="5" name="Rectangle 4">
            <a:extLst>
              <a:ext uri="{FF2B5EF4-FFF2-40B4-BE49-F238E27FC236}">
                <a16:creationId xmlns:a16="http://schemas.microsoft.com/office/drawing/2014/main" id="{79A7BF69-629F-7C63-9413-E54AD5AC019A}"/>
              </a:ext>
            </a:extLst>
          </p:cNvPr>
          <p:cNvSpPr/>
          <p:nvPr/>
        </p:nvSpPr>
        <p:spPr>
          <a:xfrm>
            <a:off x="0" y="3768953"/>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PROBLEM STATEMENT</a:t>
            </a:r>
          </a:p>
        </p:txBody>
      </p:sp>
      <p:sp>
        <p:nvSpPr>
          <p:cNvPr id="7" name="Rectangle 6">
            <a:extLst>
              <a:ext uri="{FF2B5EF4-FFF2-40B4-BE49-F238E27FC236}">
                <a16:creationId xmlns:a16="http://schemas.microsoft.com/office/drawing/2014/main" id="{A786503D-1A74-BC11-CDA2-F6372C9C710B}"/>
              </a:ext>
            </a:extLst>
          </p:cNvPr>
          <p:cNvSpPr/>
          <p:nvPr/>
        </p:nvSpPr>
        <p:spPr>
          <a:xfrm>
            <a:off x="0" y="5764499"/>
            <a:ext cx="12192000" cy="304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LITERATURE SURVEY</a:t>
            </a:r>
          </a:p>
        </p:txBody>
      </p:sp>
      <p:sp>
        <p:nvSpPr>
          <p:cNvPr id="8" name="Content Placeholder 2">
            <a:extLst>
              <a:ext uri="{FF2B5EF4-FFF2-40B4-BE49-F238E27FC236}">
                <a16:creationId xmlns:a16="http://schemas.microsoft.com/office/drawing/2014/main" id="{880CB66E-48B2-7627-761C-ACFA78D8EF6F}"/>
              </a:ext>
            </a:extLst>
          </p:cNvPr>
          <p:cNvSpPr txBox="1">
            <a:spLocks/>
          </p:cNvSpPr>
          <p:nvPr/>
        </p:nvSpPr>
        <p:spPr>
          <a:xfrm>
            <a:off x="838200" y="6125253"/>
            <a:ext cx="10515600" cy="658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Existing attempts to incorporate zip code or location primarily focus on directly encoding the spatial data, but don’t account for affluency or income tax features</a:t>
            </a:r>
            <a:endParaRPr lang="en-US" sz="2000" dirty="0"/>
          </a:p>
        </p:txBody>
      </p:sp>
      <p:sp>
        <p:nvSpPr>
          <p:cNvPr id="9" name="Rectangle 8">
            <a:extLst>
              <a:ext uri="{FF2B5EF4-FFF2-40B4-BE49-F238E27FC236}">
                <a16:creationId xmlns:a16="http://schemas.microsoft.com/office/drawing/2014/main" id="{0B86B0BD-F83B-0842-C636-0A36EB05E9F0}"/>
              </a:ext>
            </a:extLst>
          </p:cNvPr>
          <p:cNvSpPr/>
          <p:nvPr/>
        </p:nvSpPr>
        <p:spPr>
          <a:xfrm>
            <a:off x="10072688" y="114300"/>
            <a:ext cx="2021681"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Andrew</a:t>
            </a:r>
          </a:p>
        </p:txBody>
      </p:sp>
    </p:spTree>
    <p:extLst>
      <p:ext uri="{BB962C8B-B14F-4D97-AF65-F5344CB8AC3E}">
        <p14:creationId xmlns:p14="http://schemas.microsoft.com/office/powerpoint/2010/main" val="537820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Research Questions &amp; Modeling Objective</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2795751" y="3622893"/>
            <a:ext cx="8229600" cy="2743200"/>
          </a:xfrm>
        </p:spPr>
        <p:txBody>
          <a:bodyPr anchor="ctr">
            <a:normAutofit/>
          </a:bodyPr>
          <a:lstStyle/>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How does the performance of models with income tax data added compare to those with only house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income tax features are statistically significant? What is their relationship to house price?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Which traditional features are statistically significant? What is their relationship to house price? How does the set of significant features change when income tax features are added?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C6AD5BD-2A83-E57A-B0DB-46B6EBC6C3C4}"/>
              </a:ext>
            </a:extLst>
          </p:cNvPr>
          <p:cNvSpPr txBox="1">
            <a:spLocks/>
          </p:cNvSpPr>
          <p:nvPr/>
        </p:nvSpPr>
        <p:spPr>
          <a:xfrm>
            <a:off x="2795751" y="2259725"/>
            <a:ext cx="8229600" cy="9753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How well can we predict</a:t>
            </a:r>
            <a:r>
              <a:rPr lang="en-US" sz="1800" b="1" dirty="0">
                <a:latin typeface="Calibri" panose="020F0502020204030204" pitchFamily="34" charset="0"/>
                <a:ea typeface="MS Mincho" panose="02020609040205080304" pitchFamily="49" charset="-128"/>
                <a:cs typeface="Times New Roman" panose="02020603050405020304" pitchFamily="18" charset="0"/>
              </a:rPr>
              <a:t> </a:t>
            </a:r>
            <a:r>
              <a:rPr lang="en-US" sz="1800" dirty="0">
                <a:latin typeface="Calibri" panose="020F0502020204030204" pitchFamily="34" charset="0"/>
                <a:ea typeface="MS Mincho" panose="02020609040205080304" pitchFamily="49" charset="-128"/>
                <a:cs typeface="Times New Roman" panose="02020603050405020304" pitchFamily="18" charset="0"/>
              </a:rPr>
              <a:t>house prices using </a:t>
            </a:r>
            <a:r>
              <a:rPr lang="en-US" sz="1800" b="1" dirty="0">
                <a:latin typeface="Calibri" panose="020F0502020204030204" pitchFamily="34" charset="0"/>
                <a:ea typeface="MS Mincho" panose="02020609040205080304" pitchFamily="49" charset="-128"/>
                <a:cs typeface="Times New Roman" panose="02020603050405020304" pitchFamily="18" charset="0"/>
              </a:rPr>
              <a:t>both</a:t>
            </a:r>
            <a:r>
              <a:rPr lang="en-US" sz="1800" dirty="0">
                <a:latin typeface="Calibri" panose="020F0502020204030204" pitchFamily="34" charset="0"/>
                <a:ea typeface="MS Mincho" panose="02020609040205080304" pitchFamily="49" charset="-128"/>
                <a:cs typeface="Times New Roman" panose="02020603050405020304" pitchFamily="18" charset="0"/>
              </a:rPr>
              <a:t> standard “listing” information about the house and income tax information about the residents of a zip code?</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6378E2F2-F693-292C-17D7-B768937A66A1}"/>
              </a:ext>
            </a:extLst>
          </p:cNvPr>
          <p:cNvSpPr/>
          <p:nvPr/>
        </p:nvSpPr>
        <p:spPr>
          <a:xfrm>
            <a:off x="733096" y="2194583"/>
            <a:ext cx="1831428" cy="1040524"/>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Primary Research Question</a:t>
            </a:r>
          </a:p>
        </p:txBody>
      </p:sp>
      <p:sp>
        <p:nvSpPr>
          <p:cNvPr id="6" name="Rectangle 5">
            <a:extLst>
              <a:ext uri="{FF2B5EF4-FFF2-40B4-BE49-F238E27FC236}">
                <a16:creationId xmlns:a16="http://schemas.microsoft.com/office/drawing/2014/main" id="{EC7575E1-3282-F63C-9C5C-E5B72AA755BF}"/>
              </a:ext>
            </a:extLst>
          </p:cNvPr>
          <p:cNvSpPr/>
          <p:nvPr/>
        </p:nvSpPr>
        <p:spPr>
          <a:xfrm>
            <a:off x="733096" y="3622893"/>
            <a:ext cx="1831428" cy="2743200"/>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Secondary Research Questions</a:t>
            </a:r>
          </a:p>
        </p:txBody>
      </p:sp>
      <p:sp>
        <p:nvSpPr>
          <p:cNvPr id="7" name="Rectangle 6">
            <a:extLst>
              <a:ext uri="{FF2B5EF4-FFF2-40B4-BE49-F238E27FC236}">
                <a16:creationId xmlns:a16="http://schemas.microsoft.com/office/drawing/2014/main" id="{FF0D0EA0-8449-8E06-3513-A07AD850FCCC}"/>
              </a:ext>
            </a:extLst>
          </p:cNvPr>
          <p:cNvSpPr/>
          <p:nvPr/>
        </p:nvSpPr>
        <p:spPr>
          <a:xfrm>
            <a:off x="10072688" y="114300"/>
            <a:ext cx="2021681"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Andrew</a:t>
            </a:r>
          </a:p>
        </p:txBody>
      </p:sp>
      <p:sp>
        <p:nvSpPr>
          <p:cNvPr id="8" name="Content Placeholder 2">
            <a:extLst>
              <a:ext uri="{FF2B5EF4-FFF2-40B4-BE49-F238E27FC236}">
                <a16:creationId xmlns:a16="http://schemas.microsoft.com/office/drawing/2014/main" id="{B8BE5E54-D9FF-FE9F-C7FE-CFDAFD07E531}"/>
              </a:ext>
            </a:extLst>
          </p:cNvPr>
          <p:cNvSpPr txBox="1">
            <a:spLocks/>
          </p:cNvSpPr>
          <p:nvPr/>
        </p:nvSpPr>
        <p:spPr>
          <a:xfrm>
            <a:off x="838200" y="1309157"/>
            <a:ext cx="10515600" cy="658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panose="020F0502020204030204" pitchFamily="34" charset="0"/>
                <a:ea typeface="MS Mincho" panose="02020609040205080304" pitchFamily="49" charset="-128"/>
                <a:cs typeface="Times New Roman" panose="02020603050405020304" pitchFamily="18" charset="0"/>
              </a:rPr>
              <a:t>Our goal was to answer the below research questions.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508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p:txBody>
          <a:bodyPr>
            <a:normAutofit fontScale="90000"/>
          </a:bodyPr>
          <a:lstStyle/>
          <a:p>
            <a:r>
              <a:rPr lang="en-US" dirty="0"/>
              <a:t>Methodology</a:t>
            </a:r>
          </a:p>
        </p:txBody>
      </p:sp>
      <p:sp>
        <p:nvSpPr>
          <p:cNvPr id="6" name="Rectangle 5">
            <a:extLst>
              <a:ext uri="{FF2B5EF4-FFF2-40B4-BE49-F238E27FC236}">
                <a16:creationId xmlns:a16="http://schemas.microsoft.com/office/drawing/2014/main" id="{2FCBC6E5-B205-AF2E-DE1C-83A592E57923}"/>
              </a:ext>
            </a:extLst>
          </p:cNvPr>
          <p:cNvSpPr/>
          <p:nvPr/>
        </p:nvSpPr>
        <p:spPr>
          <a:xfrm>
            <a:off x="462455" y="2028790"/>
            <a:ext cx="11098924" cy="1025050"/>
          </a:xfrm>
          <a:prstGeom prst="rect">
            <a:avLst/>
          </a:prstGeom>
          <a:noFill/>
        </p:spPr>
      </p:sp>
      <p:sp>
        <p:nvSpPr>
          <p:cNvPr id="7" name="Freeform 6">
            <a:extLst>
              <a:ext uri="{FF2B5EF4-FFF2-40B4-BE49-F238E27FC236}">
                <a16:creationId xmlns:a16="http://schemas.microsoft.com/office/drawing/2014/main" id="{E210633F-D7FB-B6B7-7391-78F2FFAC0A0F}"/>
              </a:ext>
            </a:extLst>
          </p:cNvPr>
          <p:cNvSpPr/>
          <p:nvPr/>
        </p:nvSpPr>
        <p:spPr>
          <a:xfrm>
            <a:off x="467603"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Data Cleansing &amp; Transformation</a:t>
            </a:r>
          </a:p>
        </p:txBody>
      </p:sp>
      <p:sp>
        <p:nvSpPr>
          <p:cNvPr id="8" name="Freeform 7">
            <a:extLst>
              <a:ext uri="{FF2B5EF4-FFF2-40B4-BE49-F238E27FC236}">
                <a16:creationId xmlns:a16="http://schemas.microsoft.com/office/drawing/2014/main" id="{50B36938-ADE1-E570-3B69-C491BC8E3F11}"/>
              </a:ext>
            </a:extLst>
          </p:cNvPr>
          <p:cNvSpPr/>
          <p:nvPr/>
        </p:nvSpPr>
        <p:spPr>
          <a:xfrm>
            <a:off x="3164837"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Exploratory Data Analysis</a:t>
            </a:r>
          </a:p>
        </p:txBody>
      </p:sp>
      <p:sp>
        <p:nvSpPr>
          <p:cNvPr id="9" name="Freeform 8">
            <a:extLst>
              <a:ext uri="{FF2B5EF4-FFF2-40B4-BE49-F238E27FC236}">
                <a16:creationId xmlns:a16="http://schemas.microsoft.com/office/drawing/2014/main" id="{93D86176-11AA-147A-909E-DDB9295FF26B}"/>
              </a:ext>
            </a:extLst>
          </p:cNvPr>
          <p:cNvSpPr/>
          <p:nvPr/>
        </p:nvSpPr>
        <p:spPr>
          <a:xfrm>
            <a:off x="5862070"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Model Development &amp; Selection</a:t>
            </a:r>
          </a:p>
        </p:txBody>
      </p:sp>
      <p:sp>
        <p:nvSpPr>
          <p:cNvPr id="10" name="Freeform 9">
            <a:extLst>
              <a:ext uri="{FF2B5EF4-FFF2-40B4-BE49-F238E27FC236}">
                <a16:creationId xmlns:a16="http://schemas.microsoft.com/office/drawing/2014/main" id="{007CE89F-F5D7-A0A2-09BF-B2F9A45F4D6B}"/>
              </a:ext>
            </a:extLst>
          </p:cNvPr>
          <p:cNvSpPr/>
          <p:nvPr/>
        </p:nvSpPr>
        <p:spPr>
          <a:xfrm>
            <a:off x="8559304" y="2028790"/>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r>
              <a:rPr lang="en-US" sz="1800" kern="1200" dirty="0">
                <a:solidFill>
                  <a:sysClr val="windowText" lastClr="000000"/>
                </a:solidFill>
              </a:rPr>
              <a:t>Results Evaluation</a:t>
            </a:r>
          </a:p>
        </p:txBody>
      </p:sp>
      <p:sp>
        <p:nvSpPr>
          <p:cNvPr id="11" name="TextBox 10">
            <a:extLst>
              <a:ext uri="{FF2B5EF4-FFF2-40B4-BE49-F238E27FC236}">
                <a16:creationId xmlns:a16="http://schemas.microsoft.com/office/drawing/2014/main" id="{1355A6FA-DC71-DF24-AF09-685FE9C7C37F}"/>
              </a:ext>
            </a:extLst>
          </p:cNvPr>
          <p:cNvSpPr txBox="1"/>
          <p:nvPr/>
        </p:nvSpPr>
        <p:spPr>
          <a:xfrm>
            <a:off x="462455" y="3053840"/>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C</a:t>
            </a:r>
            <a:r>
              <a:rPr lang="en-US" sz="1800" b="1" dirty="0">
                <a:effectLst/>
                <a:latin typeface="Calibri" panose="020F0502020204030204" pitchFamily="34" charset="0"/>
                <a:ea typeface="MS Mincho" panose="02020609040205080304" pitchFamily="49" charset="-128"/>
                <a:cs typeface="Times New Roman" panose="02020603050405020304" pitchFamily="18" charset="0"/>
              </a:rPr>
              <a:t>reate the dataset to feed EDA and the model</a:t>
            </a:r>
            <a:r>
              <a:rPr lang="en-US" b="1" dirty="0">
                <a:effectLst/>
              </a:rPr>
              <a:t> </a:t>
            </a:r>
            <a:endParaRPr lang="en-US" b="1" dirty="0"/>
          </a:p>
        </p:txBody>
      </p:sp>
      <p:sp>
        <p:nvSpPr>
          <p:cNvPr id="12" name="TextBox 11">
            <a:extLst>
              <a:ext uri="{FF2B5EF4-FFF2-40B4-BE49-F238E27FC236}">
                <a16:creationId xmlns:a16="http://schemas.microsoft.com/office/drawing/2014/main" id="{ABCC4479-2AA4-8DE3-9F73-96E36584E22B}"/>
              </a:ext>
            </a:extLst>
          </p:cNvPr>
          <p:cNvSpPr txBox="1"/>
          <p:nvPr/>
        </p:nvSpPr>
        <p:spPr>
          <a:xfrm>
            <a:off x="462455" y="3757923"/>
            <a:ext cx="2522483" cy="233910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Perform null and duplicate checks</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Confirm data types</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A</a:t>
            </a:r>
            <a:r>
              <a:rPr lang="en-US" sz="1400" dirty="0">
                <a:effectLst/>
                <a:latin typeface="Calibri" panose="020F0502020204030204" pitchFamily="34" charset="0"/>
                <a:ea typeface="MS Mincho" panose="02020609040205080304" pitchFamily="49" charset="-128"/>
                <a:cs typeface="Times New Roman" panose="02020603050405020304" pitchFamily="18" charset="0"/>
              </a:rPr>
              <a:t>ggregate data as-needed </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Join the real estate and income tax datasets and checking join veracity</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Create</a:t>
            </a:r>
            <a:r>
              <a:rPr lang="en-US" sz="1400" dirty="0">
                <a:effectLst/>
                <a:latin typeface="Calibri" panose="020F0502020204030204" pitchFamily="34" charset="0"/>
                <a:ea typeface="MS Mincho" panose="02020609040205080304" pitchFamily="49" charset="-128"/>
                <a:cs typeface="Times New Roman" panose="02020603050405020304" pitchFamily="18" charset="0"/>
              </a:rPr>
              <a:t> calculated fields for our variables as needed</a:t>
            </a:r>
            <a:r>
              <a:rPr lang="en-US" sz="1400" dirty="0">
                <a:effectLst/>
              </a:rPr>
              <a:t> </a:t>
            </a:r>
            <a:endParaRPr lang="en-US" sz="1400" dirty="0"/>
          </a:p>
        </p:txBody>
      </p:sp>
      <p:sp>
        <p:nvSpPr>
          <p:cNvPr id="13" name="TextBox 12">
            <a:extLst>
              <a:ext uri="{FF2B5EF4-FFF2-40B4-BE49-F238E27FC236}">
                <a16:creationId xmlns:a16="http://schemas.microsoft.com/office/drawing/2014/main" id="{FDC35F14-5AED-E860-0C64-8ADB7BF46E0C}"/>
              </a:ext>
            </a:extLst>
          </p:cNvPr>
          <p:cNvSpPr txBox="1"/>
          <p:nvPr/>
        </p:nvSpPr>
        <p:spPr>
          <a:xfrm>
            <a:off x="3159689" y="3053840"/>
            <a:ext cx="2522483" cy="646331"/>
          </a:xfrm>
          <a:prstGeom prst="rect">
            <a:avLst/>
          </a:prstGeom>
          <a:noFill/>
        </p:spPr>
        <p:txBody>
          <a:bodyPr wrap="square" rtlCol="0">
            <a:spAutoFit/>
          </a:bodyPr>
          <a:lstStyle/>
          <a:p>
            <a:r>
              <a:rPr lang="en-US" b="1" dirty="0">
                <a:latin typeface="Calibri" panose="020F0502020204030204" pitchFamily="34" charset="0"/>
                <a:ea typeface="MS Mincho" panose="02020609040205080304" pitchFamily="49" charset="-128"/>
                <a:cs typeface="Times New Roman" panose="02020603050405020304" pitchFamily="18" charset="0"/>
              </a:rPr>
              <a:t>Summarize and explore before modeling</a:t>
            </a:r>
            <a:endParaRPr lang="en-US" b="1" dirty="0"/>
          </a:p>
        </p:txBody>
      </p:sp>
      <p:sp>
        <p:nvSpPr>
          <p:cNvPr id="14" name="TextBox 13">
            <a:extLst>
              <a:ext uri="{FF2B5EF4-FFF2-40B4-BE49-F238E27FC236}">
                <a16:creationId xmlns:a16="http://schemas.microsoft.com/office/drawing/2014/main" id="{C0206C4D-7F66-6E4D-D90B-81ED9CE1AC1B}"/>
              </a:ext>
            </a:extLst>
          </p:cNvPr>
          <p:cNvSpPr txBox="1"/>
          <p:nvPr/>
        </p:nvSpPr>
        <p:spPr>
          <a:xfrm>
            <a:off x="3159689" y="3757923"/>
            <a:ext cx="2522483"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Develop univariate summaries (histograms, boxplots)</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Understand dependent-independent variable summaries (pair plots, correlation heatmaps)</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Correlation analysis</a:t>
            </a:r>
          </a:p>
        </p:txBody>
      </p:sp>
      <p:sp>
        <p:nvSpPr>
          <p:cNvPr id="15" name="TextBox 14">
            <a:extLst>
              <a:ext uri="{FF2B5EF4-FFF2-40B4-BE49-F238E27FC236}">
                <a16:creationId xmlns:a16="http://schemas.microsoft.com/office/drawing/2014/main" id="{C311DCB7-8714-3520-2876-042046A6BB2A}"/>
              </a:ext>
            </a:extLst>
          </p:cNvPr>
          <p:cNvSpPr txBox="1"/>
          <p:nvPr/>
        </p:nvSpPr>
        <p:spPr>
          <a:xfrm>
            <a:off x="5856923" y="3053840"/>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Test and select the best model</a:t>
            </a:r>
            <a:endParaRPr lang="en-US" b="1" dirty="0"/>
          </a:p>
        </p:txBody>
      </p:sp>
      <p:sp>
        <p:nvSpPr>
          <p:cNvPr id="16" name="TextBox 15">
            <a:extLst>
              <a:ext uri="{FF2B5EF4-FFF2-40B4-BE49-F238E27FC236}">
                <a16:creationId xmlns:a16="http://schemas.microsoft.com/office/drawing/2014/main" id="{0D7B08C1-8B53-F6F8-79C1-D694DF889651}"/>
              </a:ext>
            </a:extLst>
          </p:cNvPr>
          <p:cNvSpPr txBox="1"/>
          <p:nvPr/>
        </p:nvSpPr>
        <p:spPr>
          <a:xfrm>
            <a:off x="5856923" y="3757923"/>
            <a:ext cx="2522483" cy="276998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Split data into training/testing</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Preprocess data (scaling, PCA)</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Select and engineer features as-needed</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Train and score models from different families</a:t>
            </a:r>
          </a:p>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Select a ‘best’ model type, and fit that model on the final data</a:t>
            </a:r>
            <a:r>
              <a:rPr lang="en-US" sz="1400" dirty="0">
                <a:effectLst/>
              </a:rPr>
              <a:t> </a:t>
            </a:r>
            <a:endParaRPr lang="en-US" sz="1400" dirty="0">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TextBox 16">
            <a:extLst>
              <a:ext uri="{FF2B5EF4-FFF2-40B4-BE49-F238E27FC236}">
                <a16:creationId xmlns:a16="http://schemas.microsoft.com/office/drawing/2014/main" id="{FC5556DF-CA3E-E390-0516-835B57F2BE16}"/>
              </a:ext>
            </a:extLst>
          </p:cNvPr>
          <p:cNvSpPr txBox="1"/>
          <p:nvPr/>
        </p:nvSpPr>
        <p:spPr>
          <a:xfrm>
            <a:off x="8554155" y="3053840"/>
            <a:ext cx="2522483" cy="646331"/>
          </a:xfrm>
          <a:prstGeom prst="rect">
            <a:avLst/>
          </a:prstGeom>
          <a:noFill/>
        </p:spPr>
        <p:txBody>
          <a:bodyPr wrap="square" rtlCol="0">
            <a:spAutoFit/>
          </a:bodyPr>
          <a:lstStyle/>
          <a:p>
            <a:r>
              <a:rPr lang="en-US" sz="1800" b="1" dirty="0">
                <a:effectLst/>
                <a:latin typeface="Calibri" panose="020F0502020204030204" pitchFamily="34" charset="0"/>
                <a:ea typeface="MS Mincho" panose="02020609040205080304" pitchFamily="49" charset="-128"/>
                <a:cs typeface="Times New Roman" panose="02020603050405020304" pitchFamily="18" charset="0"/>
              </a:rPr>
              <a:t>Interpret models to answer key questions</a:t>
            </a:r>
            <a:endParaRPr lang="en-US" b="1" dirty="0"/>
          </a:p>
        </p:txBody>
      </p:sp>
      <p:sp>
        <p:nvSpPr>
          <p:cNvPr id="18" name="TextBox 17">
            <a:extLst>
              <a:ext uri="{FF2B5EF4-FFF2-40B4-BE49-F238E27FC236}">
                <a16:creationId xmlns:a16="http://schemas.microsoft.com/office/drawing/2014/main" id="{9A6D1FA8-70A6-95E3-2A32-CB3E3CB199B5}"/>
              </a:ext>
            </a:extLst>
          </p:cNvPr>
          <p:cNvSpPr txBox="1"/>
          <p:nvPr/>
        </p:nvSpPr>
        <p:spPr>
          <a:xfrm>
            <a:off x="8554155" y="3757923"/>
            <a:ext cx="2522483" cy="196977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400" dirty="0">
                <a:effectLst/>
                <a:latin typeface="Calibri" panose="020F0502020204030204" pitchFamily="34" charset="0"/>
                <a:ea typeface="MS Mincho" panose="02020609040205080304" pitchFamily="49" charset="-128"/>
                <a:cs typeface="Times New Roman" panose="02020603050405020304" pitchFamily="18" charset="0"/>
              </a:rPr>
              <a:t>Evaluate model performance metrics to validate results and understand the predictive power of our model</a:t>
            </a:r>
            <a:r>
              <a:rPr lang="en-US" sz="1400" dirty="0">
                <a:effectLst/>
              </a:rPr>
              <a:t> </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Compare models with and without income tax data</a:t>
            </a:r>
          </a:p>
          <a:p>
            <a:pPr marL="285750" indent="-285750">
              <a:spcAft>
                <a:spcPts val="600"/>
              </a:spcAft>
              <a:buFont typeface="Arial" panose="020B0604020202020204" pitchFamily="34" charset="0"/>
              <a:buChar char="•"/>
            </a:pPr>
            <a:r>
              <a:rPr lang="en-US" sz="1400" dirty="0">
                <a:latin typeface="Calibri" panose="020F0502020204030204" pitchFamily="34" charset="0"/>
                <a:ea typeface="MS Mincho" panose="02020609040205080304" pitchFamily="49" charset="-128"/>
                <a:cs typeface="Times New Roman" panose="02020603050405020304" pitchFamily="18" charset="0"/>
              </a:rPr>
              <a:t>Develop conclusions</a:t>
            </a:r>
          </a:p>
        </p:txBody>
      </p:sp>
      <p:sp>
        <p:nvSpPr>
          <p:cNvPr id="3" name="Rectangle 2">
            <a:extLst>
              <a:ext uri="{FF2B5EF4-FFF2-40B4-BE49-F238E27FC236}">
                <a16:creationId xmlns:a16="http://schemas.microsoft.com/office/drawing/2014/main" id="{3BC40AA7-AE08-00E3-CBB4-1BE22652D0FC}"/>
              </a:ext>
            </a:extLst>
          </p:cNvPr>
          <p:cNvSpPr/>
          <p:nvPr/>
        </p:nvSpPr>
        <p:spPr>
          <a:xfrm>
            <a:off x="10072688" y="114300"/>
            <a:ext cx="2021681"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Andrew</a:t>
            </a:r>
          </a:p>
        </p:txBody>
      </p:sp>
      <p:sp>
        <p:nvSpPr>
          <p:cNvPr id="5" name="Content Placeholder 2">
            <a:extLst>
              <a:ext uri="{FF2B5EF4-FFF2-40B4-BE49-F238E27FC236}">
                <a16:creationId xmlns:a16="http://schemas.microsoft.com/office/drawing/2014/main" id="{36817049-9976-AD41-AEC4-7CCD724210E0}"/>
              </a:ext>
            </a:extLst>
          </p:cNvPr>
          <p:cNvSpPr>
            <a:spLocks noGrp="1"/>
          </p:cNvSpPr>
          <p:nvPr>
            <p:ph idx="1"/>
          </p:nvPr>
        </p:nvSpPr>
        <p:spPr>
          <a:xfrm>
            <a:off x="838200" y="1309157"/>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The team followed the four-step approach below to develop our models and answer the key question.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112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9658-D6F5-087A-BEB2-6340F1A65F93}"/>
              </a:ext>
            </a:extLst>
          </p:cNvPr>
          <p:cNvSpPr>
            <a:spLocks noGrp="1"/>
          </p:cNvSpPr>
          <p:nvPr>
            <p:ph type="title"/>
          </p:nvPr>
        </p:nvSpPr>
        <p:spPr/>
        <p:txBody>
          <a:bodyPr/>
          <a:lstStyle/>
          <a:p>
            <a:r>
              <a:rPr lang="en-US" dirty="0"/>
              <a:t>Process &amp; Key Findings</a:t>
            </a:r>
          </a:p>
        </p:txBody>
      </p:sp>
      <p:sp>
        <p:nvSpPr>
          <p:cNvPr id="4" name="Rectangle 3">
            <a:extLst>
              <a:ext uri="{FF2B5EF4-FFF2-40B4-BE49-F238E27FC236}">
                <a16:creationId xmlns:a16="http://schemas.microsoft.com/office/drawing/2014/main" id="{746C1E56-6E59-6EF0-F7AB-24F6156E7D60}"/>
              </a:ext>
            </a:extLst>
          </p:cNvPr>
          <p:cNvSpPr/>
          <p:nvPr/>
        </p:nvSpPr>
        <p:spPr>
          <a:xfrm>
            <a:off x="10072688" y="114300"/>
            <a:ext cx="2021681"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Andrew</a:t>
            </a:r>
          </a:p>
        </p:txBody>
      </p:sp>
    </p:spTree>
    <p:extLst>
      <p:ext uri="{BB962C8B-B14F-4D97-AF65-F5344CB8AC3E}">
        <p14:creationId xmlns:p14="http://schemas.microsoft.com/office/powerpoint/2010/main" val="266335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6D75-DC64-614F-9953-6D0B12CED564}"/>
              </a:ext>
            </a:extLst>
          </p:cNvPr>
          <p:cNvSpPr>
            <a:spLocks noGrp="1"/>
          </p:cNvSpPr>
          <p:nvPr>
            <p:ph type="title"/>
          </p:nvPr>
        </p:nvSpPr>
        <p:spPr>
          <a:xfrm>
            <a:off x="838200" y="291892"/>
            <a:ext cx="10515600" cy="658605"/>
          </a:xfrm>
        </p:spPr>
        <p:txBody>
          <a:bodyPr>
            <a:normAutofit fontScale="90000"/>
          </a:bodyPr>
          <a:lstStyle/>
          <a:p>
            <a:r>
              <a:rPr lang="en-US" dirty="0"/>
              <a:t>Data Cleansing and Transformation	</a:t>
            </a:r>
          </a:p>
        </p:txBody>
      </p:sp>
      <p:sp>
        <p:nvSpPr>
          <p:cNvPr id="3" name="Content Placeholder 2">
            <a:extLst>
              <a:ext uri="{FF2B5EF4-FFF2-40B4-BE49-F238E27FC236}">
                <a16:creationId xmlns:a16="http://schemas.microsoft.com/office/drawing/2014/main" id="{1502AB30-D7ED-2114-8FCE-E4F5314021A1}"/>
              </a:ext>
            </a:extLst>
          </p:cNvPr>
          <p:cNvSpPr>
            <a:spLocks noGrp="1"/>
          </p:cNvSpPr>
          <p:nvPr>
            <p:ph idx="1"/>
          </p:nvPr>
        </p:nvSpPr>
        <p:spPr>
          <a:xfrm>
            <a:off x="838200" y="1309157"/>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First, we completed data extraction, cleaning, and merging, including handling complexities around null values (details on following slide)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20D22466-6064-C614-4620-BDEABF48B526}"/>
              </a:ext>
            </a:extLst>
          </p:cNvPr>
          <p:cNvSpPr/>
          <p:nvPr/>
        </p:nvSpPr>
        <p:spPr>
          <a:xfrm>
            <a:off x="967946" y="1992640"/>
            <a:ext cx="3484606" cy="310896"/>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Steps Taken</a:t>
            </a:r>
          </a:p>
        </p:txBody>
      </p:sp>
      <p:sp>
        <p:nvSpPr>
          <p:cNvPr id="6" name="TextBox 5">
            <a:extLst>
              <a:ext uri="{FF2B5EF4-FFF2-40B4-BE49-F238E27FC236}">
                <a16:creationId xmlns:a16="http://schemas.microsoft.com/office/drawing/2014/main" id="{56BB4968-F15B-A33F-BF12-C46F4697B109}"/>
              </a:ext>
            </a:extLst>
          </p:cNvPr>
          <p:cNvSpPr txBox="1"/>
          <p:nvPr/>
        </p:nvSpPr>
        <p:spPr>
          <a:xfrm>
            <a:off x="967946" y="2316103"/>
            <a:ext cx="3484606" cy="423192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Downloaded and explored data</a:t>
            </a:r>
          </a:p>
          <a:p>
            <a:pPr marL="285750" indent="-285750">
              <a:spcAft>
                <a:spcPts val="600"/>
              </a:spcAft>
              <a:buFont typeface="Arial" panose="020B0604020202020204" pitchFamily="34" charset="0"/>
              <a:buChar char="•"/>
            </a:pPr>
            <a:r>
              <a:rPr lang="en-US" dirty="0"/>
              <a:t>Understood column meanings and selected initial feature list from income tax data</a:t>
            </a:r>
          </a:p>
          <a:p>
            <a:pPr marL="285750" indent="-285750">
              <a:spcAft>
                <a:spcPts val="600"/>
              </a:spcAft>
              <a:buFont typeface="Arial" panose="020B0604020202020204" pitchFamily="34" charset="0"/>
              <a:buChar char="•"/>
            </a:pPr>
            <a:r>
              <a:rPr lang="en-US" dirty="0"/>
              <a:t>Filtered to time window</a:t>
            </a:r>
          </a:p>
          <a:p>
            <a:pPr marL="285750" indent="-285750">
              <a:spcAft>
                <a:spcPts val="600"/>
              </a:spcAft>
              <a:buFont typeface="Arial" panose="020B0604020202020204" pitchFamily="34" charset="0"/>
              <a:buChar char="•"/>
            </a:pPr>
            <a:r>
              <a:rPr lang="en-US" dirty="0"/>
              <a:t>Removed duplicate rows from real estate data</a:t>
            </a:r>
          </a:p>
          <a:p>
            <a:pPr marL="285750" indent="-285750">
              <a:spcAft>
                <a:spcPts val="600"/>
              </a:spcAft>
              <a:buFont typeface="Arial" panose="020B0604020202020204" pitchFamily="34" charset="0"/>
              <a:buChar char="•"/>
            </a:pPr>
            <a:r>
              <a:rPr lang="en-US" dirty="0"/>
              <a:t>Corrected zip code field</a:t>
            </a:r>
          </a:p>
          <a:p>
            <a:pPr marL="285750" indent="-285750">
              <a:spcAft>
                <a:spcPts val="600"/>
              </a:spcAft>
              <a:buFont typeface="Arial" panose="020B0604020202020204" pitchFamily="34" charset="0"/>
              <a:buChar char="•"/>
            </a:pPr>
            <a:r>
              <a:rPr lang="en-US" dirty="0"/>
              <a:t>Aggregated income tax data</a:t>
            </a:r>
          </a:p>
          <a:p>
            <a:pPr marL="285750" indent="-285750">
              <a:spcAft>
                <a:spcPts val="600"/>
              </a:spcAft>
              <a:buFont typeface="Arial" panose="020B0604020202020204" pitchFamily="34" charset="0"/>
              <a:buChar char="•"/>
            </a:pPr>
            <a:r>
              <a:rPr lang="en-US" dirty="0"/>
              <a:t>Joined the real estate and income tax datasets</a:t>
            </a:r>
          </a:p>
          <a:p>
            <a:pPr marL="285750" indent="-285750">
              <a:spcAft>
                <a:spcPts val="600"/>
              </a:spcAft>
              <a:buFont typeface="Arial" panose="020B0604020202020204" pitchFamily="34" charset="0"/>
              <a:buChar char="•"/>
            </a:pPr>
            <a:r>
              <a:rPr lang="en-US" dirty="0"/>
              <a:t>Cleansed nulls and created interaction terms</a:t>
            </a:r>
          </a:p>
        </p:txBody>
      </p:sp>
      <p:graphicFrame>
        <p:nvGraphicFramePr>
          <p:cNvPr id="8" name="Table 7">
            <a:extLst>
              <a:ext uri="{FF2B5EF4-FFF2-40B4-BE49-F238E27FC236}">
                <a16:creationId xmlns:a16="http://schemas.microsoft.com/office/drawing/2014/main" id="{CFA32291-53CC-7881-85BE-C9B1C745A67F}"/>
              </a:ext>
            </a:extLst>
          </p:cNvPr>
          <p:cNvGraphicFramePr>
            <a:graphicFrameLocks noGrp="1"/>
          </p:cNvGraphicFramePr>
          <p:nvPr>
            <p:extLst>
              <p:ext uri="{D42A27DB-BD31-4B8C-83A1-F6EECF244321}">
                <p14:modId xmlns:p14="http://schemas.microsoft.com/office/powerpoint/2010/main" val="941199588"/>
              </p:ext>
            </p:extLst>
          </p:nvPr>
        </p:nvGraphicFramePr>
        <p:xfrm>
          <a:off x="4994597" y="2008609"/>
          <a:ext cx="6511603" cy="4148510"/>
        </p:xfrm>
        <a:graphic>
          <a:graphicData uri="http://schemas.openxmlformats.org/drawingml/2006/table">
            <a:tbl>
              <a:tblPr firstRow="1" firstCol="1" bandRow="1">
                <a:tableStyleId>{5C22544A-7EE6-4342-B048-85BDC9FD1C3A}</a:tableStyleId>
              </a:tblPr>
              <a:tblGrid>
                <a:gridCol w="1785655">
                  <a:extLst>
                    <a:ext uri="{9D8B030D-6E8A-4147-A177-3AD203B41FA5}">
                      <a16:colId xmlns:a16="http://schemas.microsoft.com/office/drawing/2014/main" val="3992133342"/>
                    </a:ext>
                  </a:extLst>
                </a:gridCol>
                <a:gridCol w="4725948">
                  <a:extLst>
                    <a:ext uri="{9D8B030D-6E8A-4147-A177-3AD203B41FA5}">
                      <a16:colId xmlns:a16="http://schemas.microsoft.com/office/drawing/2014/main" val="711466816"/>
                    </a:ext>
                  </a:extLst>
                </a:gridCol>
              </a:tblGrid>
              <a:tr h="244030">
                <a:tc>
                  <a:txBody>
                    <a:bodyPr/>
                    <a:lstStyle/>
                    <a:p>
                      <a:pPr marL="0" marR="0" algn="r">
                        <a:lnSpc>
                          <a:spcPct val="107000"/>
                        </a:lnSpc>
                        <a:spcBef>
                          <a:spcPts val="0"/>
                        </a:spcBef>
                        <a:spcAft>
                          <a:spcPts val="0"/>
                        </a:spcAft>
                      </a:pPr>
                      <a:r>
                        <a:rPr lang="en-US" sz="1400" dirty="0">
                          <a:solidFill>
                            <a:schemeClr val="tx1"/>
                          </a:solidFill>
                          <a:effectLst/>
                        </a:rPr>
                        <a:t>Field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algn="r">
                        <a:lnSpc>
                          <a:spcPct val="107000"/>
                        </a:lnSpc>
                        <a:spcBef>
                          <a:spcPts val="0"/>
                        </a:spcBef>
                        <a:spcAft>
                          <a:spcPts val="0"/>
                        </a:spcAft>
                      </a:pPr>
                      <a:r>
                        <a:rPr lang="en-US" sz="1400" dirty="0">
                          <a:solidFill>
                            <a:schemeClr val="tx1"/>
                          </a:solidFill>
                          <a:effectLst/>
                        </a:rPr>
                        <a:t>Description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60996471"/>
                  </a:ext>
                </a:extLst>
              </a:tr>
              <a:tr h="244030">
                <a:tc>
                  <a:txBody>
                    <a:bodyPr/>
                    <a:lstStyle/>
                    <a:p>
                      <a:pPr marL="0" marR="0" algn="r">
                        <a:lnSpc>
                          <a:spcPct val="107000"/>
                        </a:lnSpc>
                        <a:spcBef>
                          <a:spcPts val="0"/>
                        </a:spcBef>
                        <a:spcAft>
                          <a:spcPts val="0"/>
                        </a:spcAft>
                      </a:pPr>
                      <a:r>
                        <a:rPr lang="en-US" sz="1400" dirty="0">
                          <a:solidFill>
                            <a:schemeClr val="tx1"/>
                          </a:solidFill>
                          <a:effectLst/>
                        </a:rPr>
                        <a:t>price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algn="r">
                        <a:lnSpc>
                          <a:spcPct val="107000"/>
                        </a:lnSpc>
                        <a:spcBef>
                          <a:spcPts val="0"/>
                        </a:spcBef>
                        <a:spcAft>
                          <a:spcPts val="0"/>
                        </a:spcAft>
                      </a:pPr>
                      <a:r>
                        <a:rPr lang="en-US" sz="1400" dirty="0">
                          <a:solidFill>
                            <a:schemeClr val="tx1"/>
                          </a:solidFill>
                          <a:effectLst/>
                        </a:rPr>
                        <a:t>Sale price of the house ($)</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156287858"/>
                  </a:ext>
                </a:extLst>
              </a:tr>
              <a:tr h="244030">
                <a:tc>
                  <a:txBody>
                    <a:bodyPr/>
                    <a:lstStyle/>
                    <a:p>
                      <a:pPr marL="0" marR="0" algn="r">
                        <a:lnSpc>
                          <a:spcPct val="107000"/>
                        </a:lnSpc>
                        <a:spcBef>
                          <a:spcPts val="0"/>
                        </a:spcBef>
                        <a:spcAft>
                          <a:spcPts val="0"/>
                        </a:spcAft>
                      </a:pPr>
                      <a:r>
                        <a:rPr lang="en-US" sz="1400" dirty="0">
                          <a:solidFill>
                            <a:schemeClr val="tx1"/>
                          </a:solidFill>
                          <a:effectLst/>
                        </a:rPr>
                        <a:t>bed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Number of bedrooms on the listing</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3156040"/>
                  </a:ext>
                </a:extLst>
              </a:tr>
              <a:tr h="244030">
                <a:tc>
                  <a:txBody>
                    <a:bodyPr/>
                    <a:lstStyle/>
                    <a:p>
                      <a:pPr marL="0" marR="0" algn="r">
                        <a:lnSpc>
                          <a:spcPct val="107000"/>
                        </a:lnSpc>
                        <a:spcBef>
                          <a:spcPts val="0"/>
                        </a:spcBef>
                        <a:spcAft>
                          <a:spcPts val="0"/>
                        </a:spcAft>
                      </a:pPr>
                      <a:r>
                        <a:rPr lang="en-US" sz="1400" dirty="0">
                          <a:solidFill>
                            <a:schemeClr val="tx1"/>
                          </a:solidFill>
                          <a:effectLst/>
                        </a:rPr>
                        <a:t>bath</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Number of bathrooms on the listing</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2874445"/>
                  </a:ext>
                </a:extLst>
              </a:tr>
              <a:tr h="244030">
                <a:tc>
                  <a:txBody>
                    <a:bodyPr/>
                    <a:lstStyle/>
                    <a:p>
                      <a:pPr marL="0" marR="0" algn="r">
                        <a:lnSpc>
                          <a:spcPct val="107000"/>
                        </a:lnSpc>
                        <a:spcBef>
                          <a:spcPts val="0"/>
                        </a:spcBef>
                        <a:spcAft>
                          <a:spcPts val="0"/>
                        </a:spcAft>
                      </a:pPr>
                      <a:r>
                        <a:rPr lang="en-US" sz="1400" dirty="0">
                          <a:solidFill>
                            <a:schemeClr val="tx1"/>
                          </a:solidFill>
                          <a:effectLst/>
                        </a:rPr>
                        <a:t>house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Binary flag representing whether a house or not (e.g. condo)</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9524865"/>
                  </a:ext>
                </a:extLst>
              </a:tr>
              <a:tr h="244030">
                <a:tc>
                  <a:txBody>
                    <a:bodyPr/>
                    <a:lstStyle/>
                    <a:p>
                      <a:pPr marL="0" marR="0" algn="r">
                        <a:lnSpc>
                          <a:spcPct val="107000"/>
                        </a:lnSpc>
                        <a:spcBef>
                          <a:spcPts val="0"/>
                        </a:spcBef>
                        <a:spcAft>
                          <a:spcPts val="0"/>
                        </a:spcAft>
                      </a:pPr>
                      <a:r>
                        <a:rPr lang="en-US" sz="1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house.acre.lot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Lot size – evaluates to 0 for non-homes without lots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5728657"/>
                  </a:ext>
                </a:extLst>
              </a:tr>
              <a:tr h="244030">
                <a:tc>
                  <a:txBody>
                    <a:bodyPr/>
                    <a:lstStyle/>
                    <a:p>
                      <a:pPr marL="0" marR="0" algn="r">
                        <a:lnSpc>
                          <a:spcPct val="107000"/>
                        </a:lnSpc>
                        <a:spcBef>
                          <a:spcPts val="0"/>
                        </a:spcBef>
                        <a:spcAft>
                          <a:spcPts val="0"/>
                        </a:spcAft>
                      </a:pPr>
                      <a:r>
                        <a:rPr lang="en-US" sz="1400" dirty="0" err="1">
                          <a:solidFill>
                            <a:schemeClr val="tx1"/>
                          </a:solidFill>
                          <a:effectLst/>
                        </a:rPr>
                        <a:t>house_size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a:solidFill>
                            <a:schemeClr val="tx1"/>
                          </a:solidFill>
                          <a:effectLst/>
                        </a:rPr>
                        <a:t>Size of the house, in sq ft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1837673"/>
                  </a:ext>
                </a:extLst>
              </a:tr>
              <a:tr h="244030">
                <a:tc>
                  <a:txBody>
                    <a:bodyPr/>
                    <a:lstStyle/>
                    <a:p>
                      <a:pPr marL="0" marR="0" algn="r">
                        <a:lnSpc>
                          <a:spcPct val="107000"/>
                        </a:lnSpc>
                        <a:spcBef>
                          <a:spcPts val="0"/>
                        </a:spcBef>
                        <a:spcAft>
                          <a:spcPts val="0"/>
                        </a:spcAft>
                      </a:pPr>
                      <a:r>
                        <a:rPr lang="en-US" sz="1400" dirty="0">
                          <a:solidFill>
                            <a:schemeClr val="tx1"/>
                          </a:solidFill>
                          <a:effectLst/>
                        </a:rPr>
                        <a:t>state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algn="r">
                        <a:lnSpc>
                          <a:spcPct val="107000"/>
                        </a:lnSpc>
                        <a:spcBef>
                          <a:spcPts val="0"/>
                        </a:spcBef>
                        <a:spcAft>
                          <a:spcPts val="0"/>
                        </a:spcAft>
                      </a:pPr>
                      <a:r>
                        <a:rPr lang="en-US" sz="1400" dirty="0">
                          <a:solidFill>
                            <a:schemeClr val="tx1"/>
                          </a:solidFill>
                          <a:effectLst/>
                        </a:rPr>
                        <a:t>State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2796618"/>
                  </a:ext>
                </a:extLst>
              </a:tr>
              <a:tr h="244030">
                <a:tc>
                  <a:txBody>
                    <a:bodyPr/>
                    <a:lstStyle/>
                    <a:p>
                      <a:pPr marL="0" marR="0" algn="r">
                        <a:lnSpc>
                          <a:spcPct val="107000"/>
                        </a:lnSpc>
                        <a:spcBef>
                          <a:spcPts val="0"/>
                        </a:spcBef>
                        <a:spcAft>
                          <a:spcPts val="0"/>
                        </a:spcAft>
                      </a:pPr>
                      <a:r>
                        <a:rPr lang="en-US" sz="1400" dirty="0" err="1">
                          <a:solidFill>
                            <a:schemeClr val="tx1"/>
                          </a:solidFill>
                          <a:effectLst/>
                        </a:rPr>
                        <a:t>total_credit_amt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Total tax credits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23077187"/>
                  </a:ext>
                </a:extLst>
              </a:tr>
              <a:tr h="244030">
                <a:tc>
                  <a:txBody>
                    <a:bodyPr/>
                    <a:lstStyle/>
                    <a:p>
                      <a:pPr marL="0" marR="0" algn="r">
                        <a:lnSpc>
                          <a:spcPct val="107000"/>
                        </a:lnSpc>
                        <a:spcBef>
                          <a:spcPts val="0"/>
                        </a:spcBef>
                        <a:spcAft>
                          <a:spcPts val="0"/>
                        </a:spcAft>
                      </a:pPr>
                      <a:r>
                        <a:rPr lang="en-US" sz="1400">
                          <a:solidFill>
                            <a:schemeClr val="tx1"/>
                          </a:solidFill>
                          <a:effectLst/>
                        </a:rPr>
                        <a:t>taxable_income_amt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Taxable income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763908"/>
                  </a:ext>
                </a:extLst>
              </a:tr>
              <a:tr h="244030">
                <a:tc>
                  <a:txBody>
                    <a:bodyPr/>
                    <a:lstStyle/>
                    <a:p>
                      <a:pPr marL="0" marR="0" algn="r">
                        <a:lnSpc>
                          <a:spcPct val="107000"/>
                        </a:lnSpc>
                        <a:spcBef>
                          <a:spcPts val="0"/>
                        </a:spcBef>
                        <a:spcAft>
                          <a:spcPts val="0"/>
                        </a:spcAft>
                      </a:pPr>
                      <a:r>
                        <a:rPr lang="en-US" sz="1400">
                          <a:solidFill>
                            <a:schemeClr val="tx1"/>
                          </a:solidFill>
                          <a:effectLst/>
                        </a:rPr>
                        <a:t>mortgageint_amt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Mortgage interest paid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45606038"/>
                  </a:ext>
                </a:extLst>
              </a:tr>
              <a:tr h="244030">
                <a:tc>
                  <a:txBody>
                    <a:bodyPr/>
                    <a:lstStyle/>
                    <a:p>
                      <a:pPr marL="0" marR="0" algn="r">
                        <a:lnSpc>
                          <a:spcPct val="107000"/>
                        </a:lnSpc>
                        <a:spcBef>
                          <a:spcPts val="0"/>
                        </a:spcBef>
                        <a:spcAft>
                          <a:spcPts val="0"/>
                        </a:spcAft>
                      </a:pPr>
                      <a:r>
                        <a:rPr lang="en-US" sz="1400">
                          <a:solidFill>
                            <a:schemeClr val="tx1"/>
                          </a:solidFill>
                          <a:effectLst/>
                        </a:rPr>
                        <a:t>p_mortgageint_nr</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Proportion of returns with mortgage interest paid</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34203393"/>
                  </a:ext>
                </a:extLst>
              </a:tr>
              <a:tr h="244030">
                <a:tc>
                  <a:txBody>
                    <a:bodyPr/>
                    <a:lstStyle/>
                    <a:p>
                      <a:pPr marL="0" marR="0" algn="r">
                        <a:lnSpc>
                          <a:spcPct val="107000"/>
                        </a:lnSpc>
                        <a:spcBef>
                          <a:spcPts val="0"/>
                        </a:spcBef>
                        <a:spcAft>
                          <a:spcPts val="0"/>
                        </a:spcAft>
                      </a:pPr>
                      <a:r>
                        <a:rPr lang="en-US" sz="1400">
                          <a:solidFill>
                            <a:schemeClr val="tx1"/>
                          </a:solidFill>
                          <a:effectLst/>
                        </a:rPr>
                        <a:t>inctax_amt</a:t>
                      </a:r>
                      <a:endParaRPr lang="en-US" sz="1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Income tax amount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84548865"/>
                  </a:ext>
                </a:extLst>
              </a:tr>
              <a:tr h="244030">
                <a:tc>
                  <a:txBody>
                    <a:bodyPr/>
                    <a:lstStyle/>
                    <a:p>
                      <a:pPr marL="0" marR="0" algn="r">
                        <a:lnSpc>
                          <a:spcPct val="107000"/>
                        </a:lnSpc>
                        <a:spcBef>
                          <a:spcPts val="0"/>
                        </a:spcBef>
                        <a:spcAft>
                          <a:spcPts val="0"/>
                        </a:spcAft>
                      </a:pPr>
                      <a:r>
                        <a:rPr lang="en-US" sz="1400" dirty="0" err="1">
                          <a:solidFill>
                            <a:schemeClr val="tx1"/>
                          </a:solidFill>
                          <a:effectLst/>
                        </a:rPr>
                        <a:t>p_unemploy_nr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Proportion of returns with unemployment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19297563"/>
                  </a:ext>
                </a:extLst>
              </a:tr>
              <a:tr h="244030">
                <a:tc>
                  <a:txBody>
                    <a:bodyPr/>
                    <a:lstStyle/>
                    <a:p>
                      <a:pPr marL="0" marR="0" algn="r">
                        <a:lnSpc>
                          <a:spcPct val="107000"/>
                        </a:lnSpc>
                        <a:spcBef>
                          <a:spcPts val="0"/>
                        </a:spcBef>
                        <a:spcAft>
                          <a:spcPts val="0"/>
                        </a:spcAft>
                      </a:pPr>
                      <a:r>
                        <a:rPr lang="en-US" sz="1400" dirty="0" err="1">
                          <a:solidFill>
                            <a:schemeClr val="tx1"/>
                          </a:solidFill>
                          <a:effectLst/>
                        </a:rPr>
                        <a:t>agi_amt</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Adjust gross income (AGI) [2]</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649625"/>
                  </a:ext>
                </a:extLst>
              </a:tr>
              <a:tr h="244030">
                <a:tc>
                  <a:txBody>
                    <a:bodyPr/>
                    <a:lstStyle/>
                    <a:p>
                      <a:pPr marL="0" marR="0" algn="r">
                        <a:lnSpc>
                          <a:spcPct val="107000"/>
                        </a:lnSpc>
                        <a:spcBef>
                          <a:spcPts val="0"/>
                        </a:spcBef>
                        <a:spcAft>
                          <a:spcPts val="0"/>
                        </a:spcAft>
                      </a:pPr>
                      <a:r>
                        <a:rPr lang="en-US" sz="1400" dirty="0" err="1">
                          <a:solidFill>
                            <a:schemeClr val="tx1"/>
                          </a:solidFill>
                          <a:effectLst/>
                        </a:rPr>
                        <a:t>num_dependents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Number of dependents per return</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00177353"/>
                  </a:ext>
                </a:extLst>
              </a:tr>
              <a:tr h="244030">
                <a:tc>
                  <a:txBody>
                    <a:bodyPr/>
                    <a:lstStyle/>
                    <a:p>
                      <a:pPr marL="0" marR="0" algn="r">
                        <a:lnSpc>
                          <a:spcPct val="107000"/>
                        </a:lnSpc>
                        <a:spcBef>
                          <a:spcPts val="0"/>
                        </a:spcBef>
                        <a:spcAft>
                          <a:spcPts val="0"/>
                        </a:spcAft>
                      </a:pPr>
                      <a:r>
                        <a:rPr lang="en-US" sz="1400" dirty="0" err="1">
                          <a:solidFill>
                            <a:schemeClr val="tx1"/>
                          </a:solidFill>
                          <a:effectLst/>
                        </a:rPr>
                        <a:t>p_re_taxes_nr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algn="r">
                        <a:lnSpc>
                          <a:spcPct val="107000"/>
                        </a:lnSpc>
                        <a:spcBef>
                          <a:spcPts val="0"/>
                        </a:spcBef>
                        <a:spcAft>
                          <a:spcPts val="0"/>
                        </a:spcAft>
                      </a:pPr>
                      <a:r>
                        <a:rPr lang="en-US" sz="1400" dirty="0">
                          <a:solidFill>
                            <a:schemeClr val="tx1"/>
                          </a:solidFill>
                          <a:effectLst/>
                        </a:rPr>
                        <a:t>Number of returns with real estate taxes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4184184"/>
                  </a:ext>
                </a:extLst>
              </a:tr>
            </a:tbl>
          </a:graphicData>
        </a:graphic>
      </p:graphicFrame>
      <p:grpSp>
        <p:nvGrpSpPr>
          <p:cNvPr id="12" name="Group 11">
            <a:extLst>
              <a:ext uri="{FF2B5EF4-FFF2-40B4-BE49-F238E27FC236}">
                <a16:creationId xmlns:a16="http://schemas.microsoft.com/office/drawing/2014/main" id="{C3ED6E60-232D-FDAF-5859-A1CDF5CD7E4C}"/>
              </a:ext>
            </a:extLst>
          </p:cNvPr>
          <p:cNvGrpSpPr/>
          <p:nvPr/>
        </p:nvGrpSpPr>
        <p:grpSpPr>
          <a:xfrm>
            <a:off x="10172512" y="546035"/>
            <a:ext cx="1627602" cy="150318"/>
            <a:chOff x="462455" y="1486923"/>
            <a:chExt cx="11098924" cy="1025050"/>
          </a:xfrm>
        </p:grpSpPr>
        <p:sp>
          <p:nvSpPr>
            <p:cNvPr id="4" name="Rectangle 3">
              <a:extLst>
                <a:ext uri="{FF2B5EF4-FFF2-40B4-BE49-F238E27FC236}">
                  <a16:creationId xmlns:a16="http://schemas.microsoft.com/office/drawing/2014/main" id="{2A76ABD5-6873-5BC0-F6FC-CF73F1E78D68}"/>
                </a:ext>
              </a:extLst>
            </p:cNvPr>
            <p:cNvSpPr/>
            <p:nvPr/>
          </p:nvSpPr>
          <p:spPr>
            <a:xfrm>
              <a:off x="462455" y="1486923"/>
              <a:ext cx="11098924" cy="1025050"/>
            </a:xfrm>
            <a:prstGeom prst="rect">
              <a:avLst/>
            </a:prstGeom>
            <a:noFill/>
          </p:spPr>
        </p:sp>
        <p:sp>
          <p:nvSpPr>
            <p:cNvPr id="7" name="Freeform 6">
              <a:extLst>
                <a:ext uri="{FF2B5EF4-FFF2-40B4-BE49-F238E27FC236}">
                  <a16:creationId xmlns:a16="http://schemas.microsoft.com/office/drawing/2014/main" id="{AD28752D-7A61-C212-79AD-38708C58ED3B}"/>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9B1286D5-5C96-E5AE-7CD6-61DCC713FDAE}"/>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0" name="Freeform 9">
              <a:extLst>
                <a:ext uri="{FF2B5EF4-FFF2-40B4-BE49-F238E27FC236}">
                  <a16:creationId xmlns:a16="http://schemas.microsoft.com/office/drawing/2014/main" id="{5584794A-B4CB-A8DE-6F64-ACCB1900E500}"/>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11" name="Freeform 10">
              <a:extLst>
                <a:ext uri="{FF2B5EF4-FFF2-40B4-BE49-F238E27FC236}">
                  <a16:creationId xmlns:a16="http://schemas.microsoft.com/office/drawing/2014/main" id="{85C42B76-C7BC-3724-D7B6-A5A20AE17506}"/>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3" name="Rectangle 12">
            <a:extLst>
              <a:ext uri="{FF2B5EF4-FFF2-40B4-BE49-F238E27FC236}">
                <a16:creationId xmlns:a16="http://schemas.microsoft.com/office/drawing/2014/main" id="{C8C93D4C-948C-C3F5-DB67-8AC96A76C29B}"/>
              </a:ext>
            </a:extLst>
          </p:cNvPr>
          <p:cNvSpPr/>
          <p:nvPr/>
        </p:nvSpPr>
        <p:spPr>
          <a:xfrm>
            <a:off x="10072688" y="114300"/>
            <a:ext cx="2021681"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Eric</a:t>
            </a:r>
          </a:p>
        </p:txBody>
      </p:sp>
      <p:sp>
        <p:nvSpPr>
          <p:cNvPr id="16" name="TextBox 15">
            <a:extLst>
              <a:ext uri="{FF2B5EF4-FFF2-40B4-BE49-F238E27FC236}">
                <a16:creationId xmlns:a16="http://schemas.microsoft.com/office/drawing/2014/main" id="{17A56EF8-04A4-4C2C-3AC9-AFEEC1D775EE}"/>
              </a:ext>
            </a:extLst>
          </p:cNvPr>
          <p:cNvSpPr txBox="1"/>
          <p:nvPr/>
        </p:nvSpPr>
        <p:spPr>
          <a:xfrm>
            <a:off x="4933950" y="6177369"/>
            <a:ext cx="6783917" cy="481607"/>
          </a:xfrm>
          <a:prstGeom prst="rect">
            <a:avLst/>
          </a:prstGeom>
          <a:noFill/>
        </p:spPr>
        <p:txBody>
          <a:bodyPr wrap="square">
            <a:spAutoFit/>
          </a:bodyPr>
          <a:lstStyle/>
          <a:p>
            <a:pPr marR="0" lvl="0">
              <a:lnSpc>
                <a:spcPct val="107000"/>
              </a:lnSpc>
              <a:spcBef>
                <a:spcPts val="0"/>
              </a:spcBef>
              <a:spcAft>
                <a:spcPts val="0"/>
              </a:spcAft>
            </a:pPr>
            <a:r>
              <a:rPr lang="es-ES" sz="800" b="1" dirty="0" err="1">
                <a:effectLst/>
                <a:latin typeface="Calibri" panose="020F0502020204030204" pitchFamily="34" charset="0"/>
                <a:ea typeface="MS Mincho" panose="02020609040205080304" pitchFamily="49" charset="-128"/>
                <a:cs typeface="Times New Roman" panose="02020603050405020304" pitchFamily="18" charset="0"/>
              </a:rPr>
              <a:t>Sources</a:t>
            </a:r>
            <a:endParaRPr lang="es-ES" sz="800" b="1" dirty="0">
              <a:effectLst/>
              <a:latin typeface="Calibri" panose="020F0502020204030204" pitchFamily="34" charset="0"/>
              <a:ea typeface="MS Mincho" panose="02020609040205080304" pitchFamily="49" charset="-128"/>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s-ES" sz="800" u="sng" dirty="0">
                <a:effectLst/>
                <a:latin typeface="Calibri" panose="020F0502020204030204" pitchFamily="34" charset="0"/>
                <a:ea typeface="MS Mincho" panose="02020609040205080304" pitchFamily="49" charset="-128"/>
                <a:cs typeface="Times New Roman" panose="02020603050405020304" pitchFamily="18" charset="0"/>
              </a:rPr>
              <a:t>USA Real Estate </a:t>
            </a:r>
            <a:r>
              <a:rPr lang="es-ES" sz="800" u="sng" dirty="0" err="1">
                <a:effectLst/>
                <a:latin typeface="Calibri" panose="020F0502020204030204" pitchFamily="34" charset="0"/>
                <a:ea typeface="MS Mincho" panose="02020609040205080304" pitchFamily="49" charset="-128"/>
                <a:cs typeface="Times New Roman" panose="02020603050405020304" pitchFamily="18" charset="0"/>
              </a:rPr>
              <a:t>Dataset</a:t>
            </a:r>
            <a:r>
              <a:rPr lang="es-ES" sz="800" dirty="0">
                <a:effectLst/>
                <a:latin typeface="Calibri" panose="020F0502020204030204" pitchFamily="34" charset="0"/>
                <a:ea typeface="MS Mincho" panose="02020609040205080304" pitchFamily="49" charset="-128"/>
                <a:cs typeface="Times New Roman" panose="02020603050405020304" pitchFamily="18" charset="0"/>
              </a:rPr>
              <a:t> - https://</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www.kaggle.com</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datasets</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ahmedshahriarsakib</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usa-real-estate-dataset?resource</a:t>
            </a:r>
            <a:r>
              <a:rPr lang="es-ES" sz="800" dirty="0">
                <a:effectLst/>
                <a:latin typeface="Calibri" panose="020F0502020204030204" pitchFamily="34" charset="0"/>
                <a:ea typeface="MS Mincho" panose="02020609040205080304" pitchFamily="49" charset="-128"/>
                <a:cs typeface="Times New Roman" panose="02020603050405020304" pitchFamily="18" charset="0"/>
              </a:rPr>
              <a:t>=</a:t>
            </a:r>
            <a:r>
              <a:rPr lang="es-ES" sz="800" dirty="0" err="1">
                <a:effectLst/>
                <a:latin typeface="Calibri" panose="020F0502020204030204" pitchFamily="34" charset="0"/>
                <a:ea typeface="MS Mincho" panose="02020609040205080304" pitchFamily="49" charset="-128"/>
                <a:cs typeface="Times New Roman" panose="02020603050405020304" pitchFamily="18" charset="0"/>
              </a:rPr>
              <a:t>download</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800" u="sng" dirty="0">
                <a:effectLst/>
                <a:latin typeface="Calibri" panose="020F0502020204030204" pitchFamily="34" charset="0"/>
                <a:ea typeface="MS Mincho" panose="02020609040205080304" pitchFamily="49" charset="-128"/>
                <a:cs typeface="Times New Roman" panose="02020603050405020304" pitchFamily="18" charset="0"/>
              </a:rPr>
              <a:t>Individual Income Tax Statistics</a:t>
            </a:r>
            <a:r>
              <a:rPr lang="en-US" sz="800" dirty="0">
                <a:effectLst/>
                <a:latin typeface="Calibri" panose="020F0502020204030204" pitchFamily="34" charset="0"/>
                <a:ea typeface="MS Mincho" panose="02020609040205080304" pitchFamily="49" charset="-128"/>
                <a:cs typeface="Times New Roman" panose="02020603050405020304" pitchFamily="18" charset="0"/>
              </a:rPr>
              <a:t> - </a:t>
            </a:r>
            <a:r>
              <a:rPr lang="en-US" sz="800" dirty="0">
                <a:effectLst/>
                <a:latin typeface="Calibri" panose="020F0502020204030204" pitchFamily="34" charset="0"/>
                <a:ea typeface="Calibri" panose="020F0502020204030204" pitchFamily="34" charset="0"/>
                <a:cs typeface="Times New Roman" panose="02020603050405020304" pitchFamily="18" charset="0"/>
              </a:rPr>
              <a:t>https://</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www.kaggle.com</a:t>
            </a:r>
            <a:r>
              <a:rPr lang="en-US" sz="800" dirty="0">
                <a:effectLst/>
                <a:latin typeface="Calibri" panose="020F0502020204030204" pitchFamily="34" charset="0"/>
                <a:ea typeface="Calibri" panose="020F0502020204030204" pitchFamily="34" charset="0"/>
                <a:cs typeface="Times New Roman" panose="02020603050405020304" pitchFamily="18" charset="0"/>
              </a:rPr>
              <a:t>/datasets/</a:t>
            </a:r>
            <a:r>
              <a:rPr lang="en-US" sz="800" dirty="0" err="1">
                <a:effectLst/>
                <a:latin typeface="Calibri" panose="020F0502020204030204" pitchFamily="34" charset="0"/>
                <a:ea typeface="Calibri" panose="020F0502020204030204" pitchFamily="34" charset="0"/>
                <a:cs typeface="Times New Roman" panose="02020603050405020304" pitchFamily="18" charset="0"/>
              </a:rPr>
              <a:t>irs</a:t>
            </a:r>
            <a:r>
              <a:rPr lang="en-US" sz="800" dirty="0">
                <a:effectLst/>
                <a:latin typeface="Calibri" panose="020F0502020204030204" pitchFamily="34" charset="0"/>
                <a:ea typeface="Calibri" panose="020F0502020204030204" pitchFamily="34" charset="0"/>
                <a:cs typeface="Times New Roman" panose="02020603050405020304" pitchFamily="18" charset="0"/>
              </a:rPr>
              <a:t>/individual-income-tax-statistics</a:t>
            </a:r>
          </a:p>
        </p:txBody>
      </p:sp>
    </p:spTree>
    <p:extLst>
      <p:ext uri="{BB962C8B-B14F-4D97-AF65-F5344CB8AC3E}">
        <p14:creationId xmlns:p14="http://schemas.microsoft.com/office/powerpoint/2010/main" val="2989632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C352-9A4C-9221-195E-F44A62A2AB0A}"/>
              </a:ext>
            </a:extLst>
          </p:cNvPr>
          <p:cNvSpPr>
            <a:spLocks noGrp="1"/>
          </p:cNvSpPr>
          <p:nvPr>
            <p:ph type="title"/>
          </p:nvPr>
        </p:nvSpPr>
        <p:spPr/>
        <p:txBody>
          <a:bodyPr>
            <a:normAutofit fontScale="90000"/>
          </a:bodyPr>
          <a:lstStyle/>
          <a:p>
            <a:r>
              <a:rPr lang="en-US" dirty="0"/>
              <a:t>Handling Nulls</a:t>
            </a:r>
          </a:p>
        </p:txBody>
      </p:sp>
      <p:grpSp>
        <p:nvGrpSpPr>
          <p:cNvPr id="4" name="Group 3">
            <a:extLst>
              <a:ext uri="{FF2B5EF4-FFF2-40B4-BE49-F238E27FC236}">
                <a16:creationId xmlns:a16="http://schemas.microsoft.com/office/drawing/2014/main" id="{468C9563-48CC-5B9F-43FB-517177780F3F}"/>
              </a:ext>
            </a:extLst>
          </p:cNvPr>
          <p:cNvGrpSpPr/>
          <p:nvPr/>
        </p:nvGrpSpPr>
        <p:grpSpPr>
          <a:xfrm>
            <a:off x="10172512" y="546035"/>
            <a:ext cx="1627602" cy="150318"/>
            <a:chOff x="462455" y="1486923"/>
            <a:chExt cx="11098924" cy="1025050"/>
          </a:xfrm>
        </p:grpSpPr>
        <p:sp>
          <p:nvSpPr>
            <p:cNvPr id="5" name="Rectangle 4">
              <a:extLst>
                <a:ext uri="{FF2B5EF4-FFF2-40B4-BE49-F238E27FC236}">
                  <a16:creationId xmlns:a16="http://schemas.microsoft.com/office/drawing/2014/main" id="{6C8F5B83-B720-710E-34AE-9277C7CB3123}"/>
                </a:ext>
              </a:extLst>
            </p:cNvPr>
            <p:cNvSpPr/>
            <p:nvPr/>
          </p:nvSpPr>
          <p:spPr>
            <a:xfrm>
              <a:off x="462455" y="1486923"/>
              <a:ext cx="11098924" cy="1025050"/>
            </a:xfrm>
            <a:prstGeom prst="rect">
              <a:avLst/>
            </a:prstGeom>
            <a:noFill/>
          </p:spPr>
        </p:sp>
        <p:sp>
          <p:nvSpPr>
            <p:cNvPr id="6" name="Freeform 5">
              <a:extLst>
                <a:ext uri="{FF2B5EF4-FFF2-40B4-BE49-F238E27FC236}">
                  <a16:creationId xmlns:a16="http://schemas.microsoft.com/office/drawing/2014/main" id="{D435D5A9-E04C-E50B-75A7-12AE00F4F194}"/>
                </a:ext>
              </a:extLst>
            </p:cNvPr>
            <p:cNvSpPr/>
            <p:nvPr/>
          </p:nvSpPr>
          <p:spPr>
            <a:xfrm>
              <a:off x="467603"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5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7" name="Freeform 6">
              <a:extLst>
                <a:ext uri="{FF2B5EF4-FFF2-40B4-BE49-F238E27FC236}">
                  <a16:creationId xmlns:a16="http://schemas.microsoft.com/office/drawing/2014/main" id="{B97973E7-D84B-B33C-4027-CC72B79E95D5}"/>
                </a:ext>
              </a:extLst>
            </p:cNvPr>
            <p:cNvSpPr/>
            <p:nvPr/>
          </p:nvSpPr>
          <p:spPr>
            <a:xfrm>
              <a:off x="3164837"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8" name="Freeform 7">
              <a:extLst>
                <a:ext uri="{FF2B5EF4-FFF2-40B4-BE49-F238E27FC236}">
                  <a16:creationId xmlns:a16="http://schemas.microsoft.com/office/drawing/2014/main" id="{D6294E96-E6E7-107C-DA00-A7DD3ADC0A61}"/>
                </a:ext>
              </a:extLst>
            </p:cNvPr>
            <p:cNvSpPr/>
            <p:nvPr/>
          </p:nvSpPr>
          <p:spPr>
            <a:xfrm>
              <a:off x="5862070"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sp>
          <p:nvSpPr>
            <p:cNvPr id="9" name="Freeform 8">
              <a:extLst>
                <a:ext uri="{FF2B5EF4-FFF2-40B4-BE49-F238E27FC236}">
                  <a16:creationId xmlns:a16="http://schemas.microsoft.com/office/drawing/2014/main" id="{425E3A74-5A30-9720-7FC0-B4A3FFC93C82}"/>
                </a:ext>
              </a:extLst>
            </p:cNvPr>
            <p:cNvSpPr/>
            <p:nvPr/>
          </p:nvSpPr>
          <p:spPr>
            <a:xfrm>
              <a:off x="8559304" y="1486923"/>
              <a:ext cx="2996926" cy="1025050"/>
            </a:xfrm>
            <a:custGeom>
              <a:avLst/>
              <a:gdLst>
                <a:gd name="connsiteX0" fmla="*/ 0 w 2996926"/>
                <a:gd name="connsiteY0" fmla="*/ 0 h 1025050"/>
                <a:gd name="connsiteX1" fmla="*/ 2484401 w 2996926"/>
                <a:gd name="connsiteY1" fmla="*/ 0 h 1025050"/>
                <a:gd name="connsiteX2" fmla="*/ 2996926 w 2996926"/>
                <a:gd name="connsiteY2" fmla="*/ 512525 h 1025050"/>
                <a:gd name="connsiteX3" fmla="*/ 2484401 w 2996926"/>
                <a:gd name="connsiteY3" fmla="*/ 1025050 h 1025050"/>
                <a:gd name="connsiteX4" fmla="*/ 0 w 2996926"/>
                <a:gd name="connsiteY4" fmla="*/ 1025050 h 1025050"/>
                <a:gd name="connsiteX5" fmla="*/ 512525 w 2996926"/>
                <a:gd name="connsiteY5" fmla="*/ 512525 h 1025050"/>
                <a:gd name="connsiteX6" fmla="*/ 0 w 2996926"/>
                <a:gd name="connsiteY6" fmla="*/ 0 h 102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6926" h="1025050">
                  <a:moveTo>
                    <a:pt x="0" y="0"/>
                  </a:moveTo>
                  <a:lnTo>
                    <a:pt x="2484401" y="0"/>
                  </a:lnTo>
                  <a:lnTo>
                    <a:pt x="2996926" y="512525"/>
                  </a:lnTo>
                  <a:lnTo>
                    <a:pt x="2484401" y="1025050"/>
                  </a:lnTo>
                  <a:lnTo>
                    <a:pt x="0" y="1025050"/>
                  </a:lnTo>
                  <a:lnTo>
                    <a:pt x="512525" y="512525"/>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4534" tIns="24003" rIns="536528" bIns="24003" numCol="1" spcCol="1270" anchor="ctr" anchorCtr="0">
              <a:noAutofit/>
            </a:bodyPr>
            <a:lstStyle/>
            <a:p>
              <a:pPr marL="0" lvl="0" indent="0" algn="ctr" defTabSz="800100">
                <a:lnSpc>
                  <a:spcPct val="90000"/>
                </a:lnSpc>
                <a:spcBef>
                  <a:spcPct val="0"/>
                </a:spcBef>
                <a:spcAft>
                  <a:spcPct val="35000"/>
                </a:spcAft>
                <a:buNone/>
              </a:pPr>
              <a:endParaRPr lang="en-US" sz="1800" kern="1200" dirty="0">
                <a:solidFill>
                  <a:sysClr val="windowText" lastClr="000000"/>
                </a:solidFill>
              </a:endParaRPr>
            </a:p>
          </p:txBody>
        </p:sp>
      </p:grpSp>
      <p:sp>
        <p:nvSpPr>
          <p:cNvPr id="10" name="Rectangle 9">
            <a:extLst>
              <a:ext uri="{FF2B5EF4-FFF2-40B4-BE49-F238E27FC236}">
                <a16:creationId xmlns:a16="http://schemas.microsoft.com/office/drawing/2014/main" id="{D106D80C-0A97-852E-3FA8-A39CDE9279F8}"/>
              </a:ext>
            </a:extLst>
          </p:cNvPr>
          <p:cNvSpPr/>
          <p:nvPr/>
        </p:nvSpPr>
        <p:spPr>
          <a:xfrm>
            <a:off x="10072688" y="114300"/>
            <a:ext cx="2021681" cy="642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Eric</a:t>
            </a:r>
          </a:p>
        </p:txBody>
      </p:sp>
      <p:sp>
        <p:nvSpPr>
          <p:cNvPr id="16" name="Content Placeholder 2">
            <a:extLst>
              <a:ext uri="{FF2B5EF4-FFF2-40B4-BE49-F238E27FC236}">
                <a16:creationId xmlns:a16="http://schemas.microsoft.com/office/drawing/2014/main" id="{8A773EA6-20C6-9594-5766-D3F6F256B90D}"/>
              </a:ext>
            </a:extLst>
          </p:cNvPr>
          <p:cNvSpPr>
            <a:spLocks noGrp="1"/>
          </p:cNvSpPr>
          <p:nvPr>
            <p:ph idx="1"/>
          </p:nvPr>
        </p:nvSpPr>
        <p:spPr>
          <a:xfrm>
            <a:off x="838200" y="1309157"/>
            <a:ext cx="10515600" cy="658083"/>
          </a:xfrm>
        </p:spPr>
        <p:txBody>
          <a:bodyPr>
            <a:normAutofit/>
          </a:bodyPr>
          <a:lstStyle/>
          <a:p>
            <a:pPr marL="0" indent="0">
              <a:buNone/>
            </a:pPr>
            <a:r>
              <a:rPr lang="en-US" sz="1800" dirty="0">
                <a:effectLst/>
                <a:latin typeface="Calibri" panose="020F0502020204030204" pitchFamily="34" charset="0"/>
                <a:ea typeface="MS Mincho" panose="02020609040205080304" pitchFamily="49" charset="-128"/>
                <a:cs typeface="Times New Roman" panose="02020603050405020304" pitchFamily="18" charset="0"/>
              </a:rPr>
              <a:t>During the cleansing process, a number of nulls were observed in the real estate data fields, and the below actions were taken.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DF17A0C4-C02A-AD1F-A229-19C7D23202CE}"/>
              </a:ext>
            </a:extLst>
          </p:cNvPr>
          <p:cNvSpPr/>
          <p:nvPr/>
        </p:nvSpPr>
        <p:spPr>
          <a:xfrm>
            <a:off x="846667" y="2081585"/>
            <a:ext cx="4809065" cy="92286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Imputed nulls where information was available</a:t>
            </a:r>
          </a:p>
        </p:txBody>
      </p:sp>
      <p:sp>
        <p:nvSpPr>
          <p:cNvPr id="18" name="TextBox 17">
            <a:extLst>
              <a:ext uri="{FF2B5EF4-FFF2-40B4-BE49-F238E27FC236}">
                <a16:creationId xmlns:a16="http://schemas.microsoft.com/office/drawing/2014/main" id="{CE7449C5-A95B-A3CB-7C7D-B43F62FF7D33}"/>
              </a:ext>
            </a:extLst>
          </p:cNvPr>
          <p:cNvSpPr txBox="1"/>
          <p:nvPr/>
        </p:nvSpPr>
        <p:spPr>
          <a:xfrm>
            <a:off x="838199" y="3164946"/>
            <a:ext cx="4817533" cy="2046714"/>
          </a:xfrm>
          <a:prstGeom prst="rect">
            <a:avLst/>
          </a:prstGeom>
          <a:noFill/>
        </p:spPr>
        <p:txBody>
          <a:bodyPr wrap="square" rtlCol="0">
            <a:spAutoFit/>
          </a:bodyPr>
          <a:lstStyle/>
          <a:p>
            <a:pPr marL="342900" indent="-342900">
              <a:spcAft>
                <a:spcPts val="600"/>
              </a:spcAft>
              <a:buFont typeface="+mj-lt"/>
              <a:buAutoNum type="arabicPeriod"/>
            </a:pPr>
            <a:r>
              <a:rPr lang="en-US" sz="1600" dirty="0"/>
              <a:t>In the `</a:t>
            </a:r>
            <a:r>
              <a:rPr lang="en-US" sz="1600" b="1" dirty="0" err="1"/>
              <a:t>acre_lot</a:t>
            </a:r>
            <a:r>
              <a:rPr lang="en-US" sz="1600" dirty="0"/>
              <a:t>` field, we assigned a value of 0 to all records representing apartments or condos</a:t>
            </a:r>
          </a:p>
          <a:p>
            <a:pPr marL="800100" lvl="1" indent="-342900">
              <a:spcAft>
                <a:spcPts val="1200"/>
              </a:spcAft>
              <a:buFont typeface="Arial" panose="020B0604020202020204" pitchFamily="34" charset="0"/>
              <a:buChar char="•"/>
            </a:pPr>
            <a:r>
              <a:rPr lang="en-US" sz="1600" i="1" dirty="0"/>
              <a:t>Note: We used regex to identify listings which included key words such as ‘apt’ and ‘unit’</a:t>
            </a:r>
          </a:p>
          <a:p>
            <a:pPr marL="342900" indent="-342900">
              <a:spcAft>
                <a:spcPts val="600"/>
              </a:spcAft>
              <a:buFont typeface="+mj-lt"/>
              <a:buAutoNum type="arabicPeriod"/>
            </a:pPr>
            <a:r>
              <a:rPr lang="en-US" sz="1600" dirty="0"/>
              <a:t>In the `</a:t>
            </a:r>
            <a:r>
              <a:rPr lang="en-US" sz="1600" b="1" dirty="0"/>
              <a:t>bed</a:t>
            </a:r>
            <a:r>
              <a:rPr lang="en-US" sz="1600" dirty="0"/>
              <a:t>` field, we assigned a value of 0 to all records representing studio apartments (had 1 bath)</a:t>
            </a:r>
          </a:p>
        </p:txBody>
      </p:sp>
      <p:sp>
        <p:nvSpPr>
          <p:cNvPr id="20" name="TextBox 19">
            <a:extLst>
              <a:ext uri="{FF2B5EF4-FFF2-40B4-BE49-F238E27FC236}">
                <a16:creationId xmlns:a16="http://schemas.microsoft.com/office/drawing/2014/main" id="{3A0D3875-5FE4-7961-2057-5A42CF4FC308}"/>
              </a:ext>
            </a:extLst>
          </p:cNvPr>
          <p:cNvSpPr txBox="1"/>
          <p:nvPr/>
        </p:nvSpPr>
        <p:spPr>
          <a:xfrm>
            <a:off x="838199" y="5548843"/>
            <a:ext cx="2142067" cy="707886"/>
          </a:xfrm>
          <a:prstGeom prst="rect">
            <a:avLst/>
          </a:prstGeom>
          <a:noFill/>
        </p:spPr>
        <p:txBody>
          <a:bodyPr wrap="square" rtlCol="0">
            <a:spAutoFit/>
          </a:bodyPr>
          <a:lstStyle/>
          <a:p>
            <a:pPr algn="ctr"/>
            <a:r>
              <a:rPr lang="en-US" dirty="0"/>
              <a:t>1,600 (21%) Records</a:t>
            </a:r>
          </a:p>
          <a:p>
            <a:pPr algn="ctr"/>
            <a:r>
              <a:rPr lang="en-US" sz="1100" i="1" dirty="0"/>
              <a:t>apartments / condos with no lot and imputed value for `</a:t>
            </a:r>
            <a:r>
              <a:rPr lang="en-US" sz="1100" i="1" dirty="0" err="1"/>
              <a:t>acre_lot</a:t>
            </a:r>
            <a:r>
              <a:rPr lang="en-US" sz="1100" i="1" dirty="0"/>
              <a:t>`</a:t>
            </a:r>
          </a:p>
        </p:txBody>
      </p:sp>
      <p:sp>
        <p:nvSpPr>
          <p:cNvPr id="21" name="TextBox 20">
            <a:extLst>
              <a:ext uri="{FF2B5EF4-FFF2-40B4-BE49-F238E27FC236}">
                <a16:creationId xmlns:a16="http://schemas.microsoft.com/office/drawing/2014/main" id="{0B0DBD8E-F57F-80AC-4276-07FF1AFA274A}"/>
              </a:ext>
            </a:extLst>
          </p:cNvPr>
          <p:cNvSpPr txBox="1"/>
          <p:nvPr/>
        </p:nvSpPr>
        <p:spPr>
          <a:xfrm>
            <a:off x="3246965" y="5548843"/>
            <a:ext cx="2142067" cy="707886"/>
          </a:xfrm>
          <a:prstGeom prst="rect">
            <a:avLst/>
          </a:prstGeom>
          <a:noFill/>
        </p:spPr>
        <p:txBody>
          <a:bodyPr wrap="square" rtlCol="0">
            <a:spAutoFit/>
          </a:bodyPr>
          <a:lstStyle/>
          <a:p>
            <a:pPr algn="ctr"/>
            <a:r>
              <a:rPr lang="en-US" dirty="0"/>
              <a:t>XXXX (Y%) Records</a:t>
            </a:r>
          </a:p>
          <a:p>
            <a:pPr algn="ctr"/>
            <a:r>
              <a:rPr lang="en-US" sz="1100" i="1" dirty="0"/>
              <a:t>studio apartments with imputed value for `bed`</a:t>
            </a:r>
          </a:p>
        </p:txBody>
      </p:sp>
      <p:sp>
        <p:nvSpPr>
          <p:cNvPr id="22" name="Rectangle 21">
            <a:extLst>
              <a:ext uri="{FF2B5EF4-FFF2-40B4-BE49-F238E27FC236}">
                <a16:creationId xmlns:a16="http://schemas.microsoft.com/office/drawing/2014/main" id="{1F79A3B4-9768-4832-2946-E920B66086F5}"/>
              </a:ext>
            </a:extLst>
          </p:cNvPr>
          <p:cNvSpPr/>
          <p:nvPr/>
        </p:nvSpPr>
        <p:spPr>
          <a:xfrm>
            <a:off x="6493932" y="2081585"/>
            <a:ext cx="4809065" cy="92286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Removed records with remaining nulls</a:t>
            </a:r>
          </a:p>
        </p:txBody>
      </p:sp>
      <p:graphicFrame>
        <p:nvGraphicFramePr>
          <p:cNvPr id="26" name="Table 26">
            <a:extLst>
              <a:ext uri="{FF2B5EF4-FFF2-40B4-BE49-F238E27FC236}">
                <a16:creationId xmlns:a16="http://schemas.microsoft.com/office/drawing/2014/main" id="{041902B4-E022-3FBC-EACF-F53FA19EE59F}"/>
              </a:ext>
            </a:extLst>
          </p:cNvPr>
          <p:cNvGraphicFramePr>
            <a:graphicFrameLocks noGrp="1"/>
          </p:cNvGraphicFramePr>
          <p:nvPr>
            <p:extLst>
              <p:ext uri="{D42A27DB-BD31-4B8C-83A1-F6EECF244321}">
                <p14:modId xmlns:p14="http://schemas.microsoft.com/office/powerpoint/2010/main" val="512942361"/>
              </p:ext>
            </p:extLst>
          </p:nvPr>
        </p:nvGraphicFramePr>
        <p:xfrm>
          <a:off x="6493932" y="3158566"/>
          <a:ext cx="4809066" cy="1934928"/>
        </p:xfrm>
        <a:graphic>
          <a:graphicData uri="http://schemas.openxmlformats.org/drawingml/2006/table">
            <a:tbl>
              <a:tblPr firstRow="1" bandRow="1">
                <a:tableStyleId>{5C22544A-7EE6-4342-B048-85BDC9FD1C3A}</a:tableStyleId>
              </a:tblPr>
              <a:tblGrid>
                <a:gridCol w="1363135">
                  <a:extLst>
                    <a:ext uri="{9D8B030D-6E8A-4147-A177-3AD203B41FA5}">
                      <a16:colId xmlns:a16="http://schemas.microsoft.com/office/drawing/2014/main" val="3761838069"/>
                    </a:ext>
                  </a:extLst>
                </a:gridCol>
                <a:gridCol w="3445931">
                  <a:extLst>
                    <a:ext uri="{9D8B030D-6E8A-4147-A177-3AD203B41FA5}">
                      <a16:colId xmlns:a16="http://schemas.microsoft.com/office/drawing/2014/main" val="795711099"/>
                    </a:ext>
                  </a:extLst>
                </a:gridCol>
              </a:tblGrid>
              <a:tr h="322488">
                <a:tc>
                  <a:txBody>
                    <a:bodyPr/>
                    <a:lstStyle/>
                    <a:p>
                      <a:r>
                        <a:rPr lang="en-US" sz="1400" dirty="0">
                          <a:solidFill>
                            <a:sysClr val="windowText" lastClr="000000"/>
                          </a:solidFill>
                        </a:rPr>
                        <a:t>Field</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a:solidFill>
                            <a:sysClr val="windowText" lastClr="000000"/>
                          </a:solidFill>
                        </a:rPr>
                        <a:t>Number of Nulls</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30760695"/>
                  </a:ext>
                </a:extLst>
              </a:tr>
              <a:tr h="322488">
                <a:tc>
                  <a:txBody>
                    <a:bodyPr/>
                    <a:lstStyle/>
                    <a:p>
                      <a:r>
                        <a:rPr lang="en-US" sz="1400" dirty="0" err="1">
                          <a:solidFill>
                            <a:sysClr val="windowText" lastClr="000000"/>
                          </a:solidFill>
                        </a:rPr>
                        <a:t>house_size</a:t>
                      </a:r>
                      <a:endParaRPr lang="en-US" sz="1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2,204 (29%)</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5117016"/>
                  </a:ext>
                </a:extLst>
              </a:tr>
              <a:tr h="322488">
                <a:tc>
                  <a:txBody>
                    <a:bodyPr/>
                    <a:lstStyle/>
                    <a:p>
                      <a:r>
                        <a:rPr lang="en-US" sz="1400" dirty="0">
                          <a:solidFill>
                            <a:sysClr val="windowText" lastClr="000000"/>
                          </a:solidFill>
                        </a:rPr>
                        <a:t>address</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234 (3%)</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4904217"/>
                  </a:ext>
                </a:extLst>
              </a:tr>
              <a:tr h="322488">
                <a:tc>
                  <a:txBody>
                    <a:bodyPr/>
                    <a:lstStyle/>
                    <a:p>
                      <a:r>
                        <a:rPr lang="en-US" sz="1400" dirty="0" err="1">
                          <a:solidFill>
                            <a:sysClr val="windowText" lastClr="000000"/>
                          </a:solidFill>
                        </a:rPr>
                        <a:t>acre_lot</a:t>
                      </a:r>
                      <a:endParaRPr lang="en-US" sz="14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87 (1.2%)</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0175186"/>
                  </a:ext>
                </a:extLst>
              </a:tr>
              <a:tr h="322488">
                <a:tc>
                  <a:txBody>
                    <a:bodyPr/>
                    <a:lstStyle/>
                    <a:p>
                      <a:r>
                        <a:rPr lang="en-US" sz="1400" dirty="0">
                          <a:solidFill>
                            <a:sysClr val="windowText" lastClr="000000"/>
                          </a:solidFill>
                        </a:rPr>
                        <a:t>bed</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25 (0.3%)</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357470"/>
                  </a:ext>
                </a:extLst>
              </a:tr>
              <a:tr h="322488">
                <a:tc>
                  <a:txBody>
                    <a:bodyPr/>
                    <a:lstStyle/>
                    <a:p>
                      <a:r>
                        <a:rPr lang="en-US" sz="1400" dirty="0">
                          <a:solidFill>
                            <a:sysClr val="windowText" lastClr="000000"/>
                          </a:solidFill>
                        </a:rPr>
                        <a:t>bath</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ysClr val="windowText" lastClr="000000"/>
                          </a:solidFill>
                        </a:rPr>
                        <a:t>15 (0.2%)</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7295016"/>
                  </a:ext>
                </a:extLst>
              </a:tr>
            </a:tbl>
          </a:graphicData>
        </a:graphic>
      </p:graphicFrame>
      <p:sp>
        <p:nvSpPr>
          <p:cNvPr id="27" name="TextBox 26">
            <a:extLst>
              <a:ext uri="{FF2B5EF4-FFF2-40B4-BE49-F238E27FC236}">
                <a16:creationId xmlns:a16="http://schemas.microsoft.com/office/drawing/2014/main" id="{8882EC31-513C-9A10-1145-6D7EB029F650}"/>
              </a:ext>
            </a:extLst>
          </p:cNvPr>
          <p:cNvSpPr txBox="1"/>
          <p:nvPr/>
        </p:nvSpPr>
        <p:spPr>
          <a:xfrm>
            <a:off x="7930621" y="5548843"/>
            <a:ext cx="2142067" cy="553998"/>
          </a:xfrm>
          <a:prstGeom prst="rect">
            <a:avLst/>
          </a:prstGeom>
          <a:noFill/>
        </p:spPr>
        <p:txBody>
          <a:bodyPr wrap="square" rtlCol="0">
            <a:spAutoFit/>
          </a:bodyPr>
          <a:lstStyle/>
          <a:p>
            <a:pPr algn="ctr"/>
            <a:r>
              <a:rPr lang="en-US" dirty="0"/>
              <a:t>2,565 (34%) Records</a:t>
            </a:r>
          </a:p>
          <a:p>
            <a:pPr algn="ctr"/>
            <a:r>
              <a:rPr lang="en-US" sz="1100" i="1" dirty="0"/>
              <a:t>Removed</a:t>
            </a:r>
          </a:p>
        </p:txBody>
      </p:sp>
      <p:sp>
        <p:nvSpPr>
          <p:cNvPr id="3" name="Rectangle 2">
            <a:extLst>
              <a:ext uri="{FF2B5EF4-FFF2-40B4-BE49-F238E27FC236}">
                <a16:creationId xmlns:a16="http://schemas.microsoft.com/office/drawing/2014/main" id="{8EC253A6-9F7E-959E-28E1-3831CF5C5D3C}"/>
              </a:ext>
            </a:extLst>
          </p:cNvPr>
          <p:cNvSpPr/>
          <p:nvPr/>
        </p:nvSpPr>
        <p:spPr>
          <a:xfrm>
            <a:off x="12192000" y="0"/>
            <a:ext cx="2995613" cy="5100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t>To Do </a:t>
            </a:r>
          </a:p>
          <a:p>
            <a:pPr marL="285750" indent="-285750">
              <a:buFont typeface="Arial" panose="020B0604020202020204" pitchFamily="34" charset="0"/>
              <a:buChar char="•"/>
            </a:pPr>
            <a:r>
              <a:rPr lang="en-US" sz="1200" dirty="0"/>
              <a:t>Eric - Provide missing stat on slide 9 to Andrew via Teams</a:t>
            </a:r>
          </a:p>
          <a:p>
            <a:pPr marL="285750" indent="-285750">
              <a:buFont typeface="Arial" panose="020B0604020202020204" pitchFamily="34" charset="0"/>
              <a:buChar char="•"/>
            </a:pPr>
            <a:r>
              <a:rPr lang="en-US" sz="1200" dirty="0"/>
              <a:t>Andrew – update visuals once Eric sends</a:t>
            </a:r>
          </a:p>
        </p:txBody>
      </p:sp>
    </p:spTree>
    <p:extLst>
      <p:ext uri="{BB962C8B-B14F-4D97-AF65-F5344CB8AC3E}">
        <p14:creationId xmlns:p14="http://schemas.microsoft.com/office/powerpoint/2010/main" val="2396125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578</TotalTime>
  <Words>1983</Words>
  <Application>Microsoft Macintosh PowerPoint</Application>
  <PresentationFormat>Widescreen</PresentationFormat>
  <Paragraphs>306</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ArialMT</vt:lpstr>
      <vt:lpstr>Calibri</vt:lpstr>
      <vt:lpstr>Calibri Light</vt:lpstr>
      <vt:lpstr>Segoe UI</vt:lpstr>
      <vt:lpstr>Office Theme</vt:lpstr>
      <vt:lpstr>Team 48</vt:lpstr>
      <vt:lpstr>Table of Contents</vt:lpstr>
      <vt:lpstr>Problem and Approach Overview</vt:lpstr>
      <vt:lpstr>Context &amp; Problem Statement</vt:lpstr>
      <vt:lpstr>Research Questions &amp; Modeling Objective</vt:lpstr>
      <vt:lpstr>Methodology</vt:lpstr>
      <vt:lpstr>Process &amp; Key Findings</vt:lpstr>
      <vt:lpstr>Data Cleansing and Transformation </vt:lpstr>
      <vt:lpstr>Handling Nulls</vt:lpstr>
      <vt:lpstr>Exploratory Data Analysis</vt:lpstr>
      <vt:lpstr>Observations and Initial Hypotheses</vt:lpstr>
      <vt:lpstr>Model Development &amp; Selection</vt:lpstr>
      <vt:lpstr>Model Performance Results</vt:lpstr>
      <vt:lpstr>Feature Insights</vt:lpstr>
      <vt:lpstr>Conclusions</vt:lpstr>
      <vt:lpstr>Conclusions</vt:lpstr>
      <vt:lpstr>Potential Improvements</vt:lpstr>
      <vt:lpstr>Literature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48</dc:title>
  <dc:creator>Taylor, Andrew S</dc:creator>
  <cp:lastModifiedBy>Taylor, Andrew S</cp:lastModifiedBy>
  <cp:revision>46</cp:revision>
  <dcterms:created xsi:type="dcterms:W3CDTF">2022-10-29T00:12:06Z</dcterms:created>
  <dcterms:modified xsi:type="dcterms:W3CDTF">2022-11-10T15:52:56Z</dcterms:modified>
</cp:coreProperties>
</file>