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B4A30-4B61-4C62-9D66-D18300108DC4}" v="2" dt="2022-11-15T04:13:31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75" d="100"/>
          <a:sy n="75" d="100"/>
        </p:scale>
        <p:origin x="7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Spencer" userId="ef4ce729a3f7156c" providerId="LiveId" clId="{51AB4A30-4B61-4C62-9D66-D18300108DC4}"/>
    <pc:docChg chg="undo custSel modSld">
      <pc:chgData name="Ashwin Spencer" userId="ef4ce729a3f7156c" providerId="LiveId" clId="{51AB4A30-4B61-4C62-9D66-D18300108DC4}" dt="2022-11-15T02:02:25.572" v="48" actId="14100"/>
      <pc:docMkLst>
        <pc:docMk/>
      </pc:docMkLst>
      <pc:sldChg chg="addSp delSp mod">
        <pc:chgData name="Ashwin Spencer" userId="ef4ce729a3f7156c" providerId="LiveId" clId="{51AB4A30-4B61-4C62-9D66-D18300108DC4}" dt="2022-11-15T02:01:02.444" v="46" actId="478"/>
        <pc:sldMkLst>
          <pc:docMk/>
          <pc:sldMk cId="3641339357" sldId="276"/>
        </pc:sldMkLst>
        <pc:spChg chg="add del">
          <ac:chgData name="Ashwin Spencer" userId="ef4ce729a3f7156c" providerId="LiveId" clId="{51AB4A30-4B61-4C62-9D66-D18300108DC4}" dt="2022-11-15T02:01:02.444" v="46" actId="478"/>
          <ac:spMkLst>
            <pc:docMk/>
            <pc:sldMk cId="3641339357" sldId="276"/>
            <ac:spMk id="3" creationId="{E1FF196A-5164-4C8D-70A1-4FC994F92B62}"/>
          </ac:spMkLst>
        </pc:spChg>
      </pc:sldChg>
      <pc:sldChg chg="addSp delSp modSp mod">
        <pc:chgData name="Ashwin Spencer" userId="ef4ce729a3f7156c" providerId="LiveId" clId="{51AB4A30-4B61-4C62-9D66-D18300108DC4}" dt="2022-11-15T02:02:25.572" v="48" actId="14100"/>
        <pc:sldMkLst>
          <pc:docMk/>
          <pc:sldMk cId="1096723522" sldId="277"/>
        </pc:sldMkLst>
        <pc:spChg chg="del mod">
          <ac:chgData name="Ashwin Spencer" userId="ef4ce729a3f7156c" providerId="LiveId" clId="{51AB4A30-4B61-4C62-9D66-D18300108DC4}" dt="2022-11-15T00:40:39.712" v="10" actId="478"/>
          <ac:spMkLst>
            <pc:docMk/>
            <pc:sldMk cId="1096723522" sldId="277"/>
            <ac:spMk id="18" creationId="{7D78AFA8-BBD0-F351-7F62-D20C6C4C57F4}"/>
          </ac:spMkLst>
        </pc:spChg>
        <pc:spChg chg="del">
          <ac:chgData name="Ashwin Spencer" userId="ef4ce729a3f7156c" providerId="LiveId" clId="{51AB4A30-4B61-4C62-9D66-D18300108DC4}" dt="2022-11-15T00:03:20.191" v="1" actId="478"/>
          <ac:spMkLst>
            <pc:docMk/>
            <pc:sldMk cId="1096723522" sldId="277"/>
            <ac:spMk id="19" creationId="{92E08F16-3A5D-3E72-62A5-C01221667805}"/>
          </ac:spMkLst>
        </pc:spChg>
        <pc:graphicFrameChg chg="del mod">
          <ac:chgData name="Ashwin Spencer" userId="ef4ce729a3f7156c" providerId="LiveId" clId="{51AB4A30-4B61-4C62-9D66-D18300108DC4}" dt="2022-11-15T01:59:48.295" v="12" actId="478"/>
          <ac:graphicFrameMkLst>
            <pc:docMk/>
            <pc:sldMk cId="1096723522" sldId="277"/>
            <ac:graphicFrameMk id="14" creationId="{0677A040-B0F2-9B5D-C80B-9545770760BC}"/>
          </ac:graphicFrameMkLst>
        </pc:graphicFrameChg>
        <pc:graphicFrameChg chg="add mod modGraphic">
          <ac:chgData name="Ashwin Spencer" userId="ef4ce729a3f7156c" providerId="LiveId" clId="{51AB4A30-4B61-4C62-9D66-D18300108DC4}" dt="2022-11-15T02:00:42.717" v="43" actId="1038"/>
          <ac:graphicFrameMkLst>
            <pc:docMk/>
            <pc:sldMk cId="1096723522" sldId="277"/>
            <ac:graphicFrameMk id="22" creationId="{762388D4-9617-2404-AFA9-32E4BB22E9AA}"/>
          </ac:graphicFrameMkLst>
        </pc:graphicFrameChg>
        <pc:picChg chg="add del">
          <ac:chgData name="Ashwin Spencer" userId="ef4ce729a3f7156c" providerId="LiveId" clId="{51AB4A30-4B61-4C62-9D66-D18300108DC4}" dt="2022-11-15T00:40:11.861" v="4" actId="478"/>
          <ac:picMkLst>
            <pc:docMk/>
            <pc:sldMk cId="1096723522" sldId="277"/>
            <ac:picMk id="16" creationId="{D1E4C429-2031-B990-5FFD-3A4996551404}"/>
          </ac:picMkLst>
        </pc:picChg>
        <pc:picChg chg="add mod">
          <ac:chgData name="Ashwin Spencer" userId="ef4ce729a3f7156c" providerId="LiveId" clId="{51AB4A30-4B61-4C62-9D66-D18300108DC4}" dt="2022-11-15T02:02:25.572" v="48" actId="14100"/>
          <ac:picMkLst>
            <pc:docMk/>
            <pc:sldMk cId="1096723522" sldId="277"/>
            <ac:picMk id="21" creationId="{D21E7A08-CC94-0A67-FE52-96B91497A4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04504-9520-A5AF-7A63-0A11BC49F4D4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D43FC-CD25-9137-872C-33A1291B68A5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35D4A74-D3A4-56DA-0CAD-8501671B1CFD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9F2F44-D1F6-36F3-9A56-3B982DD07847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16BCFA1-D2B2-FED3-17FD-B8D60350AD5D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626436E-C8B0-25E6-D041-8F6AD6D97A9C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84C8C-A2D3-621F-EC1D-714EF0E9AE3B}"/>
              </a:ext>
            </a:extLst>
          </p:cNvPr>
          <p:cNvGrpSpPr/>
          <p:nvPr/>
        </p:nvGrpSpPr>
        <p:grpSpPr>
          <a:xfrm>
            <a:off x="1042061" y="2550475"/>
            <a:ext cx="10041466" cy="3257650"/>
            <a:chOff x="1042061" y="2550475"/>
            <a:chExt cx="10041466" cy="3257650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FEBE1D-80BC-0DD8-BA00-9E2FB906C53D}"/>
                </a:ext>
              </a:extLst>
            </p:cNvPr>
            <p:cNvSpPr/>
            <p:nvPr/>
          </p:nvSpPr>
          <p:spPr>
            <a:xfrm>
              <a:off x="1042061" y="2551912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AC3780-FED1-2479-61BA-E81E0C64D007}"/>
                </a:ext>
              </a:extLst>
            </p:cNvPr>
            <p:cNvSpPr/>
            <p:nvPr/>
          </p:nvSpPr>
          <p:spPr>
            <a:xfrm>
              <a:off x="1895342" y="2550475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/>
                <a:t>Performed univariate analysis to explore distributions, observing and flagging any outliers for further action during modeling and analysis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BEBCA2C-CC69-2AF5-BE6F-6F2115CAC0C9}"/>
                </a:ext>
              </a:extLst>
            </p:cNvPr>
            <p:cNvSpPr/>
            <p:nvPr/>
          </p:nvSpPr>
          <p:spPr>
            <a:xfrm>
              <a:off x="1042061" y="3570530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60990D-27A6-9103-515D-E33BAF19D60E}"/>
                </a:ext>
              </a:extLst>
            </p:cNvPr>
            <p:cNvSpPr/>
            <p:nvPr/>
          </p:nvSpPr>
          <p:spPr>
            <a:xfrm>
              <a:off x="1895342" y="3570532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I</a:t>
              </a:r>
              <a:r>
                <a:rPr lang="en-US" sz="1800" kern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nvestigated feature/DV relationships using pairplots and correlation, forming hypotheses about which features would provide the most value to the model</a:t>
              </a:r>
              <a:endParaRPr lang="en-US" sz="1800" kern="120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E17A462-CB3D-8615-0188-3A03601557EA}"/>
                </a:ext>
              </a:extLst>
            </p:cNvPr>
            <p:cNvSpPr/>
            <p:nvPr/>
          </p:nvSpPr>
          <p:spPr>
            <a:xfrm>
              <a:off x="1042061" y="4589149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7F3BBAE-51EA-8DA2-98FC-4FC40F2E36E4}"/>
                </a:ext>
              </a:extLst>
            </p:cNvPr>
            <p:cNvSpPr/>
            <p:nvPr/>
          </p:nvSpPr>
          <p:spPr>
            <a:xfrm>
              <a:off x="1895342" y="4589150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E</a:t>
              </a:r>
              <a:r>
                <a:rPr lang="en-US" sz="1800" kern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valuated multicollinearity between predictors using a correlation heatmap, identifying whether or not mitigations measures will need to be taken</a:t>
              </a:r>
              <a:r>
                <a:rPr lang="en-US" sz="1800" kern="1200" dirty="0">
                  <a:effectLst/>
                </a:rPr>
                <a:t> </a:t>
              </a:r>
              <a:endParaRPr lang="en-US" sz="1800" kern="120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ABAB2D-B20C-84A2-7CF9-69DB904471E5}"/>
              </a:ext>
            </a:extLst>
          </p:cNvPr>
          <p:cNvSpPr txBox="1">
            <a:spLocks/>
          </p:cNvSpPr>
          <p:nvPr/>
        </p:nvSpPr>
        <p:spPr>
          <a:xfrm>
            <a:off x="838200" y="1309157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Next, we completed EDA for the dataset, evaluating individual features and the response as well as the relationships between data fields.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and Initial Hypotheses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22466-6064-C614-4620-BDEABF48B526}"/>
              </a:ext>
            </a:extLst>
          </p:cNvPr>
          <p:cNvSpPr/>
          <p:nvPr/>
        </p:nvSpPr>
        <p:spPr>
          <a:xfrm>
            <a:off x="634182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Univariate analysis revealed outliers in the price field which we will further investigate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91285-AB0B-1688-78AA-F8085C8B584A}"/>
              </a:ext>
            </a:extLst>
          </p:cNvPr>
          <p:cNvSpPr/>
          <p:nvPr/>
        </p:nvSpPr>
        <p:spPr>
          <a:xfrm>
            <a:off x="4374791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Investigation of correlation between price and income tax features reveals limited linear signal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6D7B6-BD25-40C3-F308-699E3C6964F9}"/>
              </a:ext>
            </a:extLst>
          </p:cNvPr>
          <p:cNvSpPr/>
          <p:nvPr/>
        </p:nvSpPr>
        <p:spPr>
          <a:xfrm>
            <a:off x="8134798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multicollinearity showed correlation between predictors, particularly in the income tax dataset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FD3589A-453A-7999-9487-B0E0FED9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17" y="1981789"/>
            <a:ext cx="2535507" cy="20959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6486B5-088B-EEFE-CEE2-537B73E83022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F4280E-835B-B205-F1F2-80C47B9DEECA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D23885F-DE7D-EECF-844C-00D1EA9BB794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9887AA-F020-1A97-4091-753423E1A99C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849307D-067D-22D0-F1A6-1A12B3786FE2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8F46A54-3DA0-D9E7-AD2C-42960EC6D276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D75CE7F-B026-1191-DD9B-2F44D73B426C}"/>
              </a:ext>
            </a:extLst>
          </p:cNvPr>
          <p:cNvSpPr txBox="1"/>
          <p:nvPr/>
        </p:nvSpPr>
        <p:spPr>
          <a:xfrm>
            <a:off x="598459" y="5919342"/>
            <a:ext cx="1058562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Real estate features are expected to provide the most signal to the model</a:t>
            </a:r>
          </a:p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ax </a:t>
            </a:r>
            <a:r>
              <a:rPr lang="en-US" sz="1600" dirty="0"/>
              <a:t>features related to affluency have the most potential to provide signal to the model</a:t>
            </a:r>
          </a:p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Tree-based models will likely far outperform linear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9ED-73A5-9A98-78E6-E5A45CE7754B}"/>
              </a:ext>
            </a:extLst>
          </p:cNvPr>
          <p:cNvSpPr/>
          <p:nvPr/>
        </p:nvSpPr>
        <p:spPr>
          <a:xfrm>
            <a:off x="0" y="5614542"/>
            <a:ext cx="12192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INITIAL HYPOTHESES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86FAB7-F67B-40E5-3769-EDA3C1352686}"/>
              </a:ext>
            </a:extLst>
          </p:cNvPr>
          <p:cNvSpPr txBox="1">
            <a:spLocks/>
          </p:cNvSpPr>
          <p:nvPr/>
        </p:nvSpPr>
        <p:spPr>
          <a:xfrm>
            <a:off x="838200" y="1309157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EDA, a few notable observations surfaced, along with initial hypotheses.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1E7A08-CC94-0A67-FE52-96B91497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40" y="1745182"/>
            <a:ext cx="4262564" cy="2668463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62388D4-9617-2404-AFA9-32E4BB22E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80909"/>
              </p:ext>
            </p:extLst>
          </p:nvPr>
        </p:nvGraphicFramePr>
        <p:xfrm>
          <a:off x="4595223" y="1699026"/>
          <a:ext cx="2895600" cy="2714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8078673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7023370"/>
                    </a:ext>
                  </a:extLst>
                </a:gridCol>
              </a:tblGrid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Correlation with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10214514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total_credit_amt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33899980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taxable_income_amt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0.375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808445841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mortgageint_amt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175059380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p_mortgageint_nr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64610848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inctax_amt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0.378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703724021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p_unemploy_nr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-0.215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376028326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agi_amt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048139425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num_dependents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-0.179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09454832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p_re_taxes_nr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0.046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67211640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agi_bucket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45709430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897392378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house_size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0.395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649938384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house_acre_lot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0.030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723889635"/>
                  </a:ext>
                </a:extLst>
              </a:tr>
              <a:tr h="17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0.490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03165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2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257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Exploratory Data Analysis</vt:lpstr>
      <vt:lpstr>Observations and Initial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Ashwin Spencer</cp:lastModifiedBy>
  <cp:revision>50</cp:revision>
  <dcterms:created xsi:type="dcterms:W3CDTF">2022-10-29T00:12:06Z</dcterms:created>
  <dcterms:modified xsi:type="dcterms:W3CDTF">2022-11-15T04:13:33Z</dcterms:modified>
</cp:coreProperties>
</file>