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82" r:id="rId2"/>
    <p:sldId id="280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2"/>
    <p:restoredTop sz="94690"/>
  </p:normalViewPr>
  <p:slideViewPr>
    <p:cSldViewPr snapToGrid="0">
      <p:cViewPr varScale="1">
        <p:scale>
          <a:sx n="94" d="100"/>
          <a:sy n="94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4E5A2-560F-5042-B033-2870576C7FEE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325B4-BEFF-9046-A95C-94882316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325B4-BEFF-9046-A95C-948823169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A2FB-CF29-F35B-FDD3-76974F01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19DE3-ED5E-A672-65C2-52299ABBC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E63B-61CE-A222-3214-05DB37CD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E9E3-D8BB-7C34-A088-DBCD87EC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C766-D08F-9B2F-18ED-E2BB3A77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5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6044-FB56-D40F-A307-B312240A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1BF92-C28E-B993-F555-C6ADB079E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1F4C-A887-B3C3-8554-9FC4D8C3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32C0F-87F1-691D-234A-02A6AC40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07AE-BCFE-B91F-0F85-557A7430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B023F-DD3E-C429-FA4F-D73C0D221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26273-846F-32B2-402F-B73E29A54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DF49-9C65-FF05-8939-71FE1E9D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38EE-D44B-7FE3-902A-F371C198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4C7B4-9147-5A15-A4D7-1D3ED7DD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99348-6230-AEFA-7928-B700009FCB28}"/>
              </a:ext>
            </a:extLst>
          </p:cNvPr>
          <p:cNvSpPr/>
          <p:nvPr userDrawn="1"/>
        </p:nvSpPr>
        <p:spPr>
          <a:xfrm>
            <a:off x="0" y="0"/>
            <a:ext cx="12192000" cy="12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B9197-2C4F-1E6D-00CD-FC998193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911C-5CB9-386E-0D43-A3B9C858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3A7A-E581-C0A5-3987-F1F1A7DB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7843-E6C6-1777-DA0E-958BC7CC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1EAC-5254-4D15-E21E-0A6297A1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0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AB69-C9E7-78E7-B173-E12929B4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3FA67-F84C-905A-2191-DCB420CF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B0BD1-7A31-7F1E-8AAF-605323C0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A6F2-3050-E007-6CF9-5DD4BB7D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2642-79E5-4007-CD86-7A416F91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3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BC2FDD-28C7-C213-8FB8-3351C1E21258}"/>
              </a:ext>
            </a:extLst>
          </p:cNvPr>
          <p:cNvSpPr/>
          <p:nvPr userDrawn="1"/>
        </p:nvSpPr>
        <p:spPr>
          <a:xfrm>
            <a:off x="0" y="0"/>
            <a:ext cx="12192000" cy="12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F3FAA-CC48-A631-FD32-DCDC8B6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029A-6D2F-4CC8-AE0B-3E0AD27B4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85EA7-13FD-DB4A-8AE5-2D1A981B0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6C500-38B1-E80B-1EF3-4AAB703F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5322C-05C1-AE81-3B67-C0F05910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DC02-4278-50D0-6BFE-6B245254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4B84-0268-C831-CDA5-48FFC57E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946A1-C14F-B52E-0435-EB4979F6C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9CF03-2995-EBE8-34F1-7F169AF9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AC5A4-FCE5-5632-4399-659A755E3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EA530-44B3-A3D6-11C2-945BC2DA9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6ED5D-B231-D2A2-32DF-AEC3131B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52898-2716-CBB0-53D0-04A3AB35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45355-E9C3-A30A-6101-250B4BF4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C9BC-6F24-434C-9466-D861204C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06701-57D4-30BE-CC8B-9013D994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9169F-6C06-DC6A-FB63-A9ADE51B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AE9C-D343-9832-9CCA-A9BD562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DCD00-7340-C13B-0D7B-1C03A21A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91A14-A1EA-9E73-76C4-04C5ABD4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24BFE-6C56-60DD-CE1A-66B0672A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F8B8-1AC3-0C7C-5364-76B8403E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1FB9-9AD2-01CB-A215-CE70F102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28FCD-AA07-22D5-4389-F145BD206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20B08-69DE-A419-D1EA-4DCD087D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2331E-9C70-CCED-C5A6-EBDFDF92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597E-6C8F-CBF4-37A8-28C85B5B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1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98D0-FEC6-1FD4-1DDB-53A70839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251A4-5999-6E40-0B7F-99E462D54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B5A98-932E-6B50-B1C2-9CD29FED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31C75-C352-793F-0D29-73B7EA89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D7A0-2A48-8999-4C42-752739B0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1DACC-28DA-A923-31FD-9D06719A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9A709-9525-E09B-74A7-60FCD284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892"/>
            <a:ext cx="10515600" cy="65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2C90B-3434-09E8-79A7-25E3D1E94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7530-F1A8-9FE2-EFC4-B80DB5D3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EBB2-0F16-174A-81ED-0C7E96A52E91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C497-6927-4DA2-0A8E-9F839BB5C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467D-94F6-C716-C22B-D3A66F8BE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29F53-7B3E-C446-9860-67B7CAF7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D75-DC64-614F-9953-6D0B12CE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Development &amp; Selection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F7CDCC-5417-C0D6-64E8-60A13F3F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088"/>
            <a:ext cx="10515600" cy="65808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During model development and selection, we outlined the model types to evaluate, prepared the data, and evaluated each model, including hyperparameter search and preprocessing as needed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DA3AED-5E29-98AF-1169-E55D2314BFE9}"/>
              </a:ext>
            </a:extLst>
          </p:cNvPr>
          <p:cNvGrpSpPr/>
          <p:nvPr/>
        </p:nvGrpSpPr>
        <p:grpSpPr>
          <a:xfrm>
            <a:off x="10172512" y="546035"/>
            <a:ext cx="1627602" cy="150318"/>
            <a:chOff x="462455" y="1486923"/>
            <a:chExt cx="11098924" cy="10250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AECEA9-1ADA-BE96-4DF9-B482DA874A53}"/>
                </a:ext>
              </a:extLst>
            </p:cNvPr>
            <p:cNvSpPr/>
            <p:nvPr/>
          </p:nvSpPr>
          <p:spPr>
            <a:xfrm>
              <a:off x="462455" y="1486923"/>
              <a:ext cx="11098924" cy="1025050"/>
            </a:xfrm>
            <a:prstGeom prst="rect">
              <a:avLst/>
            </a:prstGeom>
            <a:noFill/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4DA60E0-23F9-CF62-E57A-55E55C7A532F}"/>
                </a:ext>
              </a:extLst>
            </p:cNvPr>
            <p:cNvSpPr/>
            <p:nvPr/>
          </p:nvSpPr>
          <p:spPr>
            <a:xfrm>
              <a:off x="467603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93EAF6D-0B90-5BD1-5EFA-5750BC778C91}"/>
                </a:ext>
              </a:extLst>
            </p:cNvPr>
            <p:cNvSpPr/>
            <p:nvPr/>
          </p:nvSpPr>
          <p:spPr>
            <a:xfrm>
              <a:off x="3164837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47799C-F6D7-63AB-F4A5-1B90B6780F53}"/>
                </a:ext>
              </a:extLst>
            </p:cNvPr>
            <p:cNvSpPr/>
            <p:nvPr/>
          </p:nvSpPr>
          <p:spPr>
            <a:xfrm>
              <a:off x="5862070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B69FFB7-1846-C94D-B1DF-AFE098414E09}"/>
                </a:ext>
              </a:extLst>
            </p:cNvPr>
            <p:cNvSpPr/>
            <p:nvPr/>
          </p:nvSpPr>
          <p:spPr>
            <a:xfrm>
              <a:off x="8559304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Chevron 19">
            <a:extLst>
              <a:ext uri="{FF2B5EF4-FFF2-40B4-BE49-F238E27FC236}">
                <a16:creationId xmlns:a16="http://schemas.microsoft.com/office/drawing/2014/main" id="{D8587772-B4A5-A2DC-735D-4CD4CD3064DC}"/>
              </a:ext>
            </a:extLst>
          </p:cNvPr>
          <p:cNvSpPr/>
          <p:nvPr/>
        </p:nvSpPr>
        <p:spPr>
          <a:xfrm>
            <a:off x="973667" y="2184400"/>
            <a:ext cx="3412066" cy="778933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Identify Model Types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BB6B7-E444-A33E-E87D-B62621C5ACB2}"/>
              </a:ext>
            </a:extLst>
          </p:cNvPr>
          <p:cNvSpPr txBox="1"/>
          <p:nvPr/>
        </p:nvSpPr>
        <p:spPr>
          <a:xfrm>
            <a:off x="973667" y="3022600"/>
            <a:ext cx="305646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Linear Regression</a:t>
            </a:r>
            <a:r>
              <a:rPr lang="en-US" sz="1600" dirty="0"/>
              <a:t> for </a:t>
            </a:r>
            <a:r>
              <a:rPr lang="en-US" sz="1600" b="1" dirty="0"/>
              <a:t>baseline point of comparison </a:t>
            </a:r>
            <a:r>
              <a:rPr lang="en-US" sz="1600" dirty="0"/>
              <a:t>and </a:t>
            </a:r>
            <a:r>
              <a:rPr lang="en-US" sz="1600" b="1" dirty="0"/>
              <a:t>coefficient transparency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LASSO Regression</a:t>
            </a:r>
            <a:r>
              <a:rPr lang="en-US" sz="1600" b="1" i="1" dirty="0"/>
              <a:t> </a:t>
            </a:r>
            <a:r>
              <a:rPr lang="en-US" sz="1600" dirty="0"/>
              <a:t>for </a:t>
            </a:r>
            <a:r>
              <a:rPr lang="en-US" sz="1600" b="1" dirty="0"/>
              <a:t>feature insights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Random Forest </a:t>
            </a:r>
            <a:r>
              <a:rPr lang="en-US" sz="1600" dirty="0"/>
              <a:t>for </a:t>
            </a:r>
            <a:r>
              <a:rPr lang="en-US" sz="1600" b="1" dirty="0"/>
              <a:t>tree-based model benefits</a:t>
            </a:r>
            <a:endParaRPr lang="en-US" sz="16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 err="1"/>
              <a:t>XGBoost</a:t>
            </a:r>
            <a:r>
              <a:rPr lang="en-US" sz="1600" dirty="0"/>
              <a:t> for </a:t>
            </a:r>
            <a:r>
              <a:rPr lang="en-US" sz="1600" b="1" dirty="0"/>
              <a:t>tree-based benefits </a:t>
            </a:r>
            <a:r>
              <a:rPr lang="en-US" sz="1600" dirty="0"/>
              <a:t>and </a:t>
            </a:r>
            <a:r>
              <a:rPr lang="en-US" sz="1600" b="1" dirty="0"/>
              <a:t>comparison to RF</a:t>
            </a:r>
            <a:endParaRPr lang="en-US" sz="1600" dirty="0"/>
          </a:p>
        </p:txBody>
      </p:sp>
      <p:sp>
        <p:nvSpPr>
          <p:cNvPr id="22" name="Chevron 21">
            <a:extLst>
              <a:ext uri="{FF2B5EF4-FFF2-40B4-BE49-F238E27FC236}">
                <a16:creationId xmlns:a16="http://schemas.microsoft.com/office/drawing/2014/main" id="{495CB340-8E56-B4DD-F909-2C9BD8981F16}"/>
              </a:ext>
            </a:extLst>
          </p:cNvPr>
          <p:cNvSpPr/>
          <p:nvPr/>
        </p:nvSpPr>
        <p:spPr>
          <a:xfrm>
            <a:off x="4483364" y="2184400"/>
            <a:ext cx="3412066" cy="778933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Prep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904652-BF61-FE2D-B251-2BDEF84566CF}"/>
              </a:ext>
            </a:extLst>
          </p:cNvPr>
          <p:cNvSpPr txBox="1"/>
          <p:nvPr/>
        </p:nvSpPr>
        <p:spPr>
          <a:xfrm>
            <a:off x="4483364" y="3022600"/>
            <a:ext cx="30564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ead in R packages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Read in data and remove unnecessary columns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dummy variables out of the State names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Scale all non-binary numeric columns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Split into training and test sets (80/20 split)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73A4ABFA-D41D-269F-1875-140D08876DAD}"/>
              </a:ext>
            </a:extLst>
          </p:cNvPr>
          <p:cNvSpPr/>
          <p:nvPr/>
        </p:nvSpPr>
        <p:spPr>
          <a:xfrm>
            <a:off x="8159882" y="2184400"/>
            <a:ext cx="3412066" cy="778933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Evaluate 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9C389C-4626-B33D-5150-4E938094B8DF}"/>
              </a:ext>
            </a:extLst>
          </p:cNvPr>
          <p:cNvSpPr txBox="1"/>
          <p:nvPr/>
        </p:nvSpPr>
        <p:spPr>
          <a:xfrm>
            <a:off x="8159882" y="3022600"/>
            <a:ext cx="305646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Perform PCA (linear regression only)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Build model using all features on training data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Build model using only real estate features on training data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Hyperparameter tuning for LASSO, Random Forest, and </a:t>
            </a:r>
            <a:r>
              <a:rPr lang="en-US" sz="1600" dirty="0" err="1"/>
              <a:t>XGBoost</a:t>
            </a:r>
            <a:endParaRPr lang="en-US" sz="16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Evaluate R</a:t>
            </a:r>
            <a:r>
              <a:rPr lang="en-US" sz="1600" baseline="30000" dirty="0"/>
              <a:t>2</a:t>
            </a:r>
            <a:r>
              <a:rPr lang="en-US" sz="1600" dirty="0"/>
              <a:t>, RMSE, and MAE on test data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250670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D75-DC64-614F-9953-6D0B12CE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Performance Results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DA3AED-5E29-98AF-1169-E55D2314BFE9}"/>
              </a:ext>
            </a:extLst>
          </p:cNvPr>
          <p:cNvGrpSpPr/>
          <p:nvPr/>
        </p:nvGrpSpPr>
        <p:grpSpPr>
          <a:xfrm>
            <a:off x="10172512" y="546035"/>
            <a:ext cx="1627602" cy="150318"/>
            <a:chOff x="462455" y="1486923"/>
            <a:chExt cx="11098924" cy="10250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AECEA9-1ADA-BE96-4DF9-B482DA874A53}"/>
                </a:ext>
              </a:extLst>
            </p:cNvPr>
            <p:cNvSpPr/>
            <p:nvPr/>
          </p:nvSpPr>
          <p:spPr>
            <a:xfrm>
              <a:off x="462455" y="1486923"/>
              <a:ext cx="11098924" cy="1025050"/>
            </a:xfrm>
            <a:prstGeom prst="rect">
              <a:avLst/>
            </a:prstGeom>
            <a:noFill/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4DA60E0-23F9-CF62-E57A-55E55C7A532F}"/>
                </a:ext>
              </a:extLst>
            </p:cNvPr>
            <p:cNvSpPr/>
            <p:nvPr/>
          </p:nvSpPr>
          <p:spPr>
            <a:xfrm>
              <a:off x="467603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93EAF6D-0B90-5BD1-5EFA-5750BC778C91}"/>
                </a:ext>
              </a:extLst>
            </p:cNvPr>
            <p:cNvSpPr/>
            <p:nvPr/>
          </p:nvSpPr>
          <p:spPr>
            <a:xfrm>
              <a:off x="3164837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47799C-F6D7-63AB-F4A5-1B90B6780F53}"/>
                </a:ext>
              </a:extLst>
            </p:cNvPr>
            <p:cNvSpPr/>
            <p:nvPr/>
          </p:nvSpPr>
          <p:spPr>
            <a:xfrm>
              <a:off x="5862070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B69FFB7-1846-C94D-B1DF-AFE098414E09}"/>
                </a:ext>
              </a:extLst>
            </p:cNvPr>
            <p:cNvSpPr/>
            <p:nvPr/>
          </p:nvSpPr>
          <p:spPr>
            <a:xfrm>
              <a:off x="8559304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31F9712-0338-F434-DDA8-0F2143C42CDE}"/>
              </a:ext>
            </a:extLst>
          </p:cNvPr>
          <p:cNvSpPr txBox="1">
            <a:spLocks/>
          </p:cNvSpPr>
          <p:nvPr/>
        </p:nvSpPr>
        <p:spPr>
          <a:xfrm>
            <a:off x="6637867" y="2743252"/>
            <a:ext cx="4639733" cy="326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Random Forest provides the most predictive model on both sets of features, and will be used to draw conclusions</a:t>
            </a:r>
          </a:p>
          <a:p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For all model types, including income tax features adds between 0.05 and 0.23 to the R-squared (a significant amount!)</a:t>
            </a:r>
          </a:p>
          <a:p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Our best model has an R-Squared of 0.57, which makes it moderately strong</a:t>
            </a:r>
          </a:p>
          <a:p>
            <a:endParaRPr lang="en-US" sz="1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BA5BF50-74F7-D9E7-9DBC-5A5704FA9AA6}"/>
              </a:ext>
            </a:extLst>
          </p:cNvPr>
          <p:cNvSpPr txBox="1">
            <a:spLocks/>
          </p:cNvSpPr>
          <p:nvPr/>
        </p:nvSpPr>
        <p:spPr>
          <a:xfrm>
            <a:off x="838200" y="1375088"/>
            <a:ext cx="10515600" cy="65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 evaluating the model strength, we’re able to come up with a few insights around the model types and the features.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26E2CBB-16A1-DD26-1F66-49018FA46C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733" y="2743252"/>
          <a:ext cx="4639733" cy="2557708"/>
        </p:xfrm>
        <a:graphic>
          <a:graphicData uri="http://schemas.openxmlformats.org/drawingml/2006/table">
            <a:tbl>
              <a:tblPr/>
              <a:tblGrid>
                <a:gridCol w="1896533">
                  <a:extLst>
                    <a:ext uri="{9D8B030D-6E8A-4147-A177-3AD203B41FA5}">
                      <a16:colId xmlns:a16="http://schemas.microsoft.com/office/drawing/2014/main" val="34808132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8582532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35324473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R-SQUARED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553344"/>
                  </a:ext>
                </a:extLst>
              </a:tr>
              <a:tr h="440215">
                <a:tc>
                  <a:txBody>
                    <a:bodyPr/>
                    <a:lstStyle/>
                    <a:p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Real Estate Features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All Features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662864"/>
                  </a:ext>
                </a:extLst>
              </a:tr>
              <a:tr h="433687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Linear Regression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0.3408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0.3938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862827"/>
                  </a:ext>
                </a:extLst>
              </a:tr>
              <a:tr h="433687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LASSO Regression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0.3336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0.3939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128283"/>
                  </a:ext>
                </a:extLst>
              </a:tr>
              <a:tr h="433687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  <a:latin typeface="Arial" panose="020B0604020202020204" pitchFamily="34" charset="0"/>
                        </a:rPr>
                        <a:t>Random Forest 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0.3450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0.5702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655492"/>
                  </a:ext>
                </a:extLst>
              </a:tr>
              <a:tr h="43368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</a:rPr>
                        <a:t>XGBoost</a:t>
                      </a: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0.2282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  <a:latin typeface="ArialMT"/>
                        </a:rPr>
                        <a:t>0.3073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177269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5F4040C1-2234-41DD-756D-3620E6981950}"/>
              </a:ext>
            </a:extLst>
          </p:cNvPr>
          <p:cNvSpPr/>
          <p:nvPr/>
        </p:nvSpPr>
        <p:spPr>
          <a:xfrm>
            <a:off x="702733" y="2083411"/>
            <a:ext cx="4639733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MODEL STRENGTH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D799C4-165A-C0EC-051C-E58C8292671F}"/>
              </a:ext>
            </a:extLst>
          </p:cNvPr>
          <p:cNvSpPr/>
          <p:nvPr/>
        </p:nvSpPr>
        <p:spPr>
          <a:xfrm>
            <a:off x="6637867" y="2083411"/>
            <a:ext cx="4639733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89245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D75-DC64-614F-9953-6D0B12CE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Insights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DA3AED-5E29-98AF-1169-E55D2314BFE9}"/>
              </a:ext>
            </a:extLst>
          </p:cNvPr>
          <p:cNvGrpSpPr/>
          <p:nvPr/>
        </p:nvGrpSpPr>
        <p:grpSpPr>
          <a:xfrm>
            <a:off x="10172512" y="546035"/>
            <a:ext cx="1627602" cy="150318"/>
            <a:chOff x="462455" y="1486923"/>
            <a:chExt cx="11098924" cy="10250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AECEA9-1ADA-BE96-4DF9-B482DA874A53}"/>
                </a:ext>
              </a:extLst>
            </p:cNvPr>
            <p:cNvSpPr/>
            <p:nvPr/>
          </p:nvSpPr>
          <p:spPr>
            <a:xfrm>
              <a:off x="462455" y="1486923"/>
              <a:ext cx="11098924" cy="1025050"/>
            </a:xfrm>
            <a:prstGeom prst="rect">
              <a:avLst/>
            </a:prstGeom>
            <a:noFill/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4DA60E0-23F9-CF62-E57A-55E55C7A532F}"/>
                </a:ext>
              </a:extLst>
            </p:cNvPr>
            <p:cNvSpPr/>
            <p:nvPr/>
          </p:nvSpPr>
          <p:spPr>
            <a:xfrm>
              <a:off x="467603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93EAF6D-0B90-5BD1-5EFA-5750BC778C91}"/>
                </a:ext>
              </a:extLst>
            </p:cNvPr>
            <p:cNvSpPr/>
            <p:nvPr/>
          </p:nvSpPr>
          <p:spPr>
            <a:xfrm>
              <a:off x="3164837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47799C-F6D7-63AB-F4A5-1B90B6780F53}"/>
                </a:ext>
              </a:extLst>
            </p:cNvPr>
            <p:cNvSpPr/>
            <p:nvPr/>
          </p:nvSpPr>
          <p:spPr>
            <a:xfrm>
              <a:off x="5862070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B69FFB7-1846-C94D-B1DF-AFE098414E09}"/>
                </a:ext>
              </a:extLst>
            </p:cNvPr>
            <p:cNvSpPr/>
            <p:nvPr/>
          </p:nvSpPr>
          <p:spPr>
            <a:xfrm>
              <a:off x="8559304" y="1486923"/>
              <a:ext cx="2996926" cy="1025050"/>
            </a:xfrm>
            <a:custGeom>
              <a:avLst/>
              <a:gdLst>
                <a:gd name="connsiteX0" fmla="*/ 0 w 2996926"/>
                <a:gd name="connsiteY0" fmla="*/ 0 h 1025050"/>
                <a:gd name="connsiteX1" fmla="*/ 2484401 w 2996926"/>
                <a:gd name="connsiteY1" fmla="*/ 0 h 1025050"/>
                <a:gd name="connsiteX2" fmla="*/ 2996926 w 2996926"/>
                <a:gd name="connsiteY2" fmla="*/ 512525 h 1025050"/>
                <a:gd name="connsiteX3" fmla="*/ 2484401 w 2996926"/>
                <a:gd name="connsiteY3" fmla="*/ 1025050 h 1025050"/>
                <a:gd name="connsiteX4" fmla="*/ 0 w 2996926"/>
                <a:gd name="connsiteY4" fmla="*/ 1025050 h 1025050"/>
                <a:gd name="connsiteX5" fmla="*/ 512525 w 2996926"/>
                <a:gd name="connsiteY5" fmla="*/ 512525 h 1025050"/>
                <a:gd name="connsiteX6" fmla="*/ 0 w 2996926"/>
                <a:gd name="connsiteY6" fmla="*/ 0 h 10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6926" h="1025050">
                  <a:moveTo>
                    <a:pt x="0" y="0"/>
                  </a:moveTo>
                  <a:lnTo>
                    <a:pt x="2484401" y="0"/>
                  </a:lnTo>
                  <a:lnTo>
                    <a:pt x="2996926" y="512525"/>
                  </a:lnTo>
                  <a:lnTo>
                    <a:pt x="2484401" y="1025050"/>
                  </a:lnTo>
                  <a:lnTo>
                    <a:pt x="0" y="1025050"/>
                  </a:lnTo>
                  <a:lnTo>
                    <a:pt x="512525" y="512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4534" tIns="24003" rIns="53652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F42437-1028-92C2-3CA3-C16529DB84A5}"/>
              </a:ext>
            </a:extLst>
          </p:cNvPr>
          <p:cNvSpPr txBox="1">
            <a:spLocks/>
          </p:cNvSpPr>
          <p:nvPr/>
        </p:nvSpPr>
        <p:spPr>
          <a:xfrm>
            <a:off x="838200" y="1375088"/>
            <a:ext cx="10515600" cy="65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More specifically, we can use the results of the LASSO model to see which features were selected in a regularized model.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117A29-FFCC-C42A-F076-723104D4F8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2865" y="2033171"/>
          <a:ext cx="2607733" cy="448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119">
                  <a:extLst>
                    <a:ext uri="{9D8B030D-6E8A-4147-A177-3AD203B41FA5}">
                      <a16:colId xmlns:a16="http://schemas.microsoft.com/office/drawing/2014/main" val="1672288551"/>
                    </a:ext>
                  </a:extLst>
                </a:gridCol>
                <a:gridCol w="1188614">
                  <a:extLst>
                    <a:ext uri="{9D8B030D-6E8A-4147-A177-3AD203B41FA5}">
                      <a16:colId xmlns:a16="http://schemas.microsoft.com/office/drawing/2014/main" val="945198728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Field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LASSO Coefficient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6768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(Intercept)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777652.34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2404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bed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8781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bath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736419.1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98709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house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-53034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67594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house.acre.lot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28865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state_Connecticut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02211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state_Delaware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26820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state_Maine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04856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state_Massachusetts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21951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state_New.Hampshire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31899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state_New.Jersey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04854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state_New.York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472845.74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27081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state_Pennsylvania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17309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state_Rhode.Island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77885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state_Vermont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13622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house_size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231909.44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47324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n1_total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28145.47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57684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total_credit_amt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64526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taxable_income_amt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50324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mortgageint_amt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22894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p_mortgageint_nr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2865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inctax_amt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334825.93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12157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p_unemploy_nr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74412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agi_amt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0192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num_dependents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-226096.28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4931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p_re_taxes_nr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-61115.92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8286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agi_bucket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.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93824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7B891DF-8374-FD4B-B657-94682F34095D}"/>
              </a:ext>
            </a:extLst>
          </p:cNvPr>
          <p:cNvSpPr/>
          <p:nvPr/>
        </p:nvSpPr>
        <p:spPr>
          <a:xfrm>
            <a:off x="4368801" y="2083411"/>
            <a:ext cx="6908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INSIGHTS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B1D479F-3246-22B6-4429-CF294B871CB5}"/>
              </a:ext>
            </a:extLst>
          </p:cNvPr>
          <p:cNvSpPr txBox="1">
            <a:spLocks/>
          </p:cNvSpPr>
          <p:nvPr/>
        </p:nvSpPr>
        <p:spPr>
          <a:xfrm>
            <a:off x="4368801" y="2743252"/>
            <a:ext cx="6908800" cy="326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number of baths was selected, while beds was not</a:t>
            </a:r>
          </a:p>
          <a:p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 listing that’s a house is ~$50k lower than one that is not, if all else is constant</a:t>
            </a:r>
          </a:p>
          <a:p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 listing that’s in New York is ~$472k higher than one that is not, if all else is constant</a:t>
            </a:r>
          </a:p>
          <a:p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income tax amount and total number of returns in a zip code both have a positive relationship with price</a:t>
            </a:r>
          </a:p>
          <a:p>
            <a:r>
              <a:rPr lang="en-US" sz="1800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number of dependents and proportion of returns with real estate taxes both have a negative relationship with price</a:t>
            </a:r>
          </a:p>
          <a:p>
            <a:endParaRPr lang="en-US" sz="1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8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504</Words>
  <Application>Microsoft Macintosh PowerPoint</Application>
  <PresentationFormat>Widescreen</PresentationFormat>
  <Paragraphs>106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Mincho</vt:lpstr>
      <vt:lpstr>Arial</vt:lpstr>
      <vt:lpstr>ArialMT</vt:lpstr>
      <vt:lpstr>Calibri</vt:lpstr>
      <vt:lpstr>Calibri Light</vt:lpstr>
      <vt:lpstr>Times New Roman</vt:lpstr>
      <vt:lpstr>Office Theme</vt:lpstr>
      <vt:lpstr>Model Development &amp; Selection</vt:lpstr>
      <vt:lpstr>Model Performance Results</vt:lpstr>
      <vt:lpstr>Feature Insights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48</dc:title>
  <dc:creator>Taylor, Andrew S</dc:creator>
  <cp:lastModifiedBy>David Firrincieli</cp:lastModifiedBy>
  <cp:revision>51</cp:revision>
  <dcterms:created xsi:type="dcterms:W3CDTF">2022-10-29T00:12:06Z</dcterms:created>
  <dcterms:modified xsi:type="dcterms:W3CDTF">2022-11-15T16:11:24Z</dcterms:modified>
</cp:coreProperties>
</file>