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0"/>
  </p:notesMasterIdLst>
  <p:sldIdLst>
    <p:sldId id="256" r:id="rId2"/>
    <p:sldId id="257" r:id="rId3"/>
    <p:sldId id="259" r:id="rId4"/>
    <p:sldId id="258" r:id="rId5"/>
    <p:sldId id="260" r:id="rId6"/>
    <p:sldId id="263" r:id="rId7"/>
    <p:sldId id="264" r:id="rId8"/>
    <p:sldId id="267" r:id="rId9"/>
    <p:sldId id="279" r:id="rId10"/>
    <p:sldId id="276" r:id="rId11"/>
    <p:sldId id="282" r:id="rId12"/>
    <p:sldId id="269" r:id="rId13"/>
    <p:sldId id="280" r:id="rId14"/>
    <p:sldId id="281" r:id="rId15"/>
    <p:sldId id="274" r:id="rId16"/>
    <p:sldId id="272" r:id="rId17"/>
    <p:sldId id="275"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31"/>
    <p:restoredTop sz="94706"/>
  </p:normalViewPr>
  <p:slideViewPr>
    <p:cSldViewPr snapToGrid="0">
      <p:cViewPr varScale="1">
        <p:scale>
          <a:sx n="137" d="100"/>
          <a:sy n="137" d="100"/>
        </p:scale>
        <p:origin x="11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54E5A2-560F-5042-B033-2870576C7FEE}" type="datetimeFigureOut">
              <a:rPr lang="en-US" smtClean="0"/>
              <a:t>11/13/22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3325B4-BEFF-9046-A95C-9488231697A5}" type="slidenum">
              <a:rPr lang="en-US" smtClean="0"/>
              <a:t>‹#›</a:t>
            </a:fld>
            <a:endParaRPr lang="en-US"/>
          </a:p>
        </p:txBody>
      </p:sp>
    </p:spTree>
    <p:extLst>
      <p:ext uri="{BB962C8B-B14F-4D97-AF65-F5344CB8AC3E}">
        <p14:creationId xmlns:p14="http://schemas.microsoft.com/office/powerpoint/2010/main" val="3080228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3325B4-BEFF-9046-A95C-9488231697A5}" type="slidenum">
              <a:rPr lang="en-US" smtClean="0"/>
              <a:t>2</a:t>
            </a:fld>
            <a:endParaRPr lang="en-US"/>
          </a:p>
        </p:txBody>
      </p:sp>
    </p:spTree>
    <p:extLst>
      <p:ext uri="{BB962C8B-B14F-4D97-AF65-F5344CB8AC3E}">
        <p14:creationId xmlns:p14="http://schemas.microsoft.com/office/powerpoint/2010/main" val="2738424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3325B4-BEFF-9046-A95C-9488231697A5}" type="slidenum">
              <a:rPr lang="en-US" smtClean="0"/>
              <a:t>12</a:t>
            </a:fld>
            <a:endParaRPr lang="en-US"/>
          </a:p>
        </p:txBody>
      </p:sp>
    </p:spTree>
    <p:extLst>
      <p:ext uri="{BB962C8B-B14F-4D97-AF65-F5344CB8AC3E}">
        <p14:creationId xmlns:p14="http://schemas.microsoft.com/office/powerpoint/2010/main" val="1432359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8A2FB-CF29-F35B-FDD3-76974F0165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F19DE3-ED5E-A672-65C2-52299ABBCB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3EE63B-61CE-A222-3214-05DB37CDA613}"/>
              </a:ext>
            </a:extLst>
          </p:cNvPr>
          <p:cNvSpPr>
            <a:spLocks noGrp="1"/>
          </p:cNvSpPr>
          <p:nvPr>
            <p:ph type="dt" sz="half" idx="10"/>
          </p:nvPr>
        </p:nvSpPr>
        <p:spPr/>
        <p:txBody>
          <a:bodyPr/>
          <a:lstStyle/>
          <a:p>
            <a:fld id="{9893EBB2-0F16-174A-81ED-0C7E96A52E91}" type="datetimeFigureOut">
              <a:rPr lang="en-US" smtClean="0"/>
              <a:t>11/13/22</a:t>
            </a:fld>
            <a:endParaRPr lang="en-US"/>
          </a:p>
        </p:txBody>
      </p:sp>
      <p:sp>
        <p:nvSpPr>
          <p:cNvPr id="5" name="Footer Placeholder 4">
            <a:extLst>
              <a:ext uri="{FF2B5EF4-FFF2-40B4-BE49-F238E27FC236}">
                <a16:creationId xmlns:a16="http://schemas.microsoft.com/office/drawing/2014/main" id="{644CE9E3-D8BB-7C34-A088-DBCD87ECB2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D2C766-D08F-9B2F-18ED-E2BB3A77D83D}"/>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2746658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E6044-FB56-D40F-A307-B312240A5B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31BF92-C28E-B993-F555-C6ADB079E9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E1F4C-A887-B3C3-8554-9FC4D8C31293}"/>
              </a:ext>
            </a:extLst>
          </p:cNvPr>
          <p:cNvSpPr>
            <a:spLocks noGrp="1"/>
          </p:cNvSpPr>
          <p:nvPr>
            <p:ph type="dt" sz="half" idx="10"/>
          </p:nvPr>
        </p:nvSpPr>
        <p:spPr/>
        <p:txBody>
          <a:bodyPr/>
          <a:lstStyle/>
          <a:p>
            <a:fld id="{9893EBB2-0F16-174A-81ED-0C7E96A52E91}" type="datetimeFigureOut">
              <a:rPr lang="en-US" smtClean="0"/>
              <a:t>11/13/22</a:t>
            </a:fld>
            <a:endParaRPr lang="en-US"/>
          </a:p>
        </p:txBody>
      </p:sp>
      <p:sp>
        <p:nvSpPr>
          <p:cNvPr id="5" name="Footer Placeholder 4">
            <a:extLst>
              <a:ext uri="{FF2B5EF4-FFF2-40B4-BE49-F238E27FC236}">
                <a16:creationId xmlns:a16="http://schemas.microsoft.com/office/drawing/2014/main" id="{85032C0F-87F1-691D-234A-02A6AC406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6A07AE-BCFE-B91F-0F85-557A74302843}"/>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466864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FB023F-DD3E-C429-FA4F-D73C0D2213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426273-846F-32B2-402F-B73E29A54A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70DF49-9C65-FF05-8939-71FE1E9DEAFF}"/>
              </a:ext>
            </a:extLst>
          </p:cNvPr>
          <p:cNvSpPr>
            <a:spLocks noGrp="1"/>
          </p:cNvSpPr>
          <p:nvPr>
            <p:ph type="dt" sz="half" idx="10"/>
          </p:nvPr>
        </p:nvSpPr>
        <p:spPr/>
        <p:txBody>
          <a:bodyPr/>
          <a:lstStyle/>
          <a:p>
            <a:fld id="{9893EBB2-0F16-174A-81ED-0C7E96A52E91}" type="datetimeFigureOut">
              <a:rPr lang="en-US" smtClean="0"/>
              <a:t>11/13/22</a:t>
            </a:fld>
            <a:endParaRPr lang="en-US"/>
          </a:p>
        </p:txBody>
      </p:sp>
      <p:sp>
        <p:nvSpPr>
          <p:cNvPr id="5" name="Footer Placeholder 4">
            <a:extLst>
              <a:ext uri="{FF2B5EF4-FFF2-40B4-BE49-F238E27FC236}">
                <a16:creationId xmlns:a16="http://schemas.microsoft.com/office/drawing/2014/main" id="{38CF38EE-D44B-7FE3-902A-F371C198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4C7B4-9147-5A15-A4D7-1D3ED7DD3472}"/>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363274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E99348-6230-AEFA-7928-B700009FCB28}"/>
              </a:ext>
            </a:extLst>
          </p:cNvPr>
          <p:cNvSpPr/>
          <p:nvPr userDrawn="1"/>
        </p:nvSpPr>
        <p:spPr>
          <a:xfrm>
            <a:off x="0" y="0"/>
            <a:ext cx="12192000" cy="124239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FB9197-2C4F-1E6D-00CD-FC998193D2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10911C-5CB9-386E-0D43-A3B9C8585B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73A7A-E581-C0A5-3987-F1F1A7DBD43D}"/>
              </a:ext>
            </a:extLst>
          </p:cNvPr>
          <p:cNvSpPr>
            <a:spLocks noGrp="1"/>
          </p:cNvSpPr>
          <p:nvPr>
            <p:ph type="dt" sz="half" idx="10"/>
          </p:nvPr>
        </p:nvSpPr>
        <p:spPr/>
        <p:txBody>
          <a:bodyPr/>
          <a:lstStyle/>
          <a:p>
            <a:fld id="{9893EBB2-0F16-174A-81ED-0C7E96A52E91}" type="datetimeFigureOut">
              <a:rPr lang="en-US" smtClean="0"/>
              <a:t>11/13/22</a:t>
            </a:fld>
            <a:endParaRPr lang="en-US"/>
          </a:p>
        </p:txBody>
      </p:sp>
      <p:sp>
        <p:nvSpPr>
          <p:cNvPr id="5" name="Footer Placeholder 4">
            <a:extLst>
              <a:ext uri="{FF2B5EF4-FFF2-40B4-BE49-F238E27FC236}">
                <a16:creationId xmlns:a16="http://schemas.microsoft.com/office/drawing/2014/main" id="{D4587843-E6C6-1777-DA0E-958BC7CC2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B41EAC-5254-4D15-E21E-0A6297A1F0B4}"/>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3552604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DAB69-C9E7-78E7-B173-E12929B4F9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A3FA67-F84C-905A-2191-DCB420CFB3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2B0BD1-7A31-7F1E-8AAF-605323C02FAA}"/>
              </a:ext>
            </a:extLst>
          </p:cNvPr>
          <p:cNvSpPr>
            <a:spLocks noGrp="1"/>
          </p:cNvSpPr>
          <p:nvPr>
            <p:ph type="dt" sz="half" idx="10"/>
          </p:nvPr>
        </p:nvSpPr>
        <p:spPr/>
        <p:txBody>
          <a:bodyPr/>
          <a:lstStyle/>
          <a:p>
            <a:fld id="{9893EBB2-0F16-174A-81ED-0C7E96A52E91}" type="datetimeFigureOut">
              <a:rPr lang="en-US" smtClean="0"/>
              <a:t>11/13/22</a:t>
            </a:fld>
            <a:endParaRPr lang="en-US"/>
          </a:p>
        </p:txBody>
      </p:sp>
      <p:sp>
        <p:nvSpPr>
          <p:cNvPr id="5" name="Footer Placeholder 4">
            <a:extLst>
              <a:ext uri="{FF2B5EF4-FFF2-40B4-BE49-F238E27FC236}">
                <a16:creationId xmlns:a16="http://schemas.microsoft.com/office/drawing/2014/main" id="{33BCA6F2-3050-E007-6CF9-5DD4BB7D1C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122642-79E5-4007-CD86-7A416F9131D4}"/>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2578232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BC2FDD-28C7-C213-8FB8-3351C1E21258}"/>
              </a:ext>
            </a:extLst>
          </p:cNvPr>
          <p:cNvSpPr/>
          <p:nvPr userDrawn="1"/>
        </p:nvSpPr>
        <p:spPr>
          <a:xfrm>
            <a:off x="0" y="0"/>
            <a:ext cx="12192000" cy="124239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5F3FAA-CC48-A631-FD32-DCDC8B6240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84029A-6D2F-4CC8-AE0B-3E0AD27B4D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885EA7-13FD-DB4A-8AE5-2D1A981B08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06C500-38B1-E80B-1EF3-4AAB703FB14A}"/>
              </a:ext>
            </a:extLst>
          </p:cNvPr>
          <p:cNvSpPr>
            <a:spLocks noGrp="1"/>
          </p:cNvSpPr>
          <p:nvPr>
            <p:ph type="dt" sz="half" idx="10"/>
          </p:nvPr>
        </p:nvSpPr>
        <p:spPr/>
        <p:txBody>
          <a:bodyPr/>
          <a:lstStyle/>
          <a:p>
            <a:fld id="{9893EBB2-0F16-174A-81ED-0C7E96A52E91}" type="datetimeFigureOut">
              <a:rPr lang="en-US" smtClean="0"/>
              <a:t>11/13/22</a:t>
            </a:fld>
            <a:endParaRPr lang="en-US"/>
          </a:p>
        </p:txBody>
      </p:sp>
      <p:sp>
        <p:nvSpPr>
          <p:cNvPr id="6" name="Footer Placeholder 5">
            <a:extLst>
              <a:ext uri="{FF2B5EF4-FFF2-40B4-BE49-F238E27FC236}">
                <a16:creationId xmlns:a16="http://schemas.microsoft.com/office/drawing/2014/main" id="{BC15322C-05C1-AE81-3B67-C0F05910DF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ACDC02-4278-50D0-6BFE-6B2452545D30}"/>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1241011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D4B84-0268-C831-CDA5-48FFC57EAD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8946A1-C14F-B52E-0435-EB4979F6C0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99CF03-2995-EBE8-34F1-7F169AF9A2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EAC5A4-FCE5-5632-4399-659A755E3D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EEA530-44B3-A3D6-11C2-945BC2DA9A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F6ED5D-B231-D2A2-32DF-AEC3131BA693}"/>
              </a:ext>
            </a:extLst>
          </p:cNvPr>
          <p:cNvSpPr>
            <a:spLocks noGrp="1"/>
          </p:cNvSpPr>
          <p:nvPr>
            <p:ph type="dt" sz="half" idx="10"/>
          </p:nvPr>
        </p:nvSpPr>
        <p:spPr/>
        <p:txBody>
          <a:bodyPr/>
          <a:lstStyle/>
          <a:p>
            <a:fld id="{9893EBB2-0F16-174A-81ED-0C7E96A52E91}" type="datetimeFigureOut">
              <a:rPr lang="en-US" smtClean="0"/>
              <a:t>11/13/22</a:t>
            </a:fld>
            <a:endParaRPr lang="en-US"/>
          </a:p>
        </p:txBody>
      </p:sp>
      <p:sp>
        <p:nvSpPr>
          <p:cNvPr id="8" name="Footer Placeholder 7">
            <a:extLst>
              <a:ext uri="{FF2B5EF4-FFF2-40B4-BE49-F238E27FC236}">
                <a16:creationId xmlns:a16="http://schemas.microsoft.com/office/drawing/2014/main" id="{FAB52898-2716-CBB0-53D0-04A3AB35E6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D45355-E9C3-A30A-6101-250B4BF49575}"/>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1083866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FC9BC-6F24-434C-9466-D861204CDF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006701-57D4-30BE-CC8B-9013D99449D5}"/>
              </a:ext>
            </a:extLst>
          </p:cNvPr>
          <p:cNvSpPr>
            <a:spLocks noGrp="1"/>
          </p:cNvSpPr>
          <p:nvPr>
            <p:ph type="dt" sz="half" idx="10"/>
          </p:nvPr>
        </p:nvSpPr>
        <p:spPr/>
        <p:txBody>
          <a:bodyPr/>
          <a:lstStyle/>
          <a:p>
            <a:fld id="{9893EBB2-0F16-174A-81ED-0C7E96A52E91}" type="datetimeFigureOut">
              <a:rPr lang="en-US" smtClean="0"/>
              <a:t>11/13/22</a:t>
            </a:fld>
            <a:endParaRPr lang="en-US"/>
          </a:p>
        </p:txBody>
      </p:sp>
      <p:sp>
        <p:nvSpPr>
          <p:cNvPr id="4" name="Footer Placeholder 3">
            <a:extLst>
              <a:ext uri="{FF2B5EF4-FFF2-40B4-BE49-F238E27FC236}">
                <a16:creationId xmlns:a16="http://schemas.microsoft.com/office/drawing/2014/main" id="{8629169F-6C06-DC6A-FB63-A9ADE51B4B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B5AE9C-D343-9832-9CCA-A9BD562F1951}"/>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141060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5DCD00-7340-C13B-0D7B-1C03A21A2502}"/>
              </a:ext>
            </a:extLst>
          </p:cNvPr>
          <p:cNvSpPr>
            <a:spLocks noGrp="1"/>
          </p:cNvSpPr>
          <p:nvPr>
            <p:ph type="dt" sz="half" idx="10"/>
          </p:nvPr>
        </p:nvSpPr>
        <p:spPr/>
        <p:txBody>
          <a:bodyPr/>
          <a:lstStyle/>
          <a:p>
            <a:fld id="{9893EBB2-0F16-174A-81ED-0C7E96A52E91}" type="datetimeFigureOut">
              <a:rPr lang="en-US" smtClean="0"/>
              <a:t>11/13/22</a:t>
            </a:fld>
            <a:endParaRPr lang="en-US"/>
          </a:p>
        </p:txBody>
      </p:sp>
      <p:sp>
        <p:nvSpPr>
          <p:cNvPr id="3" name="Footer Placeholder 2">
            <a:extLst>
              <a:ext uri="{FF2B5EF4-FFF2-40B4-BE49-F238E27FC236}">
                <a16:creationId xmlns:a16="http://schemas.microsoft.com/office/drawing/2014/main" id="{91291A14-A1EA-9E73-76C4-04C5ABD441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F24BFE-6C56-60DD-CE1A-66B0672A8E88}"/>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102480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EF8B8-1AC3-0C7C-5364-76B8403E1D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671FB9-9AD2-01CB-A215-CE70F10288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A28FCD-AA07-22D5-4389-F145BD206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420B08-69DE-A419-D1EA-4DCD087D49F9}"/>
              </a:ext>
            </a:extLst>
          </p:cNvPr>
          <p:cNvSpPr>
            <a:spLocks noGrp="1"/>
          </p:cNvSpPr>
          <p:nvPr>
            <p:ph type="dt" sz="half" idx="10"/>
          </p:nvPr>
        </p:nvSpPr>
        <p:spPr/>
        <p:txBody>
          <a:bodyPr/>
          <a:lstStyle/>
          <a:p>
            <a:fld id="{9893EBB2-0F16-174A-81ED-0C7E96A52E91}" type="datetimeFigureOut">
              <a:rPr lang="en-US" smtClean="0"/>
              <a:t>11/13/22</a:t>
            </a:fld>
            <a:endParaRPr lang="en-US"/>
          </a:p>
        </p:txBody>
      </p:sp>
      <p:sp>
        <p:nvSpPr>
          <p:cNvPr id="6" name="Footer Placeholder 5">
            <a:extLst>
              <a:ext uri="{FF2B5EF4-FFF2-40B4-BE49-F238E27FC236}">
                <a16:creationId xmlns:a16="http://schemas.microsoft.com/office/drawing/2014/main" id="{8752331E-9C70-CCED-C5A6-EBDFDF92EA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C4597E-6C8F-CBF4-37A8-28C85B5BFA0D}"/>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3589515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598D0-FEC6-1FD4-1DDB-53A70839CD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B251A4-5999-6E40-0B7F-99E462D54A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DB5A98-932E-6B50-B1C2-9CD29FEDB8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B31C75-C352-793F-0D29-73B7EA897FCE}"/>
              </a:ext>
            </a:extLst>
          </p:cNvPr>
          <p:cNvSpPr>
            <a:spLocks noGrp="1"/>
          </p:cNvSpPr>
          <p:nvPr>
            <p:ph type="dt" sz="half" idx="10"/>
          </p:nvPr>
        </p:nvSpPr>
        <p:spPr/>
        <p:txBody>
          <a:bodyPr/>
          <a:lstStyle/>
          <a:p>
            <a:fld id="{9893EBB2-0F16-174A-81ED-0C7E96A52E91}" type="datetimeFigureOut">
              <a:rPr lang="en-US" smtClean="0"/>
              <a:t>11/13/22</a:t>
            </a:fld>
            <a:endParaRPr lang="en-US"/>
          </a:p>
        </p:txBody>
      </p:sp>
      <p:sp>
        <p:nvSpPr>
          <p:cNvPr id="6" name="Footer Placeholder 5">
            <a:extLst>
              <a:ext uri="{FF2B5EF4-FFF2-40B4-BE49-F238E27FC236}">
                <a16:creationId xmlns:a16="http://schemas.microsoft.com/office/drawing/2014/main" id="{4FFBD7A0-2A48-8999-4C42-752739B059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41DACC-28DA-A923-31FD-9D06719AB09D}"/>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232275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69A709-9525-E09B-74A7-60FCD284329D}"/>
              </a:ext>
            </a:extLst>
          </p:cNvPr>
          <p:cNvSpPr>
            <a:spLocks noGrp="1"/>
          </p:cNvSpPr>
          <p:nvPr>
            <p:ph type="title"/>
          </p:nvPr>
        </p:nvSpPr>
        <p:spPr>
          <a:xfrm>
            <a:off x="838200" y="291892"/>
            <a:ext cx="10515600" cy="65860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662C90B-3434-09E8-79A7-25E3D1E941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197530-F1A8-9FE2-EFC4-B80DB5D3EF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93EBB2-0F16-174A-81ED-0C7E96A52E91}" type="datetimeFigureOut">
              <a:rPr lang="en-US" smtClean="0"/>
              <a:t>11/13/22</a:t>
            </a:fld>
            <a:endParaRPr lang="en-US"/>
          </a:p>
        </p:txBody>
      </p:sp>
      <p:sp>
        <p:nvSpPr>
          <p:cNvPr id="5" name="Footer Placeholder 4">
            <a:extLst>
              <a:ext uri="{FF2B5EF4-FFF2-40B4-BE49-F238E27FC236}">
                <a16:creationId xmlns:a16="http://schemas.microsoft.com/office/drawing/2014/main" id="{19B8C497-6927-4DA2-0A8E-9F839BB5C9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53467D-94F6-C716-C22B-D3A66F8BEF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29F53-7B3E-C446-9860-67B7CAF7746D}" type="slidenum">
              <a:rPr lang="en-US" smtClean="0"/>
              <a:t>‹#›</a:t>
            </a:fld>
            <a:endParaRPr lang="en-US"/>
          </a:p>
        </p:txBody>
      </p:sp>
    </p:spTree>
    <p:extLst>
      <p:ext uri="{BB962C8B-B14F-4D97-AF65-F5344CB8AC3E}">
        <p14:creationId xmlns:p14="http://schemas.microsoft.com/office/powerpoint/2010/main" val="345104442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6012C-2CE6-4FF0-28A3-29A04C1E6E2B}"/>
              </a:ext>
            </a:extLst>
          </p:cNvPr>
          <p:cNvSpPr>
            <a:spLocks noGrp="1"/>
          </p:cNvSpPr>
          <p:nvPr>
            <p:ph type="ctrTitle"/>
          </p:nvPr>
        </p:nvSpPr>
        <p:spPr/>
        <p:txBody>
          <a:bodyPr/>
          <a:lstStyle/>
          <a:p>
            <a:r>
              <a:rPr lang="en-US" dirty="0"/>
              <a:t>Team 48</a:t>
            </a:r>
          </a:p>
        </p:txBody>
      </p:sp>
      <p:sp>
        <p:nvSpPr>
          <p:cNvPr id="3" name="Subtitle 2">
            <a:extLst>
              <a:ext uri="{FF2B5EF4-FFF2-40B4-BE49-F238E27FC236}">
                <a16:creationId xmlns:a16="http://schemas.microsoft.com/office/drawing/2014/main" id="{35F01D13-C46B-37B3-A773-693F868E3AD5}"/>
              </a:ext>
            </a:extLst>
          </p:cNvPr>
          <p:cNvSpPr>
            <a:spLocks noGrp="1"/>
          </p:cNvSpPr>
          <p:nvPr>
            <p:ph type="subTitle" idx="1"/>
          </p:nvPr>
        </p:nvSpPr>
        <p:spPr>
          <a:xfrm>
            <a:off x="1524000" y="4241801"/>
            <a:ext cx="9144000" cy="1655762"/>
          </a:xfrm>
        </p:spPr>
        <p:txBody>
          <a:bodyPr/>
          <a:lstStyle/>
          <a:p>
            <a:r>
              <a:rPr lang="en-US" dirty="0"/>
              <a:t>Real Estate Listing Price Prediction Enhanced with Income Tax Data</a:t>
            </a:r>
          </a:p>
        </p:txBody>
      </p:sp>
      <p:sp>
        <p:nvSpPr>
          <p:cNvPr id="5" name="TextBox 4">
            <a:extLst>
              <a:ext uri="{FF2B5EF4-FFF2-40B4-BE49-F238E27FC236}">
                <a16:creationId xmlns:a16="http://schemas.microsoft.com/office/drawing/2014/main" id="{6F0AE076-F4DC-3FD6-5837-5FA807A36B42}"/>
              </a:ext>
            </a:extLst>
          </p:cNvPr>
          <p:cNvSpPr txBox="1"/>
          <p:nvPr/>
        </p:nvSpPr>
        <p:spPr>
          <a:xfrm>
            <a:off x="3048000" y="3354845"/>
            <a:ext cx="6096000" cy="375552"/>
          </a:xfrm>
          <a:prstGeom prst="rect">
            <a:avLst/>
          </a:prstGeom>
          <a:noFill/>
        </p:spPr>
        <p:txBody>
          <a:bodyPr wrap="square">
            <a:spAutoFit/>
          </a:bodyPr>
          <a:lstStyle/>
          <a:p>
            <a:pPr marL="0" marR="0" algn="ct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David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Firrinicieli</a:t>
            </a:r>
            <a:r>
              <a:rPr lang="en-US" sz="1800" dirty="0">
                <a:effectLst/>
                <a:latin typeface="Calibri" panose="020F0502020204030204" pitchFamily="34" charset="0"/>
                <a:ea typeface="Calibri" panose="020F0502020204030204" pitchFamily="34" charset="0"/>
                <a:cs typeface="Times New Roman" panose="02020603050405020304" pitchFamily="18" charset="0"/>
              </a:rPr>
              <a:t>, Eric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Limeback</a:t>
            </a:r>
            <a:r>
              <a:rPr lang="en-US" sz="1800" dirty="0">
                <a:effectLst/>
                <a:latin typeface="Calibri" panose="020F0502020204030204" pitchFamily="34" charset="0"/>
                <a:ea typeface="Calibri" panose="020F0502020204030204" pitchFamily="34" charset="0"/>
                <a:cs typeface="Times New Roman" panose="02020603050405020304" pitchFamily="18" charset="0"/>
              </a:rPr>
              <a:t>, Ashwin Spencer, Andrew Taylor</a:t>
            </a:r>
          </a:p>
        </p:txBody>
      </p:sp>
    </p:spTree>
    <p:extLst>
      <p:ext uri="{BB962C8B-B14F-4D97-AF65-F5344CB8AC3E}">
        <p14:creationId xmlns:p14="http://schemas.microsoft.com/office/powerpoint/2010/main" val="2409100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Exploratory Data Analysis</a:t>
            </a:r>
          </a:p>
        </p:txBody>
      </p:sp>
      <p:grpSp>
        <p:nvGrpSpPr>
          <p:cNvPr id="8" name="Group 7">
            <a:extLst>
              <a:ext uri="{FF2B5EF4-FFF2-40B4-BE49-F238E27FC236}">
                <a16:creationId xmlns:a16="http://schemas.microsoft.com/office/drawing/2014/main" id="{55C04504-9520-A5AF-7A63-0A11BC49F4D4}"/>
              </a:ext>
            </a:extLst>
          </p:cNvPr>
          <p:cNvGrpSpPr/>
          <p:nvPr/>
        </p:nvGrpSpPr>
        <p:grpSpPr>
          <a:xfrm>
            <a:off x="10172512" y="546035"/>
            <a:ext cx="1627602" cy="150318"/>
            <a:chOff x="462455" y="1486923"/>
            <a:chExt cx="11098924" cy="1025050"/>
          </a:xfrm>
        </p:grpSpPr>
        <p:sp>
          <p:nvSpPr>
            <p:cNvPr id="9" name="Rectangle 8">
              <a:extLst>
                <a:ext uri="{FF2B5EF4-FFF2-40B4-BE49-F238E27FC236}">
                  <a16:creationId xmlns:a16="http://schemas.microsoft.com/office/drawing/2014/main" id="{3D8D43FC-CD25-9137-872C-33A1291B68A5}"/>
                </a:ext>
              </a:extLst>
            </p:cNvPr>
            <p:cNvSpPr/>
            <p:nvPr/>
          </p:nvSpPr>
          <p:spPr>
            <a:xfrm>
              <a:off x="462455" y="1486923"/>
              <a:ext cx="11098924" cy="1025050"/>
            </a:xfrm>
            <a:prstGeom prst="rect">
              <a:avLst/>
            </a:prstGeom>
            <a:noFill/>
          </p:spPr>
        </p:sp>
        <p:sp>
          <p:nvSpPr>
            <p:cNvPr id="10" name="Freeform 9">
              <a:extLst>
                <a:ext uri="{FF2B5EF4-FFF2-40B4-BE49-F238E27FC236}">
                  <a16:creationId xmlns:a16="http://schemas.microsoft.com/office/drawing/2014/main" id="{435D4A74-D3A4-56DA-0CAD-8501671B1CFD}"/>
                </a:ext>
              </a:extLst>
            </p:cNvPr>
            <p:cNvSpPr/>
            <p:nvPr/>
          </p:nvSpPr>
          <p:spPr>
            <a:xfrm>
              <a:off x="467603"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algn="ctr" defTabSz="800100">
                <a:lnSpc>
                  <a:spcPct val="90000"/>
                </a:lnSpc>
                <a:spcBef>
                  <a:spcPct val="0"/>
                </a:spcBef>
                <a:spcAft>
                  <a:spcPct val="35000"/>
                </a:spcAft>
              </a:pPr>
              <a:endParaRPr lang="en-US" dirty="0">
                <a:solidFill>
                  <a:sysClr val="windowText" lastClr="000000"/>
                </a:solidFill>
              </a:endParaRPr>
            </a:p>
          </p:txBody>
        </p:sp>
        <p:sp>
          <p:nvSpPr>
            <p:cNvPr id="11" name="Freeform 10">
              <a:extLst>
                <a:ext uri="{FF2B5EF4-FFF2-40B4-BE49-F238E27FC236}">
                  <a16:creationId xmlns:a16="http://schemas.microsoft.com/office/drawing/2014/main" id="{2F9F2F44-D1F6-36F3-9A56-3B982DD07847}"/>
                </a:ext>
              </a:extLst>
            </p:cNvPr>
            <p:cNvSpPr/>
            <p:nvPr/>
          </p:nvSpPr>
          <p:spPr>
            <a:xfrm>
              <a:off x="3164837"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5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12" name="Freeform 11">
              <a:extLst>
                <a:ext uri="{FF2B5EF4-FFF2-40B4-BE49-F238E27FC236}">
                  <a16:creationId xmlns:a16="http://schemas.microsoft.com/office/drawing/2014/main" id="{416BCFA1-D2B2-FED3-17FD-B8D60350AD5D}"/>
                </a:ext>
              </a:extLst>
            </p:cNvPr>
            <p:cNvSpPr/>
            <p:nvPr/>
          </p:nvSpPr>
          <p:spPr>
            <a:xfrm>
              <a:off x="5862070"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13" name="Freeform 12">
              <a:extLst>
                <a:ext uri="{FF2B5EF4-FFF2-40B4-BE49-F238E27FC236}">
                  <a16:creationId xmlns:a16="http://schemas.microsoft.com/office/drawing/2014/main" id="{7626436E-C8B0-25E6-D041-8F6AD6D97A9C}"/>
                </a:ext>
              </a:extLst>
            </p:cNvPr>
            <p:cNvSpPr/>
            <p:nvPr/>
          </p:nvSpPr>
          <p:spPr>
            <a:xfrm>
              <a:off x="8559304"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grpSp>
      <p:grpSp>
        <p:nvGrpSpPr>
          <p:cNvPr id="25" name="Group 24">
            <a:extLst>
              <a:ext uri="{FF2B5EF4-FFF2-40B4-BE49-F238E27FC236}">
                <a16:creationId xmlns:a16="http://schemas.microsoft.com/office/drawing/2014/main" id="{1BD84C8C-A2D3-621F-EC1D-714EF0E9AE3B}"/>
              </a:ext>
            </a:extLst>
          </p:cNvPr>
          <p:cNvGrpSpPr/>
          <p:nvPr/>
        </p:nvGrpSpPr>
        <p:grpSpPr>
          <a:xfrm>
            <a:off x="1042061" y="2550475"/>
            <a:ext cx="10041466" cy="3257650"/>
            <a:chOff x="1042061" y="2550475"/>
            <a:chExt cx="10041466" cy="3257650"/>
          </a:xfrm>
        </p:grpSpPr>
        <p:sp>
          <p:nvSpPr>
            <p:cNvPr id="26" name="Freeform 25">
              <a:extLst>
                <a:ext uri="{FF2B5EF4-FFF2-40B4-BE49-F238E27FC236}">
                  <a16:creationId xmlns:a16="http://schemas.microsoft.com/office/drawing/2014/main" id="{33FEBE1D-80BC-0DD8-BA00-9E2FB906C53D}"/>
                </a:ext>
              </a:extLst>
            </p:cNvPr>
            <p:cNvSpPr/>
            <p:nvPr/>
          </p:nvSpPr>
          <p:spPr>
            <a:xfrm>
              <a:off x="1042061" y="2551912"/>
              <a:ext cx="853283" cy="1218976"/>
            </a:xfrm>
            <a:custGeom>
              <a:avLst/>
              <a:gdLst>
                <a:gd name="connsiteX0" fmla="*/ 0 w 1218975"/>
                <a:gd name="connsiteY0" fmla="*/ 0 h 853282"/>
                <a:gd name="connsiteX1" fmla="*/ 792334 w 1218975"/>
                <a:gd name="connsiteY1" fmla="*/ 0 h 853282"/>
                <a:gd name="connsiteX2" fmla="*/ 1218975 w 1218975"/>
                <a:gd name="connsiteY2" fmla="*/ 426641 h 853282"/>
                <a:gd name="connsiteX3" fmla="*/ 792334 w 1218975"/>
                <a:gd name="connsiteY3" fmla="*/ 853282 h 853282"/>
                <a:gd name="connsiteX4" fmla="*/ 0 w 1218975"/>
                <a:gd name="connsiteY4" fmla="*/ 853282 h 853282"/>
                <a:gd name="connsiteX5" fmla="*/ 426641 w 1218975"/>
                <a:gd name="connsiteY5" fmla="*/ 426641 h 853282"/>
                <a:gd name="connsiteX6" fmla="*/ 0 w 1218975"/>
                <a:gd name="connsiteY6" fmla="*/ 0 h 85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975" h="853282">
                  <a:moveTo>
                    <a:pt x="1218974" y="0"/>
                  </a:moveTo>
                  <a:lnTo>
                    <a:pt x="1218974" y="554633"/>
                  </a:lnTo>
                  <a:lnTo>
                    <a:pt x="609488" y="853282"/>
                  </a:lnTo>
                  <a:lnTo>
                    <a:pt x="1" y="554633"/>
                  </a:lnTo>
                  <a:lnTo>
                    <a:pt x="1" y="0"/>
                  </a:lnTo>
                  <a:lnTo>
                    <a:pt x="609488" y="298649"/>
                  </a:lnTo>
                  <a:lnTo>
                    <a:pt x="1218974" y="0"/>
                  </a:lnTo>
                  <a:close/>
                </a:path>
              </a:pathLst>
            </a:custGeom>
            <a:solidFill>
              <a:schemeClr val="bg2">
                <a:lumMod val="90000"/>
              </a:schemeClr>
            </a:solidFill>
            <a:ln>
              <a:solidFill>
                <a:schemeClr val="bg2">
                  <a:lumMod val="25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1" tIns="438071" rIns="11430" bIns="438072"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27" name="Freeform 26">
              <a:extLst>
                <a:ext uri="{FF2B5EF4-FFF2-40B4-BE49-F238E27FC236}">
                  <a16:creationId xmlns:a16="http://schemas.microsoft.com/office/drawing/2014/main" id="{1AAC3780-FED1-2479-61BA-E81E0C64D007}"/>
                </a:ext>
              </a:extLst>
            </p:cNvPr>
            <p:cNvSpPr/>
            <p:nvPr/>
          </p:nvSpPr>
          <p:spPr>
            <a:xfrm>
              <a:off x="1895342" y="2550475"/>
              <a:ext cx="9188185" cy="792334"/>
            </a:xfrm>
            <a:custGeom>
              <a:avLst/>
              <a:gdLst>
                <a:gd name="connsiteX0" fmla="*/ 132058 w 792333"/>
                <a:gd name="connsiteY0" fmla="*/ 0 h 9188184"/>
                <a:gd name="connsiteX1" fmla="*/ 660275 w 792333"/>
                <a:gd name="connsiteY1" fmla="*/ 0 h 9188184"/>
                <a:gd name="connsiteX2" fmla="*/ 792333 w 792333"/>
                <a:gd name="connsiteY2" fmla="*/ 132058 h 9188184"/>
                <a:gd name="connsiteX3" fmla="*/ 792333 w 792333"/>
                <a:gd name="connsiteY3" fmla="*/ 9188184 h 9188184"/>
                <a:gd name="connsiteX4" fmla="*/ 792333 w 792333"/>
                <a:gd name="connsiteY4" fmla="*/ 9188184 h 9188184"/>
                <a:gd name="connsiteX5" fmla="*/ 0 w 792333"/>
                <a:gd name="connsiteY5" fmla="*/ 9188184 h 9188184"/>
                <a:gd name="connsiteX6" fmla="*/ 0 w 792333"/>
                <a:gd name="connsiteY6" fmla="*/ 9188184 h 9188184"/>
                <a:gd name="connsiteX7" fmla="*/ 0 w 792333"/>
                <a:gd name="connsiteY7" fmla="*/ 132058 h 9188184"/>
                <a:gd name="connsiteX8" fmla="*/ 132058 w 792333"/>
                <a:gd name="connsiteY8" fmla="*/ 0 h 918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2333" h="9188184">
                  <a:moveTo>
                    <a:pt x="792333" y="1531397"/>
                  </a:moveTo>
                  <a:lnTo>
                    <a:pt x="792333" y="7656787"/>
                  </a:lnTo>
                  <a:cubicBezTo>
                    <a:pt x="792333" y="8502555"/>
                    <a:pt x="787234" y="9188178"/>
                    <a:pt x="780945" y="9188178"/>
                  </a:cubicBezTo>
                  <a:lnTo>
                    <a:pt x="0" y="9188178"/>
                  </a:lnTo>
                  <a:lnTo>
                    <a:pt x="0" y="9188178"/>
                  </a:lnTo>
                  <a:lnTo>
                    <a:pt x="0" y="6"/>
                  </a:lnTo>
                  <a:lnTo>
                    <a:pt x="0" y="6"/>
                  </a:lnTo>
                  <a:lnTo>
                    <a:pt x="780945" y="6"/>
                  </a:lnTo>
                  <a:cubicBezTo>
                    <a:pt x="787234" y="6"/>
                    <a:pt x="792333" y="685629"/>
                    <a:pt x="792333" y="1531397"/>
                  </a:cubicBezTo>
                  <a:close/>
                </a:path>
              </a:pathLst>
            </a:custGeom>
            <a:ln>
              <a:solidFill>
                <a:schemeClr val="bg2">
                  <a:lumMod val="25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8017" tIns="50109" rIns="50109" bIns="50110" numCol="1" spcCol="1270" anchor="ctr" anchorCtr="0">
              <a:noAutofit/>
            </a:bodyPr>
            <a:lstStyle/>
            <a:p>
              <a:pPr marL="171450" lvl="1" indent="-171450" algn="l" defTabSz="800100">
                <a:lnSpc>
                  <a:spcPct val="90000"/>
                </a:lnSpc>
                <a:spcBef>
                  <a:spcPct val="0"/>
                </a:spcBef>
                <a:spcAft>
                  <a:spcPct val="15000"/>
                </a:spcAft>
                <a:buFont typeface="+mj-lt"/>
                <a:buNone/>
              </a:pPr>
              <a:r>
                <a:rPr lang="en-US" sz="1800" kern="1200" dirty="0"/>
                <a:t>Performed univariate analysis to explore distributions, observing and flagging any outliers for further action during modeling and analysis</a:t>
              </a:r>
            </a:p>
          </p:txBody>
        </p:sp>
        <p:sp>
          <p:nvSpPr>
            <p:cNvPr id="28" name="Freeform 27">
              <a:extLst>
                <a:ext uri="{FF2B5EF4-FFF2-40B4-BE49-F238E27FC236}">
                  <a16:creationId xmlns:a16="http://schemas.microsoft.com/office/drawing/2014/main" id="{ABEBCA2C-CC69-2AF5-BE6F-6F2115CAC0C9}"/>
                </a:ext>
              </a:extLst>
            </p:cNvPr>
            <p:cNvSpPr/>
            <p:nvPr/>
          </p:nvSpPr>
          <p:spPr>
            <a:xfrm>
              <a:off x="1042061" y="3570530"/>
              <a:ext cx="853283" cy="1218976"/>
            </a:xfrm>
            <a:custGeom>
              <a:avLst/>
              <a:gdLst>
                <a:gd name="connsiteX0" fmla="*/ 0 w 1218975"/>
                <a:gd name="connsiteY0" fmla="*/ 0 h 853282"/>
                <a:gd name="connsiteX1" fmla="*/ 792334 w 1218975"/>
                <a:gd name="connsiteY1" fmla="*/ 0 h 853282"/>
                <a:gd name="connsiteX2" fmla="*/ 1218975 w 1218975"/>
                <a:gd name="connsiteY2" fmla="*/ 426641 h 853282"/>
                <a:gd name="connsiteX3" fmla="*/ 792334 w 1218975"/>
                <a:gd name="connsiteY3" fmla="*/ 853282 h 853282"/>
                <a:gd name="connsiteX4" fmla="*/ 0 w 1218975"/>
                <a:gd name="connsiteY4" fmla="*/ 853282 h 853282"/>
                <a:gd name="connsiteX5" fmla="*/ 426641 w 1218975"/>
                <a:gd name="connsiteY5" fmla="*/ 426641 h 853282"/>
                <a:gd name="connsiteX6" fmla="*/ 0 w 1218975"/>
                <a:gd name="connsiteY6" fmla="*/ 0 h 85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975" h="853282">
                  <a:moveTo>
                    <a:pt x="1218974" y="0"/>
                  </a:moveTo>
                  <a:lnTo>
                    <a:pt x="1218974" y="554633"/>
                  </a:lnTo>
                  <a:lnTo>
                    <a:pt x="609488" y="853282"/>
                  </a:lnTo>
                  <a:lnTo>
                    <a:pt x="1" y="554633"/>
                  </a:lnTo>
                  <a:lnTo>
                    <a:pt x="1" y="0"/>
                  </a:lnTo>
                  <a:lnTo>
                    <a:pt x="609488" y="298649"/>
                  </a:lnTo>
                  <a:lnTo>
                    <a:pt x="1218974" y="0"/>
                  </a:lnTo>
                  <a:close/>
                </a:path>
              </a:pathLst>
            </a:custGeom>
            <a:solidFill>
              <a:schemeClr val="bg2">
                <a:lumMod val="90000"/>
              </a:schemeClr>
            </a:solidFill>
            <a:ln>
              <a:solidFill>
                <a:schemeClr val="bg2">
                  <a:lumMod val="25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1" tIns="438071" rIns="11430" bIns="438072"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29" name="Freeform 28">
              <a:extLst>
                <a:ext uri="{FF2B5EF4-FFF2-40B4-BE49-F238E27FC236}">
                  <a16:creationId xmlns:a16="http://schemas.microsoft.com/office/drawing/2014/main" id="{1760990D-27A6-9103-515D-E33BAF19D60E}"/>
                </a:ext>
              </a:extLst>
            </p:cNvPr>
            <p:cNvSpPr/>
            <p:nvPr/>
          </p:nvSpPr>
          <p:spPr>
            <a:xfrm>
              <a:off x="1895342" y="3570532"/>
              <a:ext cx="9188185" cy="792334"/>
            </a:xfrm>
            <a:custGeom>
              <a:avLst/>
              <a:gdLst>
                <a:gd name="connsiteX0" fmla="*/ 132058 w 792333"/>
                <a:gd name="connsiteY0" fmla="*/ 0 h 9188184"/>
                <a:gd name="connsiteX1" fmla="*/ 660275 w 792333"/>
                <a:gd name="connsiteY1" fmla="*/ 0 h 9188184"/>
                <a:gd name="connsiteX2" fmla="*/ 792333 w 792333"/>
                <a:gd name="connsiteY2" fmla="*/ 132058 h 9188184"/>
                <a:gd name="connsiteX3" fmla="*/ 792333 w 792333"/>
                <a:gd name="connsiteY3" fmla="*/ 9188184 h 9188184"/>
                <a:gd name="connsiteX4" fmla="*/ 792333 w 792333"/>
                <a:gd name="connsiteY4" fmla="*/ 9188184 h 9188184"/>
                <a:gd name="connsiteX5" fmla="*/ 0 w 792333"/>
                <a:gd name="connsiteY5" fmla="*/ 9188184 h 9188184"/>
                <a:gd name="connsiteX6" fmla="*/ 0 w 792333"/>
                <a:gd name="connsiteY6" fmla="*/ 9188184 h 9188184"/>
                <a:gd name="connsiteX7" fmla="*/ 0 w 792333"/>
                <a:gd name="connsiteY7" fmla="*/ 132058 h 9188184"/>
                <a:gd name="connsiteX8" fmla="*/ 132058 w 792333"/>
                <a:gd name="connsiteY8" fmla="*/ 0 h 918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2333" h="9188184">
                  <a:moveTo>
                    <a:pt x="792333" y="1531397"/>
                  </a:moveTo>
                  <a:lnTo>
                    <a:pt x="792333" y="7656787"/>
                  </a:lnTo>
                  <a:cubicBezTo>
                    <a:pt x="792333" y="8502555"/>
                    <a:pt x="787234" y="9188178"/>
                    <a:pt x="780945" y="9188178"/>
                  </a:cubicBezTo>
                  <a:lnTo>
                    <a:pt x="0" y="9188178"/>
                  </a:lnTo>
                  <a:lnTo>
                    <a:pt x="0" y="9188178"/>
                  </a:lnTo>
                  <a:lnTo>
                    <a:pt x="0" y="6"/>
                  </a:lnTo>
                  <a:lnTo>
                    <a:pt x="0" y="6"/>
                  </a:lnTo>
                  <a:lnTo>
                    <a:pt x="780945" y="6"/>
                  </a:lnTo>
                  <a:cubicBezTo>
                    <a:pt x="787234" y="6"/>
                    <a:pt x="792333" y="685629"/>
                    <a:pt x="792333" y="1531397"/>
                  </a:cubicBezTo>
                  <a:close/>
                </a:path>
              </a:pathLst>
            </a:custGeom>
            <a:ln>
              <a:solidFill>
                <a:schemeClr val="bg2">
                  <a:lumMod val="25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8017" tIns="50109" rIns="50109" bIns="50110" numCol="1" spcCol="1270" anchor="ctr" anchorCtr="0">
              <a:noAutofit/>
            </a:bodyPr>
            <a:lstStyle/>
            <a:p>
              <a:pPr marL="171450" lvl="1" indent="-171450" algn="l" defTabSz="800100">
                <a:lnSpc>
                  <a:spcPct val="90000"/>
                </a:lnSpc>
                <a:spcBef>
                  <a:spcPct val="0"/>
                </a:spcBef>
                <a:spcAft>
                  <a:spcPct val="15000"/>
                </a:spcAft>
                <a:buFont typeface="+mj-lt"/>
                <a:buNone/>
              </a:pPr>
              <a:r>
                <a:rPr lang="en-US" sz="1800" kern="1200" dirty="0">
                  <a:latin typeface="Calibri" panose="020F0502020204030204" pitchFamily="34" charset="0"/>
                  <a:ea typeface="MS Mincho" panose="02020609040205080304" pitchFamily="49" charset="-128"/>
                  <a:cs typeface="Times New Roman" panose="02020603050405020304" pitchFamily="18" charset="0"/>
                </a:rPr>
                <a:t>I</a:t>
              </a:r>
              <a:r>
                <a:rPr lang="en-US" sz="1800" kern="1200" dirty="0">
                  <a:effectLst/>
                  <a:latin typeface="Calibri" panose="020F0502020204030204" pitchFamily="34" charset="0"/>
                  <a:ea typeface="MS Mincho" panose="02020609040205080304" pitchFamily="49" charset="-128"/>
                  <a:cs typeface="Times New Roman" panose="02020603050405020304" pitchFamily="18" charset="0"/>
                </a:rPr>
                <a:t>nvestigated feature/DV relationships using </a:t>
              </a:r>
              <a:r>
                <a:rPr lang="en-US" sz="1800" kern="1200" dirty="0" err="1">
                  <a:effectLst/>
                  <a:latin typeface="Calibri" panose="020F0502020204030204" pitchFamily="34" charset="0"/>
                  <a:ea typeface="MS Mincho" panose="02020609040205080304" pitchFamily="49" charset="-128"/>
                  <a:cs typeface="Times New Roman" panose="02020603050405020304" pitchFamily="18" charset="0"/>
                </a:rPr>
                <a:t>pairplots</a:t>
              </a:r>
              <a:r>
                <a:rPr lang="en-US" sz="1800" kern="1200" dirty="0">
                  <a:effectLst/>
                  <a:latin typeface="Calibri" panose="020F0502020204030204" pitchFamily="34" charset="0"/>
                  <a:ea typeface="MS Mincho" panose="02020609040205080304" pitchFamily="49" charset="-128"/>
                  <a:cs typeface="Times New Roman" panose="02020603050405020304" pitchFamily="18" charset="0"/>
                </a:rPr>
                <a:t> and correlation, forming hypotheses about which features would provide the most value to the model</a:t>
              </a:r>
              <a:endParaRPr lang="en-US" sz="1800" kern="1200" dirty="0"/>
            </a:p>
          </p:txBody>
        </p:sp>
        <p:sp>
          <p:nvSpPr>
            <p:cNvPr id="30" name="Freeform 29">
              <a:extLst>
                <a:ext uri="{FF2B5EF4-FFF2-40B4-BE49-F238E27FC236}">
                  <a16:creationId xmlns:a16="http://schemas.microsoft.com/office/drawing/2014/main" id="{EE17A462-CB3D-8615-0188-3A03601557EA}"/>
                </a:ext>
              </a:extLst>
            </p:cNvPr>
            <p:cNvSpPr/>
            <p:nvPr/>
          </p:nvSpPr>
          <p:spPr>
            <a:xfrm>
              <a:off x="1042061" y="4589149"/>
              <a:ext cx="853283" cy="1218976"/>
            </a:xfrm>
            <a:custGeom>
              <a:avLst/>
              <a:gdLst>
                <a:gd name="connsiteX0" fmla="*/ 0 w 1218975"/>
                <a:gd name="connsiteY0" fmla="*/ 0 h 853282"/>
                <a:gd name="connsiteX1" fmla="*/ 792334 w 1218975"/>
                <a:gd name="connsiteY1" fmla="*/ 0 h 853282"/>
                <a:gd name="connsiteX2" fmla="*/ 1218975 w 1218975"/>
                <a:gd name="connsiteY2" fmla="*/ 426641 h 853282"/>
                <a:gd name="connsiteX3" fmla="*/ 792334 w 1218975"/>
                <a:gd name="connsiteY3" fmla="*/ 853282 h 853282"/>
                <a:gd name="connsiteX4" fmla="*/ 0 w 1218975"/>
                <a:gd name="connsiteY4" fmla="*/ 853282 h 853282"/>
                <a:gd name="connsiteX5" fmla="*/ 426641 w 1218975"/>
                <a:gd name="connsiteY5" fmla="*/ 426641 h 853282"/>
                <a:gd name="connsiteX6" fmla="*/ 0 w 1218975"/>
                <a:gd name="connsiteY6" fmla="*/ 0 h 85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975" h="853282">
                  <a:moveTo>
                    <a:pt x="1218974" y="0"/>
                  </a:moveTo>
                  <a:lnTo>
                    <a:pt x="1218974" y="554633"/>
                  </a:lnTo>
                  <a:lnTo>
                    <a:pt x="609488" y="853282"/>
                  </a:lnTo>
                  <a:lnTo>
                    <a:pt x="1" y="554633"/>
                  </a:lnTo>
                  <a:lnTo>
                    <a:pt x="1" y="0"/>
                  </a:lnTo>
                  <a:lnTo>
                    <a:pt x="609488" y="298649"/>
                  </a:lnTo>
                  <a:lnTo>
                    <a:pt x="1218974" y="0"/>
                  </a:lnTo>
                  <a:close/>
                </a:path>
              </a:pathLst>
            </a:custGeom>
            <a:solidFill>
              <a:schemeClr val="bg2">
                <a:lumMod val="90000"/>
              </a:schemeClr>
            </a:solidFill>
            <a:ln>
              <a:solidFill>
                <a:schemeClr val="bg2">
                  <a:lumMod val="25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1" tIns="438071" rIns="11430" bIns="438072"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31" name="Freeform 30">
              <a:extLst>
                <a:ext uri="{FF2B5EF4-FFF2-40B4-BE49-F238E27FC236}">
                  <a16:creationId xmlns:a16="http://schemas.microsoft.com/office/drawing/2014/main" id="{47F3BBAE-51EA-8DA2-98FC-4FC40F2E36E4}"/>
                </a:ext>
              </a:extLst>
            </p:cNvPr>
            <p:cNvSpPr/>
            <p:nvPr/>
          </p:nvSpPr>
          <p:spPr>
            <a:xfrm>
              <a:off x="1895342" y="4589150"/>
              <a:ext cx="9188185" cy="792334"/>
            </a:xfrm>
            <a:custGeom>
              <a:avLst/>
              <a:gdLst>
                <a:gd name="connsiteX0" fmla="*/ 132058 w 792333"/>
                <a:gd name="connsiteY0" fmla="*/ 0 h 9188184"/>
                <a:gd name="connsiteX1" fmla="*/ 660275 w 792333"/>
                <a:gd name="connsiteY1" fmla="*/ 0 h 9188184"/>
                <a:gd name="connsiteX2" fmla="*/ 792333 w 792333"/>
                <a:gd name="connsiteY2" fmla="*/ 132058 h 9188184"/>
                <a:gd name="connsiteX3" fmla="*/ 792333 w 792333"/>
                <a:gd name="connsiteY3" fmla="*/ 9188184 h 9188184"/>
                <a:gd name="connsiteX4" fmla="*/ 792333 w 792333"/>
                <a:gd name="connsiteY4" fmla="*/ 9188184 h 9188184"/>
                <a:gd name="connsiteX5" fmla="*/ 0 w 792333"/>
                <a:gd name="connsiteY5" fmla="*/ 9188184 h 9188184"/>
                <a:gd name="connsiteX6" fmla="*/ 0 w 792333"/>
                <a:gd name="connsiteY6" fmla="*/ 9188184 h 9188184"/>
                <a:gd name="connsiteX7" fmla="*/ 0 w 792333"/>
                <a:gd name="connsiteY7" fmla="*/ 132058 h 9188184"/>
                <a:gd name="connsiteX8" fmla="*/ 132058 w 792333"/>
                <a:gd name="connsiteY8" fmla="*/ 0 h 918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2333" h="9188184">
                  <a:moveTo>
                    <a:pt x="792333" y="1531397"/>
                  </a:moveTo>
                  <a:lnTo>
                    <a:pt x="792333" y="7656787"/>
                  </a:lnTo>
                  <a:cubicBezTo>
                    <a:pt x="792333" y="8502555"/>
                    <a:pt x="787234" y="9188178"/>
                    <a:pt x="780945" y="9188178"/>
                  </a:cubicBezTo>
                  <a:lnTo>
                    <a:pt x="0" y="9188178"/>
                  </a:lnTo>
                  <a:lnTo>
                    <a:pt x="0" y="9188178"/>
                  </a:lnTo>
                  <a:lnTo>
                    <a:pt x="0" y="6"/>
                  </a:lnTo>
                  <a:lnTo>
                    <a:pt x="0" y="6"/>
                  </a:lnTo>
                  <a:lnTo>
                    <a:pt x="780945" y="6"/>
                  </a:lnTo>
                  <a:cubicBezTo>
                    <a:pt x="787234" y="6"/>
                    <a:pt x="792333" y="685629"/>
                    <a:pt x="792333" y="1531397"/>
                  </a:cubicBezTo>
                  <a:close/>
                </a:path>
              </a:pathLst>
            </a:custGeom>
            <a:ln>
              <a:solidFill>
                <a:schemeClr val="bg2">
                  <a:lumMod val="25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8017" tIns="50109" rIns="50109" bIns="50110" numCol="1" spcCol="1270" anchor="ctr" anchorCtr="0">
              <a:noAutofit/>
            </a:bodyPr>
            <a:lstStyle/>
            <a:p>
              <a:pPr marL="171450" lvl="1" indent="-171450" algn="l" defTabSz="800100">
                <a:lnSpc>
                  <a:spcPct val="90000"/>
                </a:lnSpc>
                <a:spcBef>
                  <a:spcPct val="0"/>
                </a:spcBef>
                <a:spcAft>
                  <a:spcPct val="15000"/>
                </a:spcAft>
                <a:buFont typeface="+mj-lt"/>
                <a:buNone/>
              </a:pPr>
              <a:r>
                <a:rPr lang="en-US" sz="1800" kern="1200" dirty="0">
                  <a:latin typeface="Calibri" panose="020F0502020204030204" pitchFamily="34" charset="0"/>
                  <a:ea typeface="MS Mincho" panose="02020609040205080304" pitchFamily="49" charset="-128"/>
                  <a:cs typeface="Times New Roman" panose="02020603050405020304" pitchFamily="18" charset="0"/>
                </a:rPr>
                <a:t>E</a:t>
              </a:r>
              <a:r>
                <a:rPr lang="en-US" sz="1800" kern="1200" dirty="0">
                  <a:effectLst/>
                  <a:latin typeface="Calibri" panose="020F0502020204030204" pitchFamily="34" charset="0"/>
                  <a:ea typeface="MS Mincho" panose="02020609040205080304" pitchFamily="49" charset="-128"/>
                  <a:cs typeface="Times New Roman" panose="02020603050405020304" pitchFamily="18" charset="0"/>
                </a:rPr>
                <a:t>valuated multicollinearity between predictors using a correlation heatmap, identifying whether or not mitigations measures will need to be taken</a:t>
              </a:r>
              <a:r>
                <a:rPr lang="en-US" sz="1800" kern="1200" dirty="0">
                  <a:effectLst/>
                </a:rPr>
                <a:t> </a:t>
              </a:r>
              <a:endParaRPr lang="en-US" sz="1800" kern="1200" dirty="0"/>
            </a:p>
          </p:txBody>
        </p:sp>
      </p:grpSp>
      <p:sp>
        <p:nvSpPr>
          <p:cNvPr id="18" name="Content Placeholder 2">
            <a:extLst>
              <a:ext uri="{FF2B5EF4-FFF2-40B4-BE49-F238E27FC236}">
                <a16:creationId xmlns:a16="http://schemas.microsoft.com/office/drawing/2014/main" id="{C7ABAB2D-B20C-84A2-7CF9-69DB904471E5}"/>
              </a:ext>
            </a:extLst>
          </p:cNvPr>
          <p:cNvSpPr txBox="1">
            <a:spLocks/>
          </p:cNvSpPr>
          <p:nvPr/>
        </p:nvSpPr>
        <p:spPr>
          <a:xfrm>
            <a:off x="838200" y="1309157"/>
            <a:ext cx="10515600" cy="6580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alibri" panose="020F0502020204030204" pitchFamily="34" charset="0"/>
                <a:ea typeface="MS Mincho" panose="02020609040205080304" pitchFamily="49" charset="-128"/>
                <a:cs typeface="Times New Roman" panose="02020603050405020304" pitchFamily="18" charset="0"/>
              </a:rPr>
              <a:t>Next, we completed EDA for the dataset, evaluating individual features and the response as well as the relationships between data fields.</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1339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Observations and Initial Hypotheses</a:t>
            </a:r>
          </a:p>
        </p:txBody>
      </p:sp>
      <p:sp>
        <p:nvSpPr>
          <p:cNvPr id="5" name="Rectangle 4">
            <a:extLst>
              <a:ext uri="{FF2B5EF4-FFF2-40B4-BE49-F238E27FC236}">
                <a16:creationId xmlns:a16="http://schemas.microsoft.com/office/drawing/2014/main" id="{20D22466-6064-C614-4620-BDEABF48B526}"/>
              </a:ext>
            </a:extLst>
          </p:cNvPr>
          <p:cNvSpPr/>
          <p:nvPr/>
        </p:nvSpPr>
        <p:spPr>
          <a:xfrm>
            <a:off x="634182" y="4572259"/>
            <a:ext cx="3492976" cy="883670"/>
          </a:xfrm>
          <a:prstGeom prst="rect">
            <a:avLst/>
          </a:prstGeom>
          <a:solidFill>
            <a:schemeClr val="bg1">
              <a:lumMod val="95000"/>
            </a:schemeClr>
          </a:solidFill>
        </p:spPr>
        <p:txBody>
          <a:bodyPr vert="horz" lIns="91440" tIns="45720" rIns="91440" bIns="45720" rtlCol="0" anchor="ctr">
            <a:normAutofit/>
          </a:bodyPr>
          <a:lstStyle/>
          <a:p>
            <a:pPr algn="ctr">
              <a:lnSpc>
                <a:spcPct val="90000"/>
              </a:lnSpc>
              <a:spcBef>
                <a:spcPts val="1000"/>
              </a:spcBef>
            </a:pPr>
            <a:r>
              <a:rPr lang="en-US" sz="1600" dirty="0">
                <a:solidFill>
                  <a:schemeClr val="tx1"/>
                </a:solidFill>
                <a:latin typeface="Calibri" panose="020F0502020204030204" pitchFamily="34" charset="0"/>
                <a:ea typeface="MS Mincho" panose="02020609040205080304" pitchFamily="49" charset="-128"/>
                <a:cs typeface="Times New Roman" panose="02020603050405020304" pitchFamily="18" charset="0"/>
              </a:rPr>
              <a:t>Univariate analysis revealed outliers in the price field which we will further investigate</a:t>
            </a:r>
          </a:p>
        </p:txBody>
      </p:sp>
      <p:sp>
        <p:nvSpPr>
          <p:cNvPr id="11" name="Rectangle 10">
            <a:extLst>
              <a:ext uri="{FF2B5EF4-FFF2-40B4-BE49-F238E27FC236}">
                <a16:creationId xmlns:a16="http://schemas.microsoft.com/office/drawing/2014/main" id="{8AD91285-AB0B-1688-78AA-F8085C8B584A}"/>
              </a:ext>
            </a:extLst>
          </p:cNvPr>
          <p:cNvSpPr/>
          <p:nvPr/>
        </p:nvSpPr>
        <p:spPr>
          <a:xfrm>
            <a:off x="4374791" y="4572259"/>
            <a:ext cx="3492976" cy="883670"/>
          </a:xfrm>
          <a:prstGeom prst="rect">
            <a:avLst/>
          </a:prstGeom>
          <a:solidFill>
            <a:schemeClr val="bg1">
              <a:lumMod val="95000"/>
            </a:schemeClr>
          </a:solidFill>
        </p:spPr>
        <p:txBody>
          <a:bodyPr vert="horz" lIns="91440" tIns="45720" rIns="91440" bIns="45720" rtlCol="0" anchor="ctr">
            <a:normAutofit/>
          </a:bodyPr>
          <a:lstStyle/>
          <a:p>
            <a:pPr algn="ctr">
              <a:lnSpc>
                <a:spcPct val="90000"/>
              </a:lnSpc>
              <a:spcBef>
                <a:spcPts val="1000"/>
              </a:spcBef>
            </a:pPr>
            <a:r>
              <a:rPr lang="en-US" sz="1600" dirty="0">
                <a:solidFill>
                  <a:schemeClr val="tx1"/>
                </a:solidFill>
                <a:latin typeface="Calibri" panose="020F0502020204030204" pitchFamily="34" charset="0"/>
                <a:ea typeface="MS Mincho" panose="02020609040205080304" pitchFamily="49" charset="-128"/>
                <a:cs typeface="Times New Roman" panose="02020603050405020304" pitchFamily="18" charset="0"/>
              </a:rPr>
              <a:t>Investigation of correlation between price and income tax features reveals limited linear signal</a:t>
            </a:r>
          </a:p>
        </p:txBody>
      </p:sp>
      <p:sp>
        <p:nvSpPr>
          <p:cNvPr id="12" name="Rectangle 11">
            <a:extLst>
              <a:ext uri="{FF2B5EF4-FFF2-40B4-BE49-F238E27FC236}">
                <a16:creationId xmlns:a16="http://schemas.microsoft.com/office/drawing/2014/main" id="{A846D7B6-BD25-40C3-F308-699E3C6964F9}"/>
              </a:ext>
            </a:extLst>
          </p:cNvPr>
          <p:cNvSpPr/>
          <p:nvPr/>
        </p:nvSpPr>
        <p:spPr>
          <a:xfrm>
            <a:off x="8134798" y="4572259"/>
            <a:ext cx="3492976" cy="883670"/>
          </a:xfrm>
          <a:prstGeom prst="rect">
            <a:avLst/>
          </a:prstGeom>
          <a:solidFill>
            <a:schemeClr val="bg1">
              <a:lumMod val="95000"/>
            </a:schemeClr>
          </a:solidFill>
        </p:spPr>
        <p:txBody>
          <a:bodyPr vert="horz" lIns="91440" tIns="45720" rIns="91440" bIns="45720" rtlCol="0" anchor="ctr">
            <a:normAutofit/>
          </a:bodyPr>
          <a:lstStyle/>
          <a:p>
            <a:pPr algn="ctr">
              <a:lnSpc>
                <a:spcPct val="90000"/>
              </a:lnSpc>
              <a:spcBef>
                <a:spcPts val="1000"/>
              </a:spcBef>
            </a:pPr>
            <a:r>
              <a:rPr lang="en-US" sz="1600" dirty="0">
                <a:solidFill>
                  <a:schemeClr val="tx1"/>
                </a:solidFill>
                <a:latin typeface="Calibri" panose="020F0502020204030204" pitchFamily="34" charset="0"/>
                <a:ea typeface="MS Mincho" panose="02020609040205080304" pitchFamily="49" charset="-128"/>
                <a:cs typeface="Times New Roman" panose="02020603050405020304" pitchFamily="18" charset="0"/>
              </a:rPr>
              <a:t>Evaluation of multicollinearity showed correlation between predictors, particularly in the income tax dataset</a:t>
            </a:r>
          </a:p>
        </p:txBody>
      </p:sp>
      <p:graphicFrame>
        <p:nvGraphicFramePr>
          <p:cNvPr id="14" name="Table 13">
            <a:extLst>
              <a:ext uri="{FF2B5EF4-FFF2-40B4-BE49-F238E27FC236}">
                <a16:creationId xmlns:a16="http://schemas.microsoft.com/office/drawing/2014/main" id="{0677A040-B0F2-9B5D-C80B-9545770760BC}"/>
              </a:ext>
            </a:extLst>
          </p:cNvPr>
          <p:cNvGraphicFramePr>
            <a:graphicFrameLocks noGrp="1"/>
          </p:cNvGraphicFramePr>
          <p:nvPr/>
        </p:nvGraphicFramePr>
        <p:xfrm>
          <a:off x="4674114" y="1842555"/>
          <a:ext cx="2894330" cy="2235200"/>
        </p:xfrm>
        <a:graphic>
          <a:graphicData uri="http://schemas.openxmlformats.org/drawingml/2006/table">
            <a:tbl>
              <a:tblPr firstRow="1" firstCol="1" bandRow="1">
                <a:tableStyleId>{5C22544A-7EE6-4342-B048-85BDC9FD1C3A}</a:tableStyleId>
              </a:tblPr>
              <a:tblGrid>
                <a:gridCol w="1446530">
                  <a:extLst>
                    <a:ext uri="{9D8B030D-6E8A-4147-A177-3AD203B41FA5}">
                      <a16:colId xmlns:a16="http://schemas.microsoft.com/office/drawing/2014/main" val="1953781939"/>
                    </a:ext>
                  </a:extLst>
                </a:gridCol>
                <a:gridCol w="1447800">
                  <a:extLst>
                    <a:ext uri="{9D8B030D-6E8A-4147-A177-3AD203B41FA5}">
                      <a16:colId xmlns:a16="http://schemas.microsoft.com/office/drawing/2014/main" val="181755273"/>
                    </a:ext>
                  </a:extLst>
                </a:gridCol>
              </a:tblGrid>
              <a:tr h="203200">
                <a:tc>
                  <a:txBody>
                    <a:bodyPr/>
                    <a:lstStyle/>
                    <a:p>
                      <a:pPr marL="0" marR="0" algn="ctr">
                        <a:lnSpc>
                          <a:spcPct val="107000"/>
                        </a:lnSpc>
                        <a:spcBef>
                          <a:spcPts val="0"/>
                        </a:spcBef>
                        <a:spcAft>
                          <a:spcPts val="0"/>
                        </a:spcAft>
                      </a:pPr>
                      <a:r>
                        <a:rPr lang="en-US" sz="1100" dirty="0">
                          <a:solidFill>
                            <a:schemeClr val="tx1"/>
                          </a:solidFill>
                          <a:effectLst/>
                        </a:rPr>
                        <a:t>Feature</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algn="ctr">
                        <a:lnSpc>
                          <a:spcPct val="107000"/>
                        </a:lnSpc>
                        <a:spcBef>
                          <a:spcPts val="0"/>
                        </a:spcBef>
                        <a:spcAft>
                          <a:spcPts val="0"/>
                        </a:spcAft>
                      </a:pPr>
                      <a:r>
                        <a:rPr lang="en-US" sz="1100" dirty="0">
                          <a:solidFill>
                            <a:schemeClr val="tx1"/>
                          </a:solidFill>
                          <a:effectLst/>
                        </a:rPr>
                        <a:t>Correlation with Price</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514803954"/>
                  </a:ext>
                </a:extLst>
              </a:tr>
              <a:tr h="203200">
                <a:tc>
                  <a:txBody>
                    <a:bodyPr/>
                    <a:lstStyle/>
                    <a:p>
                      <a:pPr marL="0" marR="0">
                        <a:lnSpc>
                          <a:spcPct val="107000"/>
                        </a:lnSpc>
                        <a:spcBef>
                          <a:spcPts val="0"/>
                        </a:spcBef>
                        <a:spcAft>
                          <a:spcPts val="0"/>
                        </a:spcAft>
                      </a:pPr>
                      <a:r>
                        <a:rPr lang="en-US" sz="1100" dirty="0" err="1">
                          <a:solidFill>
                            <a:schemeClr val="tx1"/>
                          </a:solidFill>
                          <a:effectLst/>
                        </a:rPr>
                        <a:t>total_credit_amt</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a:solidFill>
                            <a:schemeClr val="tx1"/>
                          </a:solidFill>
                          <a:effectLst/>
                        </a:rPr>
                        <a:t>0.215</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2465145"/>
                  </a:ext>
                </a:extLst>
              </a:tr>
              <a:tr h="203200">
                <a:tc>
                  <a:txBody>
                    <a:bodyPr/>
                    <a:lstStyle/>
                    <a:p>
                      <a:pPr marL="0" marR="0">
                        <a:lnSpc>
                          <a:spcPct val="107000"/>
                        </a:lnSpc>
                        <a:spcBef>
                          <a:spcPts val="0"/>
                        </a:spcBef>
                        <a:spcAft>
                          <a:spcPts val="0"/>
                        </a:spcAft>
                      </a:pPr>
                      <a:r>
                        <a:rPr lang="en-US" sz="1100" dirty="0" err="1">
                          <a:solidFill>
                            <a:schemeClr val="tx1"/>
                          </a:solidFill>
                          <a:effectLst/>
                        </a:rPr>
                        <a:t>taxable_income_amt</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dirty="0">
                          <a:solidFill>
                            <a:schemeClr val="tx1"/>
                          </a:solidFill>
                          <a:effectLst/>
                        </a:rPr>
                        <a:t>0.292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760248"/>
                  </a:ext>
                </a:extLst>
              </a:tr>
              <a:tr h="203200">
                <a:tc>
                  <a:txBody>
                    <a:bodyPr/>
                    <a:lstStyle/>
                    <a:p>
                      <a:pPr marL="0" marR="0">
                        <a:lnSpc>
                          <a:spcPct val="107000"/>
                        </a:lnSpc>
                        <a:spcBef>
                          <a:spcPts val="0"/>
                        </a:spcBef>
                        <a:spcAft>
                          <a:spcPts val="0"/>
                        </a:spcAft>
                      </a:pPr>
                      <a:r>
                        <a:rPr lang="en-US" sz="1100" dirty="0" err="1">
                          <a:solidFill>
                            <a:schemeClr val="tx1"/>
                          </a:solidFill>
                          <a:effectLst/>
                        </a:rPr>
                        <a:t>mortgageint_amt</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dirty="0">
                          <a:solidFill>
                            <a:schemeClr val="tx1"/>
                          </a:solidFill>
                          <a:effectLst/>
                        </a:rPr>
                        <a:t>0.174</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6763595"/>
                  </a:ext>
                </a:extLst>
              </a:tr>
              <a:tr h="203200">
                <a:tc>
                  <a:txBody>
                    <a:bodyPr/>
                    <a:lstStyle/>
                    <a:p>
                      <a:pPr marL="0" marR="0">
                        <a:lnSpc>
                          <a:spcPct val="107000"/>
                        </a:lnSpc>
                        <a:spcBef>
                          <a:spcPts val="0"/>
                        </a:spcBef>
                        <a:spcAft>
                          <a:spcPts val="0"/>
                        </a:spcAft>
                      </a:pPr>
                      <a:r>
                        <a:rPr lang="en-US" sz="1100">
                          <a:solidFill>
                            <a:schemeClr val="tx1"/>
                          </a:solidFill>
                          <a:effectLst/>
                        </a:rPr>
                        <a:t>p_mortgageint_nr</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a:solidFill>
                            <a:schemeClr val="tx1"/>
                          </a:solidFill>
                          <a:effectLst/>
                        </a:rPr>
                        <a:t>0.020</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0648936"/>
                  </a:ext>
                </a:extLst>
              </a:tr>
              <a:tr h="203200">
                <a:tc>
                  <a:txBody>
                    <a:bodyPr/>
                    <a:lstStyle/>
                    <a:p>
                      <a:pPr marL="0" marR="0">
                        <a:lnSpc>
                          <a:spcPct val="107000"/>
                        </a:lnSpc>
                        <a:spcBef>
                          <a:spcPts val="0"/>
                        </a:spcBef>
                        <a:spcAft>
                          <a:spcPts val="0"/>
                        </a:spcAft>
                      </a:pPr>
                      <a:r>
                        <a:rPr lang="en-US" sz="1100">
                          <a:solidFill>
                            <a:schemeClr val="tx1"/>
                          </a:solidFill>
                          <a:effectLst/>
                        </a:rPr>
                        <a:t>inctax_amt</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dirty="0">
                          <a:solidFill>
                            <a:schemeClr val="tx1"/>
                          </a:solidFill>
                          <a:effectLst/>
                        </a:rPr>
                        <a:t>0.292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50153953"/>
                  </a:ext>
                </a:extLst>
              </a:tr>
              <a:tr h="203200">
                <a:tc>
                  <a:txBody>
                    <a:bodyPr/>
                    <a:lstStyle/>
                    <a:p>
                      <a:pPr marL="0" marR="0">
                        <a:lnSpc>
                          <a:spcPct val="107000"/>
                        </a:lnSpc>
                        <a:spcBef>
                          <a:spcPts val="0"/>
                        </a:spcBef>
                        <a:spcAft>
                          <a:spcPts val="0"/>
                        </a:spcAft>
                      </a:pPr>
                      <a:r>
                        <a:rPr lang="en-US" sz="1100">
                          <a:solidFill>
                            <a:schemeClr val="tx1"/>
                          </a:solidFill>
                          <a:effectLst/>
                        </a:rPr>
                        <a:t>p_unemploy_nr</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dirty="0">
                          <a:solidFill>
                            <a:schemeClr val="tx1"/>
                          </a:solidFill>
                          <a:effectLst/>
                        </a:rPr>
                        <a:t>-0.176</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5892082"/>
                  </a:ext>
                </a:extLst>
              </a:tr>
              <a:tr h="203200">
                <a:tc>
                  <a:txBody>
                    <a:bodyPr/>
                    <a:lstStyle/>
                    <a:p>
                      <a:pPr marL="0" marR="0">
                        <a:lnSpc>
                          <a:spcPct val="107000"/>
                        </a:lnSpc>
                        <a:spcBef>
                          <a:spcPts val="0"/>
                        </a:spcBef>
                        <a:spcAft>
                          <a:spcPts val="0"/>
                        </a:spcAft>
                      </a:pPr>
                      <a:r>
                        <a:rPr lang="en-US" sz="1100">
                          <a:solidFill>
                            <a:schemeClr val="tx1"/>
                          </a:solidFill>
                          <a:effectLst/>
                        </a:rPr>
                        <a:t>agi_amt</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dirty="0">
                          <a:solidFill>
                            <a:schemeClr val="tx1"/>
                          </a:solidFill>
                          <a:effectLst/>
                        </a:rPr>
                        <a:t>0.288</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3439791"/>
                  </a:ext>
                </a:extLst>
              </a:tr>
              <a:tr h="203200">
                <a:tc>
                  <a:txBody>
                    <a:bodyPr/>
                    <a:lstStyle/>
                    <a:p>
                      <a:pPr marL="0" marR="0">
                        <a:lnSpc>
                          <a:spcPct val="107000"/>
                        </a:lnSpc>
                        <a:spcBef>
                          <a:spcPts val="0"/>
                        </a:spcBef>
                        <a:spcAft>
                          <a:spcPts val="0"/>
                        </a:spcAft>
                      </a:pPr>
                      <a:r>
                        <a:rPr lang="en-US" sz="1100">
                          <a:solidFill>
                            <a:schemeClr val="tx1"/>
                          </a:solidFill>
                          <a:effectLst/>
                        </a:rPr>
                        <a:t>num_dependents</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dirty="0">
                          <a:solidFill>
                            <a:schemeClr val="tx1"/>
                          </a:solidFill>
                          <a:effectLst/>
                        </a:rPr>
                        <a:t>-0.144</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81359321"/>
                  </a:ext>
                </a:extLst>
              </a:tr>
              <a:tr h="203200">
                <a:tc>
                  <a:txBody>
                    <a:bodyPr/>
                    <a:lstStyle/>
                    <a:p>
                      <a:pPr marL="0" marR="0">
                        <a:lnSpc>
                          <a:spcPct val="107000"/>
                        </a:lnSpc>
                        <a:spcBef>
                          <a:spcPts val="0"/>
                        </a:spcBef>
                        <a:spcAft>
                          <a:spcPts val="0"/>
                        </a:spcAft>
                      </a:pPr>
                      <a:r>
                        <a:rPr lang="en-US" sz="1100">
                          <a:solidFill>
                            <a:schemeClr val="tx1"/>
                          </a:solidFill>
                          <a:effectLst/>
                        </a:rPr>
                        <a:t>p_re_taxes_nr</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dirty="0">
                          <a:solidFill>
                            <a:schemeClr val="tx1"/>
                          </a:solidFill>
                          <a:effectLst/>
                        </a:rPr>
                        <a:t>0.032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80447647"/>
                  </a:ext>
                </a:extLst>
              </a:tr>
              <a:tr h="203200">
                <a:tc>
                  <a:txBody>
                    <a:bodyPr/>
                    <a:lstStyle/>
                    <a:p>
                      <a:pPr marL="0" marR="0">
                        <a:lnSpc>
                          <a:spcPct val="107000"/>
                        </a:lnSpc>
                        <a:spcBef>
                          <a:spcPts val="0"/>
                        </a:spcBef>
                        <a:spcAft>
                          <a:spcPts val="0"/>
                        </a:spcAft>
                      </a:pPr>
                      <a:r>
                        <a:rPr lang="en-US" sz="1100">
                          <a:solidFill>
                            <a:schemeClr val="tx1"/>
                          </a:solidFill>
                          <a:effectLst/>
                        </a:rPr>
                        <a:t>agi_bucket</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dirty="0">
                          <a:solidFill>
                            <a:schemeClr val="tx1"/>
                          </a:solidFill>
                          <a:effectLst/>
                        </a:rPr>
                        <a:t>0.219</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8127293"/>
                  </a:ext>
                </a:extLst>
              </a:tr>
            </a:tbl>
          </a:graphicData>
        </a:graphic>
      </p:graphicFrame>
      <p:pic>
        <p:nvPicPr>
          <p:cNvPr id="15" name="Picture 14" descr="Chart&#10;&#10;Description automatically generated">
            <a:extLst>
              <a:ext uri="{FF2B5EF4-FFF2-40B4-BE49-F238E27FC236}">
                <a16:creationId xmlns:a16="http://schemas.microsoft.com/office/drawing/2014/main" id="{AFD3589A-453A-7999-9487-B0E0FED9DC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917" y="1981789"/>
            <a:ext cx="2535507" cy="2095966"/>
          </a:xfrm>
          <a:prstGeom prst="rect">
            <a:avLst/>
          </a:prstGeom>
        </p:spPr>
      </p:pic>
      <p:pic>
        <p:nvPicPr>
          <p:cNvPr id="16" name="Picture 15" descr="A picture containing background pattern&#10;&#10;Description automatically generated">
            <a:extLst>
              <a:ext uri="{FF2B5EF4-FFF2-40B4-BE49-F238E27FC236}">
                <a16:creationId xmlns:a16="http://schemas.microsoft.com/office/drawing/2014/main" id="{D1E4C429-2031-B990-5FFD-3A4996551404}"/>
              </a:ext>
            </a:extLst>
          </p:cNvPr>
          <p:cNvPicPr>
            <a:picLocks noChangeAspect="1"/>
          </p:cNvPicPr>
          <p:nvPr/>
        </p:nvPicPr>
        <p:blipFill>
          <a:blip r:embed="rId3"/>
          <a:stretch>
            <a:fillRect/>
          </a:stretch>
        </p:blipFill>
        <p:spPr>
          <a:xfrm>
            <a:off x="7838230" y="1981789"/>
            <a:ext cx="4086113" cy="2478190"/>
          </a:xfrm>
          <a:prstGeom prst="rect">
            <a:avLst/>
          </a:prstGeom>
        </p:spPr>
      </p:pic>
      <p:grpSp>
        <p:nvGrpSpPr>
          <p:cNvPr id="3" name="Group 2">
            <a:extLst>
              <a:ext uri="{FF2B5EF4-FFF2-40B4-BE49-F238E27FC236}">
                <a16:creationId xmlns:a16="http://schemas.microsoft.com/office/drawing/2014/main" id="{786486B5-088B-EEFE-CEE2-537B73E83022}"/>
              </a:ext>
            </a:extLst>
          </p:cNvPr>
          <p:cNvGrpSpPr/>
          <p:nvPr/>
        </p:nvGrpSpPr>
        <p:grpSpPr>
          <a:xfrm>
            <a:off x="10172512" y="555366"/>
            <a:ext cx="1627602" cy="150318"/>
            <a:chOff x="462455" y="1486923"/>
            <a:chExt cx="11098924" cy="1025050"/>
          </a:xfrm>
        </p:grpSpPr>
        <p:sp>
          <p:nvSpPr>
            <p:cNvPr id="4" name="Rectangle 3">
              <a:extLst>
                <a:ext uri="{FF2B5EF4-FFF2-40B4-BE49-F238E27FC236}">
                  <a16:creationId xmlns:a16="http://schemas.microsoft.com/office/drawing/2014/main" id="{74F4280E-835B-B205-F1F2-80C47B9DEECA}"/>
                </a:ext>
              </a:extLst>
            </p:cNvPr>
            <p:cNvSpPr/>
            <p:nvPr/>
          </p:nvSpPr>
          <p:spPr>
            <a:xfrm>
              <a:off x="462455" y="1486923"/>
              <a:ext cx="11098924" cy="1025050"/>
            </a:xfrm>
            <a:prstGeom prst="rect">
              <a:avLst/>
            </a:prstGeom>
            <a:noFill/>
          </p:spPr>
        </p:sp>
        <p:sp>
          <p:nvSpPr>
            <p:cNvPr id="6" name="Freeform 5">
              <a:extLst>
                <a:ext uri="{FF2B5EF4-FFF2-40B4-BE49-F238E27FC236}">
                  <a16:creationId xmlns:a16="http://schemas.microsoft.com/office/drawing/2014/main" id="{DD23885F-DE7D-EECF-844C-00D1EA9BB794}"/>
                </a:ext>
              </a:extLst>
            </p:cNvPr>
            <p:cNvSpPr/>
            <p:nvPr/>
          </p:nvSpPr>
          <p:spPr>
            <a:xfrm>
              <a:off x="467603"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algn="ctr" defTabSz="800100">
                <a:lnSpc>
                  <a:spcPct val="90000"/>
                </a:lnSpc>
                <a:spcBef>
                  <a:spcPct val="0"/>
                </a:spcBef>
                <a:spcAft>
                  <a:spcPct val="35000"/>
                </a:spcAft>
              </a:pPr>
              <a:endParaRPr lang="en-US" dirty="0">
                <a:solidFill>
                  <a:sysClr val="windowText" lastClr="000000"/>
                </a:solidFill>
              </a:endParaRPr>
            </a:p>
          </p:txBody>
        </p:sp>
        <p:sp>
          <p:nvSpPr>
            <p:cNvPr id="7" name="Freeform 6">
              <a:extLst>
                <a:ext uri="{FF2B5EF4-FFF2-40B4-BE49-F238E27FC236}">
                  <a16:creationId xmlns:a16="http://schemas.microsoft.com/office/drawing/2014/main" id="{689887AA-F020-1A97-4091-753423E1A99C}"/>
                </a:ext>
              </a:extLst>
            </p:cNvPr>
            <p:cNvSpPr/>
            <p:nvPr/>
          </p:nvSpPr>
          <p:spPr>
            <a:xfrm>
              <a:off x="3164837"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5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8" name="Freeform 7">
              <a:extLst>
                <a:ext uri="{FF2B5EF4-FFF2-40B4-BE49-F238E27FC236}">
                  <a16:creationId xmlns:a16="http://schemas.microsoft.com/office/drawing/2014/main" id="{F849307D-067D-22D0-F1A6-1A12B3786FE2}"/>
                </a:ext>
              </a:extLst>
            </p:cNvPr>
            <p:cNvSpPr/>
            <p:nvPr/>
          </p:nvSpPr>
          <p:spPr>
            <a:xfrm>
              <a:off x="5862070"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9" name="Freeform 8">
              <a:extLst>
                <a:ext uri="{FF2B5EF4-FFF2-40B4-BE49-F238E27FC236}">
                  <a16:creationId xmlns:a16="http://schemas.microsoft.com/office/drawing/2014/main" id="{88F46A54-3DA0-D9E7-AD2C-42960EC6D276}"/>
                </a:ext>
              </a:extLst>
            </p:cNvPr>
            <p:cNvSpPr/>
            <p:nvPr/>
          </p:nvSpPr>
          <p:spPr>
            <a:xfrm>
              <a:off x="8559304"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grpSp>
      <p:sp>
        <p:nvSpPr>
          <p:cNvPr id="10" name="TextBox 9">
            <a:extLst>
              <a:ext uri="{FF2B5EF4-FFF2-40B4-BE49-F238E27FC236}">
                <a16:creationId xmlns:a16="http://schemas.microsoft.com/office/drawing/2014/main" id="{6D75CE7F-B026-1191-DD9B-2F44D73B426C}"/>
              </a:ext>
            </a:extLst>
          </p:cNvPr>
          <p:cNvSpPr txBox="1"/>
          <p:nvPr/>
        </p:nvSpPr>
        <p:spPr>
          <a:xfrm>
            <a:off x="598459" y="5919342"/>
            <a:ext cx="10585622" cy="907941"/>
          </a:xfrm>
          <a:prstGeom prst="rect">
            <a:avLst/>
          </a:prstGeom>
          <a:noFill/>
        </p:spPr>
        <p:txBody>
          <a:bodyPr wrap="square">
            <a:spAutoFit/>
          </a:bodyPr>
          <a:lstStyle/>
          <a:p>
            <a:pPr marL="466725" indent="-466725">
              <a:spcAft>
                <a:spcPts val="300"/>
              </a:spcAft>
              <a:buFont typeface="Arial" panose="020B0604020202020204" pitchFamily="34" charset="0"/>
              <a:buChar char="•"/>
            </a:pPr>
            <a:r>
              <a:rPr lang="en-US" sz="1600" dirty="0"/>
              <a:t>Real estate features are expected to provide the most signal to the model</a:t>
            </a:r>
          </a:p>
          <a:p>
            <a:pPr marL="466725" indent="-466725">
              <a:spcAft>
                <a:spcPts val="300"/>
              </a:spcAft>
              <a:buFont typeface="Arial" panose="020B0604020202020204" pitchFamily="34" charset="0"/>
              <a:buChar char="•"/>
            </a:pPr>
            <a:r>
              <a:rPr lang="en-US" sz="1600" dirty="0">
                <a:latin typeface="Calibri" panose="020F0502020204030204" pitchFamily="34" charset="0"/>
                <a:ea typeface="MS Mincho" panose="02020609040205080304" pitchFamily="49" charset="-128"/>
                <a:cs typeface="Times New Roman" panose="02020603050405020304" pitchFamily="18" charset="0"/>
              </a:rPr>
              <a:t>T</a:t>
            </a:r>
            <a:r>
              <a:rPr lang="en-US" sz="1600" dirty="0">
                <a:effectLst/>
                <a:latin typeface="Calibri" panose="020F0502020204030204" pitchFamily="34" charset="0"/>
                <a:ea typeface="MS Mincho" panose="02020609040205080304" pitchFamily="49" charset="-128"/>
                <a:cs typeface="Times New Roman" panose="02020603050405020304" pitchFamily="18" charset="0"/>
              </a:rPr>
              <a:t>ax </a:t>
            </a:r>
            <a:r>
              <a:rPr lang="en-US" sz="1600" dirty="0"/>
              <a:t>features related to affluency have the most potential to provide signal to the model</a:t>
            </a:r>
          </a:p>
          <a:p>
            <a:pPr marL="466725" indent="-466725">
              <a:spcAft>
                <a:spcPts val="300"/>
              </a:spcAft>
              <a:buFont typeface="Arial" panose="020B0604020202020204" pitchFamily="34" charset="0"/>
              <a:buChar char="•"/>
            </a:pPr>
            <a:r>
              <a:rPr lang="en-US" sz="1600" dirty="0"/>
              <a:t>Tree-based models will likely far outperform linear models</a:t>
            </a:r>
          </a:p>
        </p:txBody>
      </p:sp>
      <p:sp>
        <p:nvSpPr>
          <p:cNvPr id="13" name="Rectangle 12">
            <a:extLst>
              <a:ext uri="{FF2B5EF4-FFF2-40B4-BE49-F238E27FC236}">
                <a16:creationId xmlns:a16="http://schemas.microsoft.com/office/drawing/2014/main" id="{35E319ED-73A5-9A98-78E6-E5A45CE7754B}"/>
              </a:ext>
            </a:extLst>
          </p:cNvPr>
          <p:cNvSpPr/>
          <p:nvPr/>
        </p:nvSpPr>
        <p:spPr>
          <a:xfrm>
            <a:off x="0" y="5614542"/>
            <a:ext cx="12192000" cy="3048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INITIAL HYPOTHESES</a:t>
            </a:r>
          </a:p>
        </p:txBody>
      </p:sp>
      <p:sp>
        <p:nvSpPr>
          <p:cNvPr id="20" name="Content Placeholder 2">
            <a:extLst>
              <a:ext uri="{FF2B5EF4-FFF2-40B4-BE49-F238E27FC236}">
                <a16:creationId xmlns:a16="http://schemas.microsoft.com/office/drawing/2014/main" id="{B986FAB7-F67B-40E5-3769-EDA3C1352686}"/>
              </a:ext>
            </a:extLst>
          </p:cNvPr>
          <p:cNvSpPr txBox="1">
            <a:spLocks/>
          </p:cNvSpPr>
          <p:nvPr/>
        </p:nvSpPr>
        <p:spPr>
          <a:xfrm>
            <a:off x="838200" y="1309157"/>
            <a:ext cx="10515600" cy="6580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alibri" panose="020F0502020204030204" pitchFamily="34" charset="0"/>
                <a:ea typeface="MS Mincho" panose="02020609040205080304" pitchFamily="49" charset="-128"/>
                <a:cs typeface="Times New Roman" panose="02020603050405020304" pitchFamily="18" charset="0"/>
              </a:rPr>
              <a:t>During EDA, a few notable observations surfaced, along with initial hypotheses.</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7D78AFA8-BBD0-F351-7F62-D20C6C4C57F4}"/>
              </a:ext>
            </a:extLst>
          </p:cNvPr>
          <p:cNvSpPr/>
          <p:nvPr/>
        </p:nvSpPr>
        <p:spPr>
          <a:xfrm>
            <a:off x="4828223" y="2149464"/>
            <a:ext cx="2656115" cy="1760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Need to update with full EDA</a:t>
            </a:r>
          </a:p>
        </p:txBody>
      </p:sp>
      <p:sp>
        <p:nvSpPr>
          <p:cNvPr id="19" name="Rectangle 18">
            <a:extLst>
              <a:ext uri="{FF2B5EF4-FFF2-40B4-BE49-F238E27FC236}">
                <a16:creationId xmlns:a16="http://schemas.microsoft.com/office/drawing/2014/main" id="{92E08F16-3A5D-3E72-62A5-C01221667805}"/>
              </a:ext>
            </a:extLst>
          </p:cNvPr>
          <p:cNvSpPr/>
          <p:nvPr/>
        </p:nvSpPr>
        <p:spPr>
          <a:xfrm>
            <a:off x="8971659" y="2149464"/>
            <a:ext cx="2656115" cy="1760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Need to update with full EDA</a:t>
            </a:r>
          </a:p>
        </p:txBody>
      </p:sp>
    </p:spTree>
    <p:extLst>
      <p:ext uri="{BB962C8B-B14F-4D97-AF65-F5344CB8AC3E}">
        <p14:creationId xmlns:p14="http://schemas.microsoft.com/office/powerpoint/2010/main" val="210063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Model Development &amp; Selection</a:t>
            </a:r>
          </a:p>
        </p:txBody>
      </p:sp>
      <p:sp>
        <p:nvSpPr>
          <p:cNvPr id="8" name="Content Placeholder 2">
            <a:extLst>
              <a:ext uri="{FF2B5EF4-FFF2-40B4-BE49-F238E27FC236}">
                <a16:creationId xmlns:a16="http://schemas.microsoft.com/office/drawing/2014/main" id="{B9F7CDCC-5417-C0D6-64E8-60A13F3F91C9}"/>
              </a:ext>
            </a:extLst>
          </p:cNvPr>
          <p:cNvSpPr>
            <a:spLocks noGrp="1"/>
          </p:cNvSpPr>
          <p:nvPr>
            <p:ph idx="1"/>
          </p:nvPr>
        </p:nvSpPr>
        <p:spPr>
          <a:xfrm>
            <a:off x="838200" y="1375088"/>
            <a:ext cx="10515600" cy="658083"/>
          </a:xfrm>
        </p:spPr>
        <p:txBody>
          <a:bodyPr/>
          <a:lstStyle/>
          <a:p>
            <a:pPr marL="0" indent="0">
              <a:buNone/>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During model development and selection, we outlined the model types to evaluate, prepared the data, and evaluated each model, including hyperparameter search and preprocessing as needed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3" name="Group 2">
            <a:extLst>
              <a:ext uri="{FF2B5EF4-FFF2-40B4-BE49-F238E27FC236}">
                <a16:creationId xmlns:a16="http://schemas.microsoft.com/office/drawing/2014/main" id="{5CDA3AED-5E29-98AF-1169-E55D2314BFE9}"/>
              </a:ext>
            </a:extLst>
          </p:cNvPr>
          <p:cNvGrpSpPr/>
          <p:nvPr/>
        </p:nvGrpSpPr>
        <p:grpSpPr>
          <a:xfrm>
            <a:off x="10172512" y="546035"/>
            <a:ext cx="1627602" cy="150318"/>
            <a:chOff x="462455" y="1486923"/>
            <a:chExt cx="11098924" cy="1025050"/>
          </a:xfrm>
        </p:grpSpPr>
        <p:sp>
          <p:nvSpPr>
            <p:cNvPr id="6" name="Rectangle 5">
              <a:extLst>
                <a:ext uri="{FF2B5EF4-FFF2-40B4-BE49-F238E27FC236}">
                  <a16:creationId xmlns:a16="http://schemas.microsoft.com/office/drawing/2014/main" id="{51AECEA9-1ADA-BE96-4DF9-B482DA874A53}"/>
                </a:ext>
              </a:extLst>
            </p:cNvPr>
            <p:cNvSpPr/>
            <p:nvPr/>
          </p:nvSpPr>
          <p:spPr>
            <a:xfrm>
              <a:off x="462455" y="1486923"/>
              <a:ext cx="11098924" cy="1025050"/>
            </a:xfrm>
            <a:prstGeom prst="rect">
              <a:avLst/>
            </a:prstGeom>
            <a:noFill/>
          </p:spPr>
        </p:sp>
        <p:sp>
          <p:nvSpPr>
            <p:cNvPr id="7" name="Freeform 6">
              <a:extLst>
                <a:ext uri="{FF2B5EF4-FFF2-40B4-BE49-F238E27FC236}">
                  <a16:creationId xmlns:a16="http://schemas.microsoft.com/office/drawing/2014/main" id="{74DA60E0-23F9-CF62-E57A-55E55C7A532F}"/>
                </a:ext>
              </a:extLst>
            </p:cNvPr>
            <p:cNvSpPr/>
            <p:nvPr/>
          </p:nvSpPr>
          <p:spPr>
            <a:xfrm>
              <a:off x="467603"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algn="ctr" defTabSz="800100">
                <a:lnSpc>
                  <a:spcPct val="90000"/>
                </a:lnSpc>
                <a:spcBef>
                  <a:spcPct val="0"/>
                </a:spcBef>
                <a:spcAft>
                  <a:spcPct val="35000"/>
                </a:spcAft>
              </a:pPr>
              <a:endParaRPr lang="en-US" dirty="0">
                <a:solidFill>
                  <a:sysClr val="windowText" lastClr="000000"/>
                </a:solidFill>
              </a:endParaRPr>
            </a:p>
          </p:txBody>
        </p:sp>
        <p:sp>
          <p:nvSpPr>
            <p:cNvPr id="9" name="Freeform 8">
              <a:extLst>
                <a:ext uri="{FF2B5EF4-FFF2-40B4-BE49-F238E27FC236}">
                  <a16:creationId xmlns:a16="http://schemas.microsoft.com/office/drawing/2014/main" id="{193EAF6D-0B90-5BD1-5EFA-5750BC778C91}"/>
                </a:ext>
              </a:extLst>
            </p:cNvPr>
            <p:cNvSpPr/>
            <p:nvPr/>
          </p:nvSpPr>
          <p:spPr>
            <a:xfrm>
              <a:off x="3164837"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algn="ctr" defTabSz="800100">
                <a:lnSpc>
                  <a:spcPct val="90000"/>
                </a:lnSpc>
                <a:spcBef>
                  <a:spcPct val="0"/>
                </a:spcBef>
                <a:spcAft>
                  <a:spcPct val="35000"/>
                </a:spcAft>
              </a:pPr>
              <a:endParaRPr lang="en-US" dirty="0">
                <a:solidFill>
                  <a:sysClr val="windowText" lastClr="000000"/>
                </a:solidFill>
              </a:endParaRPr>
            </a:p>
          </p:txBody>
        </p:sp>
        <p:sp>
          <p:nvSpPr>
            <p:cNvPr id="10" name="Freeform 9">
              <a:extLst>
                <a:ext uri="{FF2B5EF4-FFF2-40B4-BE49-F238E27FC236}">
                  <a16:creationId xmlns:a16="http://schemas.microsoft.com/office/drawing/2014/main" id="{C347799C-F6D7-63AB-F4A5-1B90B6780F53}"/>
                </a:ext>
              </a:extLst>
            </p:cNvPr>
            <p:cNvSpPr/>
            <p:nvPr/>
          </p:nvSpPr>
          <p:spPr>
            <a:xfrm>
              <a:off x="5862070"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5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11" name="Freeform 10">
              <a:extLst>
                <a:ext uri="{FF2B5EF4-FFF2-40B4-BE49-F238E27FC236}">
                  <a16:creationId xmlns:a16="http://schemas.microsoft.com/office/drawing/2014/main" id="{4B69FFB7-1846-C94D-B1DF-AFE098414E09}"/>
                </a:ext>
              </a:extLst>
            </p:cNvPr>
            <p:cNvSpPr/>
            <p:nvPr/>
          </p:nvSpPr>
          <p:spPr>
            <a:xfrm>
              <a:off x="8559304"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grpSp>
      <p:sp>
        <p:nvSpPr>
          <p:cNvPr id="20" name="Chevron 19">
            <a:extLst>
              <a:ext uri="{FF2B5EF4-FFF2-40B4-BE49-F238E27FC236}">
                <a16:creationId xmlns:a16="http://schemas.microsoft.com/office/drawing/2014/main" id="{D8587772-B4A5-A2DC-735D-4CD4CD3064DC}"/>
              </a:ext>
            </a:extLst>
          </p:cNvPr>
          <p:cNvSpPr/>
          <p:nvPr/>
        </p:nvSpPr>
        <p:spPr>
          <a:xfrm>
            <a:off x="973667" y="2184400"/>
            <a:ext cx="3412066" cy="778933"/>
          </a:xfrm>
          <a:prstGeom prst="chevr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Identify Model Types</a:t>
            </a:r>
          </a:p>
        </p:txBody>
      </p:sp>
      <p:sp>
        <p:nvSpPr>
          <p:cNvPr id="21" name="TextBox 20">
            <a:extLst>
              <a:ext uri="{FF2B5EF4-FFF2-40B4-BE49-F238E27FC236}">
                <a16:creationId xmlns:a16="http://schemas.microsoft.com/office/drawing/2014/main" id="{9EEBB6B7-E444-A33E-E87D-B62621C5ACB2}"/>
              </a:ext>
            </a:extLst>
          </p:cNvPr>
          <p:cNvSpPr txBox="1"/>
          <p:nvPr/>
        </p:nvSpPr>
        <p:spPr>
          <a:xfrm>
            <a:off x="973667" y="3022600"/>
            <a:ext cx="3056466" cy="2769989"/>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600" i="1" dirty="0"/>
              <a:t>Linear Regression</a:t>
            </a:r>
            <a:r>
              <a:rPr lang="en-US" sz="1600" dirty="0"/>
              <a:t> for </a:t>
            </a:r>
            <a:r>
              <a:rPr lang="en-US" sz="1600" b="1" dirty="0"/>
              <a:t>baseline point of comparison </a:t>
            </a:r>
            <a:r>
              <a:rPr lang="en-US" sz="1600" dirty="0"/>
              <a:t>and </a:t>
            </a:r>
            <a:r>
              <a:rPr lang="en-US" sz="1600" b="1" dirty="0"/>
              <a:t>coefficient transparency</a:t>
            </a:r>
            <a:endParaRPr lang="en-US" sz="1600" dirty="0"/>
          </a:p>
          <a:p>
            <a:pPr marL="285750" indent="-285750">
              <a:spcAft>
                <a:spcPts val="1200"/>
              </a:spcAft>
              <a:buFont typeface="Arial" panose="020B0604020202020204" pitchFamily="34" charset="0"/>
              <a:buChar char="•"/>
            </a:pPr>
            <a:r>
              <a:rPr lang="en-US" sz="1600" i="1" dirty="0"/>
              <a:t>LASSO Regression</a:t>
            </a:r>
            <a:r>
              <a:rPr lang="en-US" sz="1600" b="1" i="1" dirty="0"/>
              <a:t> </a:t>
            </a:r>
            <a:r>
              <a:rPr lang="en-US" sz="1600" dirty="0"/>
              <a:t>for </a:t>
            </a:r>
            <a:r>
              <a:rPr lang="en-US" sz="1600" b="1" dirty="0"/>
              <a:t>feature insights</a:t>
            </a:r>
            <a:endParaRPr lang="en-US" sz="1600" dirty="0"/>
          </a:p>
          <a:p>
            <a:pPr marL="285750" indent="-285750">
              <a:spcAft>
                <a:spcPts val="1200"/>
              </a:spcAft>
              <a:buFont typeface="Arial" panose="020B0604020202020204" pitchFamily="34" charset="0"/>
              <a:buChar char="•"/>
            </a:pPr>
            <a:r>
              <a:rPr lang="en-US" sz="1600" i="1" dirty="0"/>
              <a:t>Random Forest </a:t>
            </a:r>
            <a:r>
              <a:rPr lang="en-US" sz="1600" dirty="0"/>
              <a:t>for </a:t>
            </a:r>
            <a:r>
              <a:rPr lang="en-US" sz="1600" b="1" dirty="0"/>
              <a:t>tree-based model benefits</a:t>
            </a:r>
            <a:endParaRPr lang="en-US" sz="1600" dirty="0"/>
          </a:p>
          <a:p>
            <a:pPr marL="285750" indent="-285750">
              <a:spcAft>
                <a:spcPts val="1200"/>
              </a:spcAft>
              <a:buFont typeface="Arial" panose="020B0604020202020204" pitchFamily="34" charset="0"/>
              <a:buChar char="•"/>
            </a:pPr>
            <a:r>
              <a:rPr lang="en-US" sz="1600" i="1" dirty="0" err="1"/>
              <a:t>XGBoost</a:t>
            </a:r>
            <a:r>
              <a:rPr lang="en-US" sz="1600" dirty="0"/>
              <a:t> for </a:t>
            </a:r>
            <a:r>
              <a:rPr lang="en-US" sz="1600" b="1" dirty="0"/>
              <a:t>tree-based benefits </a:t>
            </a:r>
            <a:r>
              <a:rPr lang="en-US" sz="1600" dirty="0"/>
              <a:t>and </a:t>
            </a:r>
            <a:r>
              <a:rPr lang="en-US" sz="1600" b="1" dirty="0"/>
              <a:t>comparison to RF</a:t>
            </a:r>
            <a:endParaRPr lang="en-US" sz="1600" dirty="0"/>
          </a:p>
        </p:txBody>
      </p:sp>
      <p:sp>
        <p:nvSpPr>
          <p:cNvPr id="22" name="Chevron 21">
            <a:extLst>
              <a:ext uri="{FF2B5EF4-FFF2-40B4-BE49-F238E27FC236}">
                <a16:creationId xmlns:a16="http://schemas.microsoft.com/office/drawing/2014/main" id="{495CB340-8E56-B4DD-F909-2C9BD8981F16}"/>
              </a:ext>
            </a:extLst>
          </p:cNvPr>
          <p:cNvSpPr/>
          <p:nvPr/>
        </p:nvSpPr>
        <p:spPr>
          <a:xfrm>
            <a:off x="4483364" y="2184400"/>
            <a:ext cx="3412066" cy="778933"/>
          </a:xfrm>
          <a:prstGeom prst="chevr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 Prep</a:t>
            </a:r>
          </a:p>
        </p:txBody>
      </p:sp>
      <p:sp>
        <p:nvSpPr>
          <p:cNvPr id="23" name="TextBox 22">
            <a:extLst>
              <a:ext uri="{FF2B5EF4-FFF2-40B4-BE49-F238E27FC236}">
                <a16:creationId xmlns:a16="http://schemas.microsoft.com/office/drawing/2014/main" id="{4E904652-BF61-FE2D-B251-2BDEF84566CF}"/>
              </a:ext>
            </a:extLst>
          </p:cNvPr>
          <p:cNvSpPr txBox="1"/>
          <p:nvPr/>
        </p:nvSpPr>
        <p:spPr>
          <a:xfrm>
            <a:off x="4483364" y="3022600"/>
            <a:ext cx="3056466" cy="3416320"/>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600" b="0" i="0" dirty="0">
                <a:effectLst/>
                <a:latin typeface="Arial" panose="020B0604020202020204" pitchFamily="34" charset="0"/>
              </a:rPr>
              <a:t>Set seed and read in packages</a:t>
            </a:r>
          </a:p>
          <a:p>
            <a:pPr marL="285750" indent="-285750">
              <a:spcAft>
                <a:spcPts val="1200"/>
              </a:spcAft>
              <a:buFont typeface="Arial" panose="020B0604020202020204" pitchFamily="34" charset="0"/>
              <a:buChar char="•"/>
            </a:pPr>
            <a:r>
              <a:rPr lang="en-US" sz="1600" b="0" i="0" dirty="0">
                <a:effectLst/>
                <a:latin typeface="Arial" panose="020B0604020202020204" pitchFamily="34" charset="0"/>
              </a:rPr>
              <a:t>Read in data and remove unnecessary columns</a:t>
            </a:r>
          </a:p>
          <a:p>
            <a:pPr marL="285750" indent="-285750">
              <a:spcAft>
                <a:spcPts val="1200"/>
              </a:spcAft>
              <a:buFont typeface="Arial" panose="020B0604020202020204" pitchFamily="34" charset="0"/>
              <a:buChar char="•"/>
            </a:pPr>
            <a:r>
              <a:rPr lang="en-US" sz="1600" b="0" i="0" dirty="0">
                <a:effectLst/>
                <a:latin typeface="Arial" panose="020B0604020202020204" pitchFamily="34" charset="0"/>
              </a:rPr>
              <a:t>Make dummy variables out of the State names </a:t>
            </a:r>
          </a:p>
          <a:p>
            <a:pPr marL="285750" indent="-285750">
              <a:spcAft>
                <a:spcPts val="1200"/>
              </a:spcAft>
              <a:buFont typeface="Arial" panose="020B0604020202020204" pitchFamily="34" charset="0"/>
              <a:buChar char="•"/>
            </a:pPr>
            <a:r>
              <a:rPr lang="en-US" sz="1600" b="0" i="0" dirty="0">
                <a:effectLst/>
                <a:latin typeface="Arial" panose="020B0604020202020204" pitchFamily="34" charset="0"/>
              </a:rPr>
              <a:t>Scale all non-binary numeric columns</a:t>
            </a:r>
          </a:p>
          <a:p>
            <a:pPr marL="285750" indent="-285750">
              <a:spcAft>
                <a:spcPts val="1200"/>
              </a:spcAft>
              <a:buFont typeface="Arial" panose="020B0604020202020204" pitchFamily="34" charset="0"/>
              <a:buChar char="•"/>
            </a:pPr>
            <a:r>
              <a:rPr lang="en-US" sz="1600" b="0" i="0" dirty="0">
                <a:effectLst/>
                <a:latin typeface="Arial" panose="020B0604020202020204" pitchFamily="34" charset="0"/>
              </a:rPr>
              <a:t>Split into training and test sets (80/20 split)</a:t>
            </a:r>
            <a:br>
              <a:rPr lang="en-US" sz="1600" dirty="0"/>
            </a:br>
            <a:endParaRPr lang="en-US" sz="1600" dirty="0"/>
          </a:p>
        </p:txBody>
      </p:sp>
      <p:sp>
        <p:nvSpPr>
          <p:cNvPr id="24" name="Chevron 23">
            <a:extLst>
              <a:ext uri="{FF2B5EF4-FFF2-40B4-BE49-F238E27FC236}">
                <a16:creationId xmlns:a16="http://schemas.microsoft.com/office/drawing/2014/main" id="{73A4ABFA-D41D-269F-1875-140D08876DAD}"/>
              </a:ext>
            </a:extLst>
          </p:cNvPr>
          <p:cNvSpPr/>
          <p:nvPr/>
        </p:nvSpPr>
        <p:spPr>
          <a:xfrm>
            <a:off x="8159882" y="2184400"/>
            <a:ext cx="3412066" cy="778933"/>
          </a:xfrm>
          <a:prstGeom prst="chevr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Evaluate Models</a:t>
            </a:r>
          </a:p>
        </p:txBody>
      </p:sp>
      <p:sp>
        <p:nvSpPr>
          <p:cNvPr id="25" name="TextBox 24">
            <a:extLst>
              <a:ext uri="{FF2B5EF4-FFF2-40B4-BE49-F238E27FC236}">
                <a16:creationId xmlns:a16="http://schemas.microsoft.com/office/drawing/2014/main" id="{EA9C389C-4626-B33D-5150-4E938094B8DF}"/>
              </a:ext>
            </a:extLst>
          </p:cNvPr>
          <p:cNvSpPr txBox="1"/>
          <p:nvPr/>
        </p:nvSpPr>
        <p:spPr>
          <a:xfrm>
            <a:off x="8159882" y="3022600"/>
            <a:ext cx="3056466" cy="2769989"/>
          </a:xfrm>
          <a:prstGeom prst="rect">
            <a:avLst/>
          </a:prstGeom>
          <a:noFill/>
        </p:spPr>
        <p:txBody>
          <a:bodyPr wrap="square" rtlCol="0">
            <a:spAutoFit/>
          </a:bodyPr>
          <a:lstStyle/>
          <a:p>
            <a:pPr marL="342900" indent="-342900">
              <a:spcAft>
                <a:spcPts val="1200"/>
              </a:spcAft>
              <a:buFont typeface="+mj-lt"/>
              <a:buAutoNum type="arabicPeriod"/>
            </a:pPr>
            <a:r>
              <a:rPr lang="en-US" sz="1600" dirty="0"/>
              <a:t>Perform PCA (linear regression only)</a:t>
            </a:r>
          </a:p>
          <a:p>
            <a:pPr marL="342900" indent="-342900">
              <a:spcAft>
                <a:spcPts val="1200"/>
              </a:spcAft>
              <a:buFont typeface="+mj-lt"/>
              <a:buAutoNum type="arabicPeriod"/>
            </a:pPr>
            <a:r>
              <a:rPr lang="en-US" sz="1600" dirty="0"/>
              <a:t>Build model using all features on training data</a:t>
            </a:r>
          </a:p>
          <a:p>
            <a:pPr marL="342900" indent="-342900">
              <a:spcAft>
                <a:spcPts val="1200"/>
              </a:spcAft>
              <a:buFont typeface="+mj-lt"/>
              <a:buAutoNum type="arabicPeriod"/>
            </a:pPr>
            <a:r>
              <a:rPr lang="en-US" sz="1600" dirty="0"/>
              <a:t>Build model using only real estate features on training data</a:t>
            </a:r>
          </a:p>
          <a:p>
            <a:pPr marL="342900" indent="-342900">
              <a:spcAft>
                <a:spcPts val="1200"/>
              </a:spcAft>
              <a:buFont typeface="+mj-lt"/>
              <a:buAutoNum type="arabicPeriod"/>
            </a:pPr>
            <a:r>
              <a:rPr lang="en-US" sz="1600" dirty="0"/>
              <a:t>Evaluate R</a:t>
            </a:r>
            <a:r>
              <a:rPr lang="en-US" sz="1600" baseline="30000" dirty="0"/>
              <a:t>2</a:t>
            </a:r>
            <a:r>
              <a:rPr lang="en-US" sz="1600" dirty="0"/>
              <a:t>, RMSE, and MAE on test data</a:t>
            </a:r>
            <a:endParaRPr lang="en-US" sz="1600" baseline="30000" dirty="0"/>
          </a:p>
        </p:txBody>
      </p:sp>
    </p:spTree>
    <p:extLst>
      <p:ext uri="{BB962C8B-B14F-4D97-AF65-F5344CB8AC3E}">
        <p14:creationId xmlns:p14="http://schemas.microsoft.com/office/powerpoint/2010/main" val="3037045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Model Performance Results</a:t>
            </a:r>
          </a:p>
        </p:txBody>
      </p:sp>
      <p:grpSp>
        <p:nvGrpSpPr>
          <p:cNvPr id="3" name="Group 2">
            <a:extLst>
              <a:ext uri="{FF2B5EF4-FFF2-40B4-BE49-F238E27FC236}">
                <a16:creationId xmlns:a16="http://schemas.microsoft.com/office/drawing/2014/main" id="{5CDA3AED-5E29-98AF-1169-E55D2314BFE9}"/>
              </a:ext>
            </a:extLst>
          </p:cNvPr>
          <p:cNvGrpSpPr/>
          <p:nvPr/>
        </p:nvGrpSpPr>
        <p:grpSpPr>
          <a:xfrm>
            <a:off x="10172512" y="546035"/>
            <a:ext cx="1627602" cy="150318"/>
            <a:chOff x="462455" y="1486923"/>
            <a:chExt cx="11098924" cy="1025050"/>
          </a:xfrm>
        </p:grpSpPr>
        <p:sp>
          <p:nvSpPr>
            <p:cNvPr id="6" name="Rectangle 5">
              <a:extLst>
                <a:ext uri="{FF2B5EF4-FFF2-40B4-BE49-F238E27FC236}">
                  <a16:creationId xmlns:a16="http://schemas.microsoft.com/office/drawing/2014/main" id="{51AECEA9-1ADA-BE96-4DF9-B482DA874A53}"/>
                </a:ext>
              </a:extLst>
            </p:cNvPr>
            <p:cNvSpPr/>
            <p:nvPr/>
          </p:nvSpPr>
          <p:spPr>
            <a:xfrm>
              <a:off x="462455" y="1486923"/>
              <a:ext cx="11098924" cy="1025050"/>
            </a:xfrm>
            <a:prstGeom prst="rect">
              <a:avLst/>
            </a:prstGeom>
            <a:noFill/>
          </p:spPr>
        </p:sp>
        <p:sp>
          <p:nvSpPr>
            <p:cNvPr id="7" name="Freeform 6">
              <a:extLst>
                <a:ext uri="{FF2B5EF4-FFF2-40B4-BE49-F238E27FC236}">
                  <a16:creationId xmlns:a16="http://schemas.microsoft.com/office/drawing/2014/main" id="{74DA60E0-23F9-CF62-E57A-55E55C7A532F}"/>
                </a:ext>
              </a:extLst>
            </p:cNvPr>
            <p:cNvSpPr/>
            <p:nvPr/>
          </p:nvSpPr>
          <p:spPr>
            <a:xfrm>
              <a:off x="467603"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algn="ctr" defTabSz="800100">
                <a:lnSpc>
                  <a:spcPct val="90000"/>
                </a:lnSpc>
                <a:spcBef>
                  <a:spcPct val="0"/>
                </a:spcBef>
                <a:spcAft>
                  <a:spcPct val="35000"/>
                </a:spcAft>
              </a:pPr>
              <a:endParaRPr lang="en-US" dirty="0">
                <a:solidFill>
                  <a:sysClr val="windowText" lastClr="000000"/>
                </a:solidFill>
              </a:endParaRPr>
            </a:p>
          </p:txBody>
        </p:sp>
        <p:sp>
          <p:nvSpPr>
            <p:cNvPr id="9" name="Freeform 8">
              <a:extLst>
                <a:ext uri="{FF2B5EF4-FFF2-40B4-BE49-F238E27FC236}">
                  <a16:creationId xmlns:a16="http://schemas.microsoft.com/office/drawing/2014/main" id="{193EAF6D-0B90-5BD1-5EFA-5750BC778C91}"/>
                </a:ext>
              </a:extLst>
            </p:cNvPr>
            <p:cNvSpPr/>
            <p:nvPr/>
          </p:nvSpPr>
          <p:spPr>
            <a:xfrm>
              <a:off x="3164837"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algn="ctr" defTabSz="800100">
                <a:lnSpc>
                  <a:spcPct val="90000"/>
                </a:lnSpc>
                <a:spcBef>
                  <a:spcPct val="0"/>
                </a:spcBef>
                <a:spcAft>
                  <a:spcPct val="35000"/>
                </a:spcAft>
              </a:pPr>
              <a:endParaRPr lang="en-US" dirty="0">
                <a:solidFill>
                  <a:sysClr val="windowText" lastClr="000000"/>
                </a:solidFill>
              </a:endParaRPr>
            </a:p>
          </p:txBody>
        </p:sp>
        <p:sp>
          <p:nvSpPr>
            <p:cNvPr id="10" name="Freeform 9">
              <a:extLst>
                <a:ext uri="{FF2B5EF4-FFF2-40B4-BE49-F238E27FC236}">
                  <a16:creationId xmlns:a16="http://schemas.microsoft.com/office/drawing/2014/main" id="{C347799C-F6D7-63AB-F4A5-1B90B6780F53}"/>
                </a:ext>
              </a:extLst>
            </p:cNvPr>
            <p:cNvSpPr/>
            <p:nvPr/>
          </p:nvSpPr>
          <p:spPr>
            <a:xfrm>
              <a:off x="5862070"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5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11" name="Freeform 10">
              <a:extLst>
                <a:ext uri="{FF2B5EF4-FFF2-40B4-BE49-F238E27FC236}">
                  <a16:creationId xmlns:a16="http://schemas.microsoft.com/office/drawing/2014/main" id="{4B69FFB7-1846-C94D-B1DF-AFE098414E09}"/>
                </a:ext>
              </a:extLst>
            </p:cNvPr>
            <p:cNvSpPr/>
            <p:nvPr/>
          </p:nvSpPr>
          <p:spPr>
            <a:xfrm>
              <a:off x="8559304"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grpSp>
      <p:sp>
        <p:nvSpPr>
          <p:cNvPr id="16" name="Content Placeholder 2">
            <a:extLst>
              <a:ext uri="{FF2B5EF4-FFF2-40B4-BE49-F238E27FC236}">
                <a16:creationId xmlns:a16="http://schemas.microsoft.com/office/drawing/2014/main" id="{131F9712-0338-F434-DDA8-0F2143C42CDE}"/>
              </a:ext>
            </a:extLst>
          </p:cNvPr>
          <p:cNvSpPr txBox="1">
            <a:spLocks/>
          </p:cNvSpPr>
          <p:nvPr/>
        </p:nvSpPr>
        <p:spPr>
          <a:xfrm>
            <a:off x="6637867" y="2743252"/>
            <a:ext cx="4639733" cy="32646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latin typeface="Calibri" panose="020F0502020204030204" pitchFamily="34" charset="0"/>
                <a:ea typeface="MS Mincho" panose="02020609040205080304" pitchFamily="49" charset="-128"/>
                <a:cs typeface="Times New Roman" panose="02020603050405020304" pitchFamily="18" charset="0"/>
              </a:rPr>
              <a:t>Random Forest provides the most predictive model on both sets of features, and will be used to draw conclusions</a:t>
            </a:r>
          </a:p>
          <a:p>
            <a:r>
              <a:rPr lang="en-US" sz="1800" dirty="0">
                <a:latin typeface="Calibri" panose="020F0502020204030204" pitchFamily="34" charset="0"/>
                <a:ea typeface="MS Mincho" panose="02020609040205080304" pitchFamily="49" charset="-128"/>
                <a:cs typeface="Times New Roman" panose="02020603050405020304" pitchFamily="18" charset="0"/>
              </a:rPr>
              <a:t>For all model types, including income tax features adds between 0.05 and 0.23 to the R-squared (a significant amount!)</a:t>
            </a:r>
          </a:p>
          <a:p>
            <a:r>
              <a:rPr lang="en-US" sz="1800" dirty="0">
                <a:latin typeface="Calibri" panose="020F0502020204030204" pitchFamily="34" charset="0"/>
                <a:ea typeface="MS Mincho" panose="02020609040205080304" pitchFamily="49" charset="-128"/>
                <a:cs typeface="Times New Roman" panose="02020603050405020304" pitchFamily="18" charset="0"/>
              </a:rPr>
              <a:t>Our best model has an R-Squared of 0.57, which makes it moderately strong</a:t>
            </a:r>
          </a:p>
          <a:p>
            <a:endParaRPr lang="en-US" sz="1800" dirty="0">
              <a:latin typeface="Calibri" panose="020F0502020204030204" pitchFamily="34" charset="0"/>
              <a:ea typeface="MS Mincho" panose="02020609040205080304" pitchFamily="49" charset="-128"/>
              <a:cs typeface="Times New Roman" panose="02020603050405020304" pitchFamily="18" charset="0"/>
            </a:endParaRPr>
          </a:p>
        </p:txBody>
      </p:sp>
      <p:sp>
        <p:nvSpPr>
          <p:cNvPr id="17" name="Content Placeholder 2">
            <a:extLst>
              <a:ext uri="{FF2B5EF4-FFF2-40B4-BE49-F238E27FC236}">
                <a16:creationId xmlns:a16="http://schemas.microsoft.com/office/drawing/2014/main" id="{CBA5BF50-74F7-D9E7-9DBC-5A5704FA9AA6}"/>
              </a:ext>
            </a:extLst>
          </p:cNvPr>
          <p:cNvSpPr txBox="1">
            <a:spLocks/>
          </p:cNvSpPr>
          <p:nvPr/>
        </p:nvSpPr>
        <p:spPr>
          <a:xfrm>
            <a:off x="838200" y="1375088"/>
            <a:ext cx="10515600" cy="6580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alibri" panose="020F0502020204030204" pitchFamily="34" charset="0"/>
                <a:ea typeface="MS Mincho" panose="02020609040205080304" pitchFamily="49" charset="-128"/>
                <a:cs typeface="Times New Roman" panose="02020603050405020304" pitchFamily="18" charset="0"/>
              </a:rPr>
              <a:t>In evaluating the model strength, we’re able to come up with a few insights around the model types and the features.</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0" name="Table 19">
            <a:extLst>
              <a:ext uri="{FF2B5EF4-FFF2-40B4-BE49-F238E27FC236}">
                <a16:creationId xmlns:a16="http://schemas.microsoft.com/office/drawing/2014/main" id="{A26E2CBB-16A1-DD26-1F66-49018FA46C4D}"/>
              </a:ext>
            </a:extLst>
          </p:cNvPr>
          <p:cNvGraphicFramePr>
            <a:graphicFrameLocks noGrp="1"/>
          </p:cNvGraphicFramePr>
          <p:nvPr>
            <p:extLst>
              <p:ext uri="{D42A27DB-BD31-4B8C-83A1-F6EECF244321}">
                <p14:modId xmlns:p14="http://schemas.microsoft.com/office/powerpoint/2010/main" val="432537692"/>
              </p:ext>
            </p:extLst>
          </p:nvPr>
        </p:nvGraphicFramePr>
        <p:xfrm>
          <a:off x="702733" y="2743252"/>
          <a:ext cx="4639733" cy="2557708"/>
        </p:xfrm>
        <a:graphic>
          <a:graphicData uri="http://schemas.openxmlformats.org/drawingml/2006/table">
            <a:tbl>
              <a:tblPr/>
              <a:tblGrid>
                <a:gridCol w="1896533">
                  <a:extLst>
                    <a:ext uri="{9D8B030D-6E8A-4147-A177-3AD203B41FA5}">
                      <a16:colId xmlns:a16="http://schemas.microsoft.com/office/drawing/2014/main" val="348081328"/>
                    </a:ext>
                  </a:extLst>
                </a:gridCol>
                <a:gridCol w="1371600">
                  <a:extLst>
                    <a:ext uri="{9D8B030D-6E8A-4147-A177-3AD203B41FA5}">
                      <a16:colId xmlns:a16="http://schemas.microsoft.com/office/drawing/2014/main" val="1485825321"/>
                    </a:ext>
                  </a:extLst>
                </a:gridCol>
                <a:gridCol w="1371600">
                  <a:extLst>
                    <a:ext uri="{9D8B030D-6E8A-4147-A177-3AD203B41FA5}">
                      <a16:colId xmlns:a16="http://schemas.microsoft.com/office/drawing/2014/main" val="1035324473"/>
                    </a:ext>
                  </a:extLst>
                </a:gridCol>
              </a:tblGrid>
              <a:tr h="301752">
                <a:tc>
                  <a:txBody>
                    <a:bodyPr/>
                    <a:lstStyle/>
                    <a:p>
                      <a:endParaRPr lang="en-US" sz="1400" dirty="0">
                        <a:effectLst/>
                      </a:endParaRPr>
                    </a:p>
                  </a:txBody>
                  <a:tcPr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gridSpan="2">
                  <a:txBody>
                    <a:bodyPr/>
                    <a:lstStyle/>
                    <a:p>
                      <a:pPr algn="ctr"/>
                      <a:r>
                        <a:rPr lang="en-US" sz="1400" b="1" dirty="0">
                          <a:solidFill>
                            <a:schemeClr val="bg1"/>
                          </a:solidFill>
                          <a:effectLst/>
                        </a:rPr>
                        <a:t>R-SQUARED</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75000"/>
                      </a:schemeClr>
                    </a:solidFill>
                  </a:tcPr>
                </a:tc>
                <a:tc hMerge="1">
                  <a:txBody>
                    <a:bodyPr/>
                    <a:lstStyle/>
                    <a:p>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26553344"/>
                  </a:ext>
                </a:extLst>
              </a:tr>
              <a:tr h="440215">
                <a:tc>
                  <a:txBody>
                    <a:bodyPr/>
                    <a:lstStyle/>
                    <a:p>
                      <a:endParaRPr lang="en-US" sz="1400" dirty="0">
                        <a:effectLst/>
                      </a:endParaRPr>
                    </a:p>
                  </a:txBody>
                  <a:tcPr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b="1" dirty="0">
                          <a:effectLst/>
                          <a:latin typeface="Arial" panose="020B0604020202020204" pitchFamily="34" charset="0"/>
                        </a:rPr>
                        <a:t>Real Estate Features </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r>
                        <a:rPr lang="en-US" sz="1400" b="1" dirty="0">
                          <a:effectLst/>
                          <a:latin typeface="Arial" panose="020B0604020202020204" pitchFamily="34" charset="0"/>
                        </a:rPr>
                        <a:t>All Features </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51662864"/>
                  </a:ext>
                </a:extLst>
              </a:tr>
              <a:tr h="433687">
                <a:tc>
                  <a:txBody>
                    <a:bodyPr/>
                    <a:lstStyle/>
                    <a:p>
                      <a:r>
                        <a:rPr lang="en-US" sz="1400" b="1" dirty="0">
                          <a:effectLst/>
                          <a:latin typeface="Arial" panose="020B0604020202020204" pitchFamily="34" charset="0"/>
                        </a:rPr>
                        <a:t>Linear Regression </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r"/>
                      <a:r>
                        <a:rPr lang="en-US" sz="1400" dirty="0">
                          <a:effectLst/>
                          <a:latin typeface="ArialMT"/>
                        </a:rPr>
                        <a:t>0.3408</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r>
                        <a:rPr lang="en-US" sz="1400" dirty="0">
                          <a:effectLst/>
                          <a:latin typeface="ArialMT"/>
                        </a:rPr>
                        <a:t>0.3938</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45862827"/>
                  </a:ext>
                </a:extLst>
              </a:tr>
              <a:tr h="433687">
                <a:tc>
                  <a:txBody>
                    <a:bodyPr/>
                    <a:lstStyle/>
                    <a:p>
                      <a:r>
                        <a:rPr lang="en-US" sz="1400" b="1" dirty="0">
                          <a:effectLst/>
                          <a:latin typeface="Arial" panose="020B0604020202020204" pitchFamily="34" charset="0"/>
                        </a:rPr>
                        <a:t>LASSO Regression </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r"/>
                      <a:r>
                        <a:rPr lang="en-US" sz="1400" dirty="0">
                          <a:effectLst/>
                          <a:latin typeface="ArialMT"/>
                        </a:rPr>
                        <a:t>0.3336</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r>
                        <a:rPr lang="en-US" sz="1400" dirty="0">
                          <a:effectLst/>
                          <a:latin typeface="ArialMT"/>
                        </a:rPr>
                        <a:t>0.3939</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92128283"/>
                  </a:ext>
                </a:extLst>
              </a:tr>
              <a:tr h="433687">
                <a:tc>
                  <a:txBody>
                    <a:bodyPr/>
                    <a:lstStyle/>
                    <a:p>
                      <a:r>
                        <a:rPr lang="en-US" sz="1400" b="1">
                          <a:effectLst/>
                          <a:latin typeface="Arial" panose="020B0604020202020204" pitchFamily="34" charset="0"/>
                        </a:rPr>
                        <a:t>Random Forest </a:t>
                      </a:r>
                      <a:endParaRPr lang="en-US" sz="140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r"/>
                      <a:r>
                        <a:rPr lang="en-US" sz="1400" dirty="0">
                          <a:effectLst/>
                          <a:latin typeface="ArialMT"/>
                        </a:rPr>
                        <a:t>0.3450 </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r>
                        <a:rPr lang="en-US" sz="1400" dirty="0">
                          <a:effectLst/>
                          <a:latin typeface="ArialMT"/>
                        </a:rPr>
                        <a:t>0.5702</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66655492"/>
                  </a:ext>
                </a:extLst>
              </a:tr>
              <a:tr h="433687">
                <a:tc>
                  <a:txBody>
                    <a:bodyPr/>
                    <a:lstStyle/>
                    <a:p>
                      <a:r>
                        <a:rPr lang="en-US" sz="1400" b="1" dirty="0" err="1">
                          <a:effectLst/>
                          <a:latin typeface="Arial" panose="020B0604020202020204" pitchFamily="34" charset="0"/>
                        </a:rPr>
                        <a:t>XGBoost</a:t>
                      </a:r>
                      <a:r>
                        <a:rPr lang="en-US" sz="1400" b="1" dirty="0">
                          <a:effectLst/>
                          <a:latin typeface="Arial" panose="020B0604020202020204" pitchFamily="34" charset="0"/>
                        </a:rPr>
                        <a:t> </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r"/>
                      <a:r>
                        <a:rPr lang="en-US" sz="1400" dirty="0">
                          <a:effectLst/>
                          <a:latin typeface="ArialMT"/>
                        </a:rPr>
                        <a:t>0.2282</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r>
                        <a:rPr lang="en-US" sz="1400" dirty="0">
                          <a:effectLst/>
                          <a:latin typeface="ArialMT"/>
                        </a:rPr>
                        <a:t>0.3073</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42177269"/>
                  </a:ext>
                </a:extLst>
              </a:tr>
            </a:tbl>
          </a:graphicData>
        </a:graphic>
      </p:graphicFrame>
      <p:sp>
        <p:nvSpPr>
          <p:cNvPr id="24" name="Rectangle 23">
            <a:extLst>
              <a:ext uri="{FF2B5EF4-FFF2-40B4-BE49-F238E27FC236}">
                <a16:creationId xmlns:a16="http://schemas.microsoft.com/office/drawing/2014/main" id="{5F4040C1-2234-41DD-756D-3620E6981950}"/>
              </a:ext>
            </a:extLst>
          </p:cNvPr>
          <p:cNvSpPr/>
          <p:nvPr/>
        </p:nvSpPr>
        <p:spPr>
          <a:xfrm>
            <a:off x="702733" y="2083411"/>
            <a:ext cx="4639733" cy="3048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MODEL STRENGTH</a:t>
            </a:r>
          </a:p>
        </p:txBody>
      </p:sp>
      <p:sp>
        <p:nvSpPr>
          <p:cNvPr id="25" name="Rectangle 24">
            <a:extLst>
              <a:ext uri="{FF2B5EF4-FFF2-40B4-BE49-F238E27FC236}">
                <a16:creationId xmlns:a16="http://schemas.microsoft.com/office/drawing/2014/main" id="{BFD799C4-165A-C0EC-051C-E58C8292671F}"/>
              </a:ext>
            </a:extLst>
          </p:cNvPr>
          <p:cNvSpPr/>
          <p:nvPr/>
        </p:nvSpPr>
        <p:spPr>
          <a:xfrm>
            <a:off x="6637867" y="2083411"/>
            <a:ext cx="4639733" cy="3048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INSIGHTS</a:t>
            </a:r>
          </a:p>
        </p:txBody>
      </p:sp>
    </p:spTree>
    <p:extLst>
      <p:ext uri="{BB962C8B-B14F-4D97-AF65-F5344CB8AC3E}">
        <p14:creationId xmlns:p14="http://schemas.microsoft.com/office/powerpoint/2010/main" val="2533049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Feature Insights</a:t>
            </a:r>
          </a:p>
        </p:txBody>
      </p:sp>
      <p:grpSp>
        <p:nvGrpSpPr>
          <p:cNvPr id="3" name="Group 2">
            <a:extLst>
              <a:ext uri="{FF2B5EF4-FFF2-40B4-BE49-F238E27FC236}">
                <a16:creationId xmlns:a16="http://schemas.microsoft.com/office/drawing/2014/main" id="{5CDA3AED-5E29-98AF-1169-E55D2314BFE9}"/>
              </a:ext>
            </a:extLst>
          </p:cNvPr>
          <p:cNvGrpSpPr/>
          <p:nvPr/>
        </p:nvGrpSpPr>
        <p:grpSpPr>
          <a:xfrm>
            <a:off x="10172512" y="546035"/>
            <a:ext cx="1627602" cy="150318"/>
            <a:chOff x="462455" y="1486923"/>
            <a:chExt cx="11098924" cy="1025050"/>
          </a:xfrm>
        </p:grpSpPr>
        <p:sp>
          <p:nvSpPr>
            <p:cNvPr id="6" name="Rectangle 5">
              <a:extLst>
                <a:ext uri="{FF2B5EF4-FFF2-40B4-BE49-F238E27FC236}">
                  <a16:creationId xmlns:a16="http://schemas.microsoft.com/office/drawing/2014/main" id="{51AECEA9-1ADA-BE96-4DF9-B482DA874A53}"/>
                </a:ext>
              </a:extLst>
            </p:cNvPr>
            <p:cNvSpPr/>
            <p:nvPr/>
          </p:nvSpPr>
          <p:spPr>
            <a:xfrm>
              <a:off x="462455" y="1486923"/>
              <a:ext cx="11098924" cy="1025050"/>
            </a:xfrm>
            <a:prstGeom prst="rect">
              <a:avLst/>
            </a:prstGeom>
            <a:noFill/>
          </p:spPr>
        </p:sp>
        <p:sp>
          <p:nvSpPr>
            <p:cNvPr id="7" name="Freeform 6">
              <a:extLst>
                <a:ext uri="{FF2B5EF4-FFF2-40B4-BE49-F238E27FC236}">
                  <a16:creationId xmlns:a16="http://schemas.microsoft.com/office/drawing/2014/main" id="{74DA60E0-23F9-CF62-E57A-55E55C7A532F}"/>
                </a:ext>
              </a:extLst>
            </p:cNvPr>
            <p:cNvSpPr/>
            <p:nvPr/>
          </p:nvSpPr>
          <p:spPr>
            <a:xfrm>
              <a:off x="467603"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algn="ctr" defTabSz="800100">
                <a:lnSpc>
                  <a:spcPct val="90000"/>
                </a:lnSpc>
                <a:spcBef>
                  <a:spcPct val="0"/>
                </a:spcBef>
                <a:spcAft>
                  <a:spcPct val="35000"/>
                </a:spcAft>
              </a:pPr>
              <a:endParaRPr lang="en-US" dirty="0">
                <a:solidFill>
                  <a:sysClr val="windowText" lastClr="000000"/>
                </a:solidFill>
              </a:endParaRPr>
            </a:p>
          </p:txBody>
        </p:sp>
        <p:sp>
          <p:nvSpPr>
            <p:cNvPr id="9" name="Freeform 8">
              <a:extLst>
                <a:ext uri="{FF2B5EF4-FFF2-40B4-BE49-F238E27FC236}">
                  <a16:creationId xmlns:a16="http://schemas.microsoft.com/office/drawing/2014/main" id="{193EAF6D-0B90-5BD1-5EFA-5750BC778C91}"/>
                </a:ext>
              </a:extLst>
            </p:cNvPr>
            <p:cNvSpPr/>
            <p:nvPr/>
          </p:nvSpPr>
          <p:spPr>
            <a:xfrm>
              <a:off x="3164837"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algn="ctr" defTabSz="800100">
                <a:lnSpc>
                  <a:spcPct val="90000"/>
                </a:lnSpc>
                <a:spcBef>
                  <a:spcPct val="0"/>
                </a:spcBef>
                <a:spcAft>
                  <a:spcPct val="35000"/>
                </a:spcAft>
              </a:pPr>
              <a:endParaRPr lang="en-US" dirty="0">
                <a:solidFill>
                  <a:sysClr val="windowText" lastClr="000000"/>
                </a:solidFill>
              </a:endParaRPr>
            </a:p>
          </p:txBody>
        </p:sp>
        <p:sp>
          <p:nvSpPr>
            <p:cNvPr id="10" name="Freeform 9">
              <a:extLst>
                <a:ext uri="{FF2B5EF4-FFF2-40B4-BE49-F238E27FC236}">
                  <a16:creationId xmlns:a16="http://schemas.microsoft.com/office/drawing/2014/main" id="{C347799C-F6D7-63AB-F4A5-1B90B6780F53}"/>
                </a:ext>
              </a:extLst>
            </p:cNvPr>
            <p:cNvSpPr/>
            <p:nvPr/>
          </p:nvSpPr>
          <p:spPr>
            <a:xfrm>
              <a:off x="5862070"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5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11" name="Freeform 10">
              <a:extLst>
                <a:ext uri="{FF2B5EF4-FFF2-40B4-BE49-F238E27FC236}">
                  <a16:creationId xmlns:a16="http://schemas.microsoft.com/office/drawing/2014/main" id="{4B69FFB7-1846-C94D-B1DF-AFE098414E09}"/>
                </a:ext>
              </a:extLst>
            </p:cNvPr>
            <p:cNvSpPr/>
            <p:nvPr/>
          </p:nvSpPr>
          <p:spPr>
            <a:xfrm>
              <a:off x="8559304"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grpSp>
      <p:sp>
        <p:nvSpPr>
          <p:cNvPr id="5" name="Content Placeholder 2">
            <a:extLst>
              <a:ext uri="{FF2B5EF4-FFF2-40B4-BE49-F238E27FC236}">
                <a16:creationId xmlns:a16="http://schemas.microsoft.com/office/drawing/2014/main" id="{DAF42437-1028-92C2-3CA3-C16529DB84A5}"/>
              </a:ext>
            </a:extLst>
          </p:cNvPr>
          <p:cNvSpPr txBox="1">
            <a:spLocks/>
          </p:cNvSpPr>
          <p:nvPr/>
        </p:nvSpPr>
        <p:spPr>
          <a:xfrm>
            <a:off x="838200" y="1375088"/>
            <a:ext cx="10515600" cy="6580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alibri" panose="020F0502020204030204" pitchFamily="34" charset="0"/>
                <a:ea typeface="MS Mincho" panose="02020609040205080304" pitchFamily="49" charset="-128"/>
                <a:cs typeface="Times New Roman" panose="02020603050405020304" pitchFamily="18" charset="0"/>
              </a:rPr>
              <a:t>More specifically, we can use the results of the LASSO model to see which features were selected in a regularized model.</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4" name="Table 13">
            <a:extLst>
              <a:ext uri="{FF2B5EF4-FFF2-40B4-BE49-F238E27FC236}">
                <a16:creationId xmlns:a16="http://schemas.microsoft.com/office/drawing/2014/main" id="{85117A29-FFCC-C42A-F076-723104D4F8EF}"/>
              </a:ext>
            </a:extLst>
          </p:cNvPr>
          <p:cNvGraphicFramePr>
            <a:graphicFrameLocks noGrp="1"/>
          </p:cNvGraphicFramePr>
          <p:nvPr>
            <p:extLst>
              <p:ext uri="{D42A27DB-BD31-4B8C-83A1-F6EECF244321}">
                <p14:modId xmlns:p14="http://schemas.microsoft.com/office/powerpoint/2010/main" val="2011870693"/>
              </p:ext>
            </p:extLst>
          </p:nvPr>
        </p:nvGraphicFramePr>
        <p:xfrm>
          <a:off x="922865" y="2033171"/>
          <a:ext cx="2607733" cy="4480560"/>
        </p:xfrm>
        <a:graphic>
          <a:graphicData uri="http://schemas.openxmlformats.org/drawingml/2006/table">
            <a:tbl>
              <a:tblPr>
                <a:tableStyleId>{5C22544A-7EE6-4342-B048-85BDC9FD1C3A}</a:tableStyleId>
              </a:tblPr>
              <a:tblGrid>
                <a:gridCol w="1419119">
                  <a:extLst>
                    <a:ext uri="{9D8B030D-6E8A-4147-A177-3AD203B41FA5}">
                      <a16:colId xmlns:a16="http://schemas.microsoft.com/office/drawing/2014/main" val="1672288551"/>
                    </a:ext>
                  </a:extLst>
                </a:gridCol>
                <a:gridCol w="1188614">
                  <a:extLst>
                    <a:ext uri="{9D8B030D-6E8A-4147-A177-3AD203B41FA5}">
                      <a16:colId xmlns:a16="http://schemas.microsoft.com/office/drawing/2014/main" val="945198728"/>
                    </a:ext>
                  </a:extLst>
                </a:gridCol>
              </a:tblGrid>
              <a:tr h="155405">
                <a:tc>
                  <a:txBody>
                    <a:bodyPr/>
                    <a:lstStyle/>
                    <a:p>
                      <a:pPr algn="l" fontAlgn="b"/>
                      <a:r>
                        <a:rPr lang="en-US" sz="1050" b="1" u="none" strike="noStrike" dirty="0">
                          <a:effectLst/>
                        </a:rPr>
                        <a:t>Field</a:t>
                      </a:r>
                      <a:endParaRPr lang="en-US" sz="1050" b="1" i="0" u="none" strike="noStrike" dirty="0">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b"/>
                      <a:r>
                        <a:rPr lang="en-US" sz="1050" b="1" u="none" strike="noStrike" dirty="0">
                          <a:effectLst/>
                        </a:rPr>
                        <a:t>LASSO Coefficient</a:t>
                      </a:r>
                      <a:endParaRPr lang="en-US" sz="1050" b="1" i="0" u="none" strike="noStrike" dirty="0">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231767682"/>
                  </a:ext>
                </a:extLst>
              </a:tr>
              <a:tr h="155405">
                <a:tc>
                  <a:txBody>
                    <a:bodyPr/>
                    <a:lstStyle/>
                    <a:p>
                      <a:pPr algn="l" fontAlgn="b"/>
                      <a:r>
                        <a:rPr lang="en-US" sz="1050" u="none" strike="noStrike" dirty="0">
                          <a:effectLst/>
                        </a:rPr>
                        <a:t>(Intercept)</a:t>
                      </a:r>
                      <a:endParaRPr lang="en-US" sz="1050" b="0" i="0" u="none" strike="noStrike" dirty="0">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r" fontAlgn="b"/>
                      <a:r>
                        <a:rPr lang="en-US" sz="1050" u="none" strike="noStrike" dirty="0">
                          <a:effectLst/>
                        </a:rPr>
                        <a:t>777652.34</a:t>
                      </a:r>
                      <a:endParaRPr lang="en-US" sz="1050" b="0" i="0" u="none" strike="noStrike" dirty="0">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3124047"/>
                  </a:ext>
                </a:extLst>
              </a:tr>
              <a:tr h="155405">
                <a:tc>
                  <a:txBody>
                    <a:bodyPr/>
                    <a:lstStyle/>
                    <a:p>
                      <a:pPr algn="l" fontAlgn="b"/>
                      <a:r>
                        <a:rPr lang="en-US" sz="1050" u="none" strike="noStrike" dirty="0">
                          <a:effectLst/>
                        </a:rPr>
                        <a:t>bed</a:t>
                      </a:r>
                      <a:endParaRPr lang="en-US" sz="1050" b="0" i="0" u="none" strike="noStrike" dirty="0">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722487816"/>
                  </a:ext>
                </a:extLst>
              </a:tr>
              <a:tr h="155405">
                <a:tc>
                  <a:txBody>
                    <a:bodyPr/>
                    <a:lstStyle/>
                    <a:p>
                      <a:pPr algn="l" fontAlgn="b"/>
                      <a:r>
                        <a:rPr lang="en-US" sz="1050" u="none" strike="noStrike" dirty="0">
                          <a:effectLst/>
                        </a:rPr>
                        <a:t>bath</a:t>
                      </a:r>
                      <a:endParaRPr lang="en-US" sz="1050" b="0" i="0" u="none" strike="noStrike" dirty="0">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736419.1</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598987090"/>
                  </a:ext>
                </a:extLst>
              </a:tr>
              <a:tr h="155405">
                <a:tc>
                  <a:txBody>
                    <a:bodyPr/>
                    <a:lstStyle/>
                    <a:p>
                      <a:pPr algn="l" fontAlgn="b"/>
                      <a:r>
                        <a:rPr lang="en-US" sz="1050" u="none" strike="noStrike">
                          <a:effectLst/>
                        </a:rPr>
                        <a:t>house</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dirty="0">
                          <a:effectLst/>
                        </a:rPr>
                        <a:t>-53034</a:t>
                      </a:r>
                      <a:endParaRPr lang="en-US" sz="1050" b="0" i="0" u="none" strike="noStrike" dirty="0">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459675941"/>
                  </a:ext>
                </a:extLst>
              </a:tr>
              <a:tr h="155405">
                <a:tc>
                  <a:txBody>
                    <a:bodyPr/>
                    <a:lstStyle/>
                    <a:p>
                      <a:pPr algn="l" fontAlgn="b"/>
                      <a:r>
                        <a:rPr lang="en-US" sz="1050" u="none" strike="noStrike">
                          <a:effectLst/>
                        </a:rPr>
                        <a:t>house.acre.lot</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4214288658"/>
                  </a:ext>
                </a:extLst>
              </a:tr>
              <a:tr h="155405">
                <a:tc>
                  <a:txBody>
                    <a:bodyPr/>
                    <a:lstStyle/>
                    <a:p>
                      <a:pPr algn="l" fontAlgn="b"/>
                      <a:r>
                        <a:rPr lang="en-US" sz="1050" u="none" strike="noStrike">
                          <a:effectLst/>
                        </a:rPr>
                        <a:t>state_Connecticut</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48022110"/>
                  </a:ext>
                </a:extLst>
              </a:tr>
              <a:tr h="155405">
                <a:tc>
                  <a:txBody>
                    <a:bodyPr/>
                    <a:lstStyle/>
                    <a:p>
                      <a:pPr algn="l" fontAlgn="b"/>
                      <a:r>
                        <a:rPr lang="en-US" sz="1050" u="none" strike="noStrike">
                          <a:effectLst/>
                        </a:rPr>
                        <a:t>state_Delaware</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dirty="0">
                          <a:effectLst/>
                        </a:rPr>
                        <a:t>.</a:t>
                      </a:r>
                      <a:endParaRPr lang="en-US" sz="1050" b="0" i="0" u="none" strike="noStrike" dirty="0">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937268200"/>
                  </a:ext>
                </a:extLst>
              </a:tr>
              <a:tr h="155405">
                <a:tc>
                  <a:txBody>
                    <a:bodyPr/>
                    <a:lstStyle/>
                    <a:p>
                      <a:pPr algn="l" fontAlgn="b"/>
                      <a:r>
                        <a:rPr lang="en-US" sz="1050" u="none" strike="noStrike">
                          <a:effectLst/>
                        </a:rPr>
                        <a:t>state_Maine</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854048564"/>
                  </a:ext>
                </a:extLst>
              </a:tr>
              <a:tr h="155405">
                <a:tc>
                  <a:txBody>
                    <a:bodyPr/>
                    <a:lstStyle/>
                    <a:p>
                      <a:pPr algn="l" fontAlgn="b"/>
                      <a:r>
                        <a:rPr lang="en-US" sz="1050" u="none" strike="noStrike">
                          <a:effectLst/>
                        </a:rPr>
                        <a:t>state_Massachusetts</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920219511"/>
                  </a:ext>
                </a:extLst>
              </a:tr>
              <a:tr h="155405">
                <a:tc>
                  <a:txBody>
                    <a:bodyPr/>
                    <a:lstStyle/>
                    <a:p>
                      <a:pPr algn="l" fontAlgn="b"/>
                      <a:r>
                        <a:rPr lang="en-US" sz="1050" u="none" strike="noStrike">
                          <a:effectLst/>
                        </a:rPr>
                        <a:t>state_New.Hampshire</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911318997"/>
                  </a:ext>
                </a:extLst>
              </a:tr>
              <a:tr h="155405">
                <a:tc>
                  <a:txBody>
                    <a:bodyPr/>
                    <a:lstStyle/>
                    <a:p>
                      <a:pPr algn="l" fontAlgn="b"/>
                      <a:r>
                        <a:rPr lang="en-US" sz="1050" u="none" strike="noStrike">
                          <a:effectLst/>
                        </a:rPr>
                        <a:t>state_New.Jersey</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398048544"/>
                  </a:ext>
                </a:extLst>
              </a:tr>
              <a:tr h="155405">
                <a:tc>
                  <a:txBody>
                    <a:bodyPr/>
                    <a:lstStyle/>
                    <a:p>
                      <a:pPr algn="l" fontAlgn="b"/>
                      <a:r>
                        <a:rPr lang="en-US" sz="1050" u="none" strike="noStrike">
                          <a:effectLst/>
                        </a:rPr>
                        <a:t>state_New.York</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472845.74</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926270810"/>
                  </a:ext>
                </a:extLst>
              </a:tr>
              <a:tr h="155405">
                <a:tc>
                  <a:txBody>
                    <a:bodyPr/>
                    <a:lstStyle/>
                    <a:p>
                      <a:pPr algn="l" fontAlgn="b"/>
                      <a:r>
                        <a:rPr lang="en-US" sz="1050" u="none" strike="noStrike">
                          <a:effectLst/>
                        </a:rPr>
                        <a:t>state_Pennsylvania</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820173097"/>
                  </a:ext>
                </a:extLst>
              </a:tr>
              <a:tr h="155405">
                <a:tc>
                  <a:txBody>
                    <a:bodyPr/>
                    <a:lstStyle/>
                    <a:p>
                      <a:pPr algn="l" fontAlgn="b"/>
                      <a:r>
                        <a:rPr lang="en-US" sz="1050" u="none" strike="noStrike">
                          <a:effectLst/>
                        </a:rPr>
                        <a:t>state_Rhode.Island</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803778851"/>
                  </a:ext>
                </a:extLst>
              </a:tr>
              <a:tr h="155405">
                <a:tc>
                  <a:txBody>
                    <a:bodyPr/>
                    <a:lstStyle/>
                    <a:p>
                      <a:pPr algn="l" fontAlgn="b"/>
                      <a:r>
                        <a:rPr lang="en-US" sz="1050" u="none" strike="noStrike">
                          <a:effectLst/>
                        </a:rPr>
                        <a:t>state_Vermont</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dirty="0">
                          <a:effectLst/>
                        </a:rPr>
                        <a:t>.</a:t>
                      </a:r>
                      <a:endParaRPr lang="en-US" sz="1050" b="0" i="0" u="none" strike="noStrike" dirty="0">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853136220"/>
                  </a:ext>
                </a:extLst>
              </a:tr>
              <a:tr h="155405">
                <a:tc>
                  <a:txBody>
                    <a:bodyPr/>
                    <a:lstStyle/>
                    <a:p>
                      <a:pPr algn="l" fontAlgn="b"/>
                      <a:r>
                        <a:rPr lang="en-US" sz="1050" u="none" strike="noStrike">
                          <a:effectLst/>
                        </a:rPr>
                        <a:t>house_size</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231909.44</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4030473248"/>
                  </a:ext>
                </a:extLst>
              </a:tr>
              <a:tr h="155405">
                <a:tc>
                  <a:txBody>
                    <a:bodyPr/>
                    <a:lstStyle/>
                    <a:p>
                      <a:pPr algn="l" fontAlgn="b"/>
                      <a:r>
                        <a:rPr lang="en-US" sz="1050" u="none" strike="noStrike">
                          <a:effectLst/>
                        </a:rPr>
                        <a:t>n1_total</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28145.47</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4103576842"/>
                  </a:ext>
                </a:extLst>
              </a:tr>
              <a:tr h="155405">
                <a:tc>
                  <a:txBody>
                    <a:bodyPr/>
                    <a:lstStyle/>
                    <a:p>
                      <a:pPr algn="l" fontAlgn="b"/>
                      <a:r>
                        <a:rPr lang="en-US" sz="1050" u="none" strike="noStrike">
                          <a:effectLst/>
                        </a:rPr>
                        <a:t>total_credit_amt</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596645269"/>
                  </a:ext>
                </a:extLst>
              </a:tr>
              <a:tr h="155405">
                <a:tc>
                  <a:txBody>
                    <a:bodyPr/>
                    <a:lstStyle/>
                    <a:p>
                      <a:pPr algn="l" fontAlgn="b"/>
                      <a:r>
                        <a:rPr lang="en-US" sz="1050" u="none" strike="noStrike">
                          <a:effectLst/>
                        </a:rPr>
                        <a:t>taxable_income_amt</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dirty="0">
                          <a:effectLst/>
                        </a:rPr>
                        <a:t>.</a:t>
                      </a:r>
                      <a:endParaRPr lang="en-US" sz="1050" b="0" i="0" u="none" strike="noStrike" dirty="0">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583503246"/>
                  </a:ext>
                </a:extLst>
              </a:tr>
              <a:tr h="155405">
                <a:tc>
                  <a:txBody>
                    <a:bodyPr/>
                    <a:lstStyle/>
                    <a:p>
                      <a:pPr algn="l" fontAlgn="b"/>
                      <a:r>
                        <a:rPr lang="en-US" sz="1050" u="none" strike="noStrike">
                          <a:effectLst/>
                        </a:rPr>
                        <a:t>mortgageint_amt</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972228945"/>
                  </a:ext>
                </a:extLst>
              </a:tr>
              <a:tr h="155405">
                <a:tc>
                  <a:txBody>
                    <a:bodyPr/>
                    <a:lstStyle/>
                    <a:p>
                      <a:pPr algn="l" fontAlgn="b"/>
                      <a:r>
                        <a:rPr lang="en-US" sz="1050" u="none" strike="noStrike">
                          <a:effectLst/>
                        </a:rPr>
                        <a:t>p_mortgageint_nr</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860328654"/>
                  </a:ext>
                </a:extLst>
              </a:tr>
              <a:tr h="155405">
                <a:tc>
                  <a:txBody>
                    <a:bodyPr/>
                    <a:lstStyle/>
                    <a:p>
                      <a:pPr algn="l" fontAlgn="b"/>
                      <a:r>
                        <a:rPr lang="en-US" sz="1050" u="none" strike="noStrike">
                          <a:effectLst/>
                        </a:rPr>
                        <a:t>inctax_amt</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334825.93</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679121571"/>
                  </a:ext>
                </a:extLst>
              </a:tr>
              <a:tr h="155405">
                <a:tc>
                  <a:txBody>
                    <a:bodyPr/>
                    <a:lstStyle/>
                    <a:p>
                      <a:pPr algn="l" fontAlgn="b"/>
                      <a:r>
                        <a:rPr lang="en-US" sz="1050" u="none" strike="noStrike">
                          <a:effectLst/>
                        </a:rPr>
                        <a:t>p_unemploy_nr</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dirty="0">
                          <a:effectLst/>
                        </a:rPr>
                        <a:t>.</a:t>
                      </a:r>
                      <a:endParaRPr lang="en-US" sz="1050" b="0" i="0" u="none" strike="noStrike" dirty="0">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027744127"/>
                  </a:ext>
                </a:extLst>
              </a:tr>
              <a:tr h="155405">
                <a:tc>
                  <a:txBody>
                    <a:bodyPr/>
                    <a:lstStyle/>
                    <a:p>
                      <a:pPr algn="l" fontAlgn="b"/>
                      <a:r>
                        <a:rPr lang="en-US" sz="1050" u="none" strike="noStrike">
                          <a:effectLst/>
                        </a:rPr>
                        <a:t>agi_amt</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356401923"/>
                  </a:ext>
                </a:extLst>
              </a:tr>
              <a:tr h="155405">
                <a:tc>
                  <a:txBody>
                    <a:bodyPr/>
                    <a:lstStyle/>
                    <a:p>
                      <a:pPr algn="l" fontAlgn="b"/>
                      <a:r>
                        <a:rPr lang="en-US" sz="1050" u="none" strike="noStrike">
                          <a:effectLst/>
                        </a:rPr>
                        <a:t>num_dependents</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-226096.28</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67949316"/>
                  </a:ext>
                </a:extLst>
              </a:tr>
              <a:tr h="155405">
                <a:tc>
                  <a:txBody>
                    <a:bodyPr/>
                    <a:lstStyle/>
                    <a:p>
                      <a:pPr algn="l" fontAlgn="b"/>
                      <a:r>
                        <a:rPr lang="en-US" sz="1050" u="none" strike="noStrike">
                          <a:effectLst/>
                        </a:rPr>
                        <a:t>p_re_taxes_nr</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dirty="0">
                          <a:effectLst/>
                        </a:rPr>
                        <a:t>-61115.92</a:t>
                      </a:r>
                      <a:endParaRPr lang="en-US" sz="1050" b="0" i="0" u="none" strike="noStrike" dirty="0">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065482863"/>
                  </a:ext>
                </a:extLst>
              </a:tr>
              <a:tr h="155405">
                <a:tc>
                  <a:txBody>
                    <a:bodyPr/>
                    <a:lstStyle/>
                    <a:p>
                      <a:pPr algn="l" fontAlgn="b"/>
                      <a:r>
                        <a:rPr lang="en-US" sz="1050" u="none" strike="noStrike">
                          <a:effectLst/>
                        </a:rPr>
                        <a:t>agi_bucket</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r" fontAlgn="b"/>
                      <a:r>
                        <a:rPr lang="en-US" sz="1050" u="none" strike="noStrike" dirty="0">
                          <a:effectLst/>
                        </a:rPr>
                        <a:t>.</a:t>
                      </a:r>
                      <a:endParaRPr lang="en-US" sz="1050" b="0" i="0" u="none" strike="noStrike" dirty="0">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6938249"/>
                  </a:ext>
                </a:extLst>
              </a:tr>
            </a:tbl>
          </a:graphicData>
        </a:graphic>
      </p:graphicFrame>
      <p:sp>
        <p:nvSpPr>
          <p:cNvPr id="16" name="Rectangle 15">
            <a:extLst>
              <a:ext uri="{FF2B5EF4-FFF2-40B4-BE49-F238E27FC236}">
                <a16:creationId xmlns:a16="http://schemas.microsoft.com/office/drawing/2014/main" id="{07B891DF-8374-FD4B-B657-94682F34095D}"/>
              </a:ext>
            </a:extLst>
          </p:cNvPr>
          <p:cNvSpPr/>
          <p:nvPr/>
        </p:nvSpPr>
        <p:spPr>
          <a:xfrm>
            <a:off x="4368801" y="2083411"/>
            <a:ext cx="6908800" cy="3048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INSIGHTS</a:t>
            </a:r>
          </a:p>
        </p:txBody>
      </p:sp>
      <p:sp>
        <p:nvSpPr>
          <p:cNvPr id="17" name="Content Placeholder 2">
            <a:extLst>
              <a:ext uri="{FF2B5EF4-FFF2-40B4-BE49-F238E27FC236}">
                <a16:creationId xmlns:a16="http://schemas.microsoft.com/office/drawing/2014/main" id="{EB1D479F-3246-22B6-4429-CF294B871CB5}"/>
              </a:ext>
            </a:extLst>
          </p:cNvPr>
          <p:cNvSpPr txBox="1">
            <a:spLocks/>
          </p:cNvSpPr>
          <p:nvPr/>
        </p:nvSpPr>
        <p:spPr>
          <a:xfrm>
            <a:off x="4368801" y="2743252"/>
            <a:ext cx="6908800" cy="32646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Calibri" panose="020F0502020204030204" pitchFamily="34" charset="0"/>
                <a:ea typeface="MS Mincho" panose="02020609040205080304" pitchFamily="49" charset="-128"/>
                <a:cs typeface="Times New Roman" panose="02020603050405020304" pitchFamily="18" charset="0"/>
              </a:rPr>
              <a:t>The number of baths was selected, while beds was not</a:t>
            </a:r>
          </a:p>
          <a:p>
            <a:r>
              <a:rPr lang="en-US" sz="1800" dirty="0">
                <a:latin typeface="Calibri" panose="020F0502020204030204" pitchFamily="34" charset="0"/>
                <a:ea typeface="MS Mincho" panose="02020609040205080304" pitchFamily="49" charset="-128"/>
                <a:cs typeface="Times New Roman" panose="02020603050405020304" pitchFamily="18" charset="0"/>
              </a:rPr>
              <a:t>A listing that’s a house is ~$50k lower than one that is not, if all else is constant</a:t>
            </a:r>
          </a:p>
          <a:p>
            <a:r>
              <a:rPr lang="en-US" sz="1800" dirty="0">
                <a:latin typeface="Calibri" panose="020F0502020204030204" pitchFamily="34" charset="0"/>
                <a:ea typeface="MS Mincho" panose="02020609040205080304" pitchFamily="49" charset="-128"/>
                <a:cs typeface="Times New Roman" panose="02020603050405020304" pitchFamily="18" charset="0"/>
              </a:rPr>
              <a:t>A listing that’s in New York is ~$472k higher than one that is not, if all else is constant</a:t>
            </a:r>
          </a:p>
          <a:p>
            <a:r>
              <a:rPr lang="en-US" sz="1800" dirty="0">
                <a:latin typeface="Calibri" panose="020F0502020204030204" pitchFamily="34" charset="0"/>
                <a:ea typeface="MS Mincho" panose="02020609040205080304" pitchFamily="49" charset="-128"/>
                <a:cs typeface="Times New Roman" panose="02020603050405020304" pitchFamily="18" charset="0"/>
              </a:rPr>
              <a:t>The income tax amount and total number of returns in a zip code both have a positive relationship with price</a:t>
            </a:r>
          </a:p>
          <a:p>
            <a:r>
              <a:rPr lang="en-US" sz="1800" dirty="0">
                <a:latin typeface="Calibri" panose="020F0502020204030204" pitchFamily="34" charset="0"/>
                <a:ea typeface="MS Mincho" panose="02020609040205080304" pitchFamily="49" charset="-128"/>
                <a:cs typeface="Times New Roman" panose="02020603050405020304" pitchFamily="18" charset="0"/>
              </a:rPr>
              <a:t>The number of dependents and proportion of returns with real estate taxes both have a negative relationship with price</a:t>
            </a:r>
          </a:p>
          <a:p>
            <a:endParaRPr lang="en-US" sz="1800" dirty="0">
              <a:latin typeface="Calibri" panose="020F0502020204030204" pitchFamily="34" charset="0"/>
              <a:ea typeface="MS Mincho" panose="02020609040205080304" pitchFamily="49" charset="-128"/>
              <a:cs typeface="Times New Roman" panose="02020603050405020304" pitchFamily="18" charset="0"/>
            </a:endParaRPr>
          </a:p>
          <a:p>
            <a:endParaRPr lang="en-US" sz="1800" dirty="0">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024598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9658-D6F5-087A-BEB2-6340F1A65F93}"/>
              </a:ext>
            </a:extLst>
          </p:cNvPr>
          <p:cNvSpPr>
            <a:spLocks noGrp="1"/>
          </p:cNvSpPr>
          <p:nvPr>
            <p:ph type="title"/>
          </p:nvPr>
        </p:nvSpPr>
        <p:spPr/>
        <p:txBody>
          <a:bodyPr/>
          <a:lstStyle/>
          <a:p>
            <a:r>
              <a:rPr lang="en-US" dirty="0"/>
              <a:t>Conclusions</a:t>
            </a:r>
          </a:p>
        </p:txBody>
      </p:sp>
      <p:sp>
        <p:nvSpPr>
          <p:cNvPr id="3" name="Text Placeholder 2">
            <a:extLst>
              <a:ext uri="{FF2B5EF4-FFF2-40B4-BE49-F238E27FC236}">
                <a16:creationId xmlns:a16="http://schemas.microsoft.com/office/drawing/2014/main" id="{D6F34192-6511-BC66-707F-DCB93BB0942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05341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Conclusions</a:t>
            </a:r>
          </a:p>
        </p:txBody>
      </p:sp>
      <p:sp>
        <p:nvSpPr>
          <p:cNvPr id="8" name="Content Placeholder 2">
            <a:extLst>
              <a:ext uri="{FF2B5EF4-FFF2-40B4-BE49-F238E27FC236}">
                <a16:creationId xmlns:a16="http://schemas.microsoft.com/office/drawing/2014/main" id="{3BB3C516-E314-387D-F167-C09B6B7EF308}"/>
              </a:ext>
            </a:extLst>
          </p:cNvPr>
          <p:cNvSpPr txBox="1">
            <a:spLocks/>
          </p:cNvSpPr>
          <p:nvPr/>
        </p:nvSpPr>
        <p:spPr>
          <a:xfrm>
            <a:off x="2795751" y="3622893"/>
            <a:ext cx="8229600" cy="27432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7000"/>
              </a:lnSpc>
              <a:spcBef>
                <a:spcPts val="0"/>
              </a:spcBef>
              <a:spcAft>
                <a:spcPts val="600"/>
              </a:spcAft>
              <a:buFont typeface="+mj-lt"/>
              <a:buAutoNum type="arabicPeriod"/>
            </a:pPr>
            <a:r>
              <a:rPr lang="en-US" sz="1800" dirty="0">
                <a:latin typeface="Calibri" panose="020F0502020204030204" pitchFamily="34" charset="0"/>
                <a:ea typeface="MS Mincho" panose="02020609040205080304" pitchFamily="49" charset="-128"/>
                <a:cs typeface="Times New Roman" panose="02020603050405020304" pitchFamily="18" charset="0"/>
              </a:rPr>
              <a:t>Adding income tax features to the model improve the model, and increase the R-Squared value by 0.05-0.23</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Bef>
                <a:spcPts val="0"/>
              </a:spcBef>
              <a:spcAft>
                <a:spcPts val="600"/>
              </a:spcAft>
              <a:buFont typeface="+mj-lt"/>
              <a:buAutoNum type="arabicPeriod"/>
            </a:pPr>
            <a:r>
              <a:rPr lang="en-US" sz="1800" dirty="0">
                <a:latin typeface="Calibri" panose="020F0502020204030204" pitchFamily="34" charset="0"/>
                <a:ea typeface="MS Mincho" panose="02020609040205080304" pitchFamily="49" charset="-128"/>
                <a:cs typeface="Times New Roman" panose="02020603050405020304" pitchFamily="18" charset="0"/>
              </a:rPr>
              <a:t>The most significant real estate features appear to be the size of the house, number of baths, and whether the house is in NY or MA</a:t>
            </a:r>
          </a:p>
          <a:p>
            <a:pPr marL="342900" indent="-342900">
              <a:lnSpc>
                <a:spcPct val="107000"/>
              </a:lnSpc>
              <a:spcBef>
                <a:spcPts val="0"/>
              </a:spcBef>
              <a:spcAft>
                <a:spcPts val="600"/>
              </a:spcAft>
              <a:buFont typeface="+mj-lt"/>
              <a:buAutoNum type="arabicPeriod"/>
            </a:pPr>
            <a:r>
              <a:rPr lang="en-US" sz="1800" dirty="0">
                <a:latin typeface="Calibri" panose="020F0502020204030204" pitchFamily="34" charset="0"/>
                <a:ea typeface="MS Mincho" panose="02020609040205080304" pitchFamily="49" charset="-128"/>
                <a:cs typeface="Times New Roman" panose="02020603050405020304" pitchFamily="18" charset="0"/>
              </a:rPr>
              <a:t>The most significant income tax features appear to be the number of returns, total tax credit amount, number of dependents, and the proportion of returns with </a:t>
            </a:r>
            <a:r>
              <a:rPr lang="en-US" sz="1800">
                <a:latin typeface="Calibri" panose="020F0502020204030204" pitchFamily="34" charset="0"/>
                <a:ea typeface="MS Mincho" panose="02020609040205080304" pitchFamily="49" charset="-128"/>
                <a:cs typeface="Times New Roman" panose="02020603050405020304" pitchFamily="18" charset="0"/>
              </a:rPr>
              <a:t>real estate tax</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Content Placeholder 2">
            <a:extLst>
              <a:ext uri="{FF2B5EF4-FFF2-40B4-BE49-F238E27FC236}">
                <a16:creationId xmlns:a16="http://schemas.microsoft.com/office/drawing/2014/main" id="{A52FAD2A-7520-154B-96B8-C3F7B5E0F3EF}"/>
              </a:ext>
            </a:extLst>
          </p:cNvPr>
          <p:cNvSpPr txBox="1">
            <a:spLocks/>
          </p:cNvSpPr>
          <p:nvPr/>
        </p:nvSpPr>
        <p:spPr>
          <a:xfrm>
            <a:off x="2795751" y="2259725"/>
            <a:ext cx="8229600" cy="97538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alibri" panose="020F0502020204030204" pitchFamily="34" charset="0"/>
                <a:ea typeface="MS Mincho" panose="02020609040205080304" pitchFamily="49" charset="-128"/>
                <a:cs typeface="Times New Roman" panose="02020603050405020304" pitchFamily="18" charset="0"/>
              </a:rPr>
              <a:t>Using a random forest model, we can achieve an R-squared value of ~0.57, which is a moderately effective model for a fairly behavioral response such as house price</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85980DB7-12D4-6106-BBA0-0D76F708B267}"/>
              </a:ext>
            </a:extLst>
          </p:cNvPr>
          <p:cNvSpPr/>
          <p:nvPr/>
        </p:nvSpPr>
        <p:spPr>
          <a:xfrm>
            <a:off x="733096" y="2194583"/>
            <a:ext cx="1831428" cy="1040524"/>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Primary Research Question</a:t>
            </a:r>
          </a:p>
        </p:txBody>
      </p:sp>
      <p:sp>
        <p:nvSpPr>
          <p:cNvPr id="12" name="Rectangle 11">
            <a:extLst>
              <a:ext uri="{FF2B5EF4-FFF2-40B4-BE49-F238E27FC236}">
                <a16:creationId xmlns:a16="http://schemas.microsoft.com/office/drawing/2014/main" id="{3847A14A-D59A-892A-D9D4-11096EDD244C}"/>
              </a:ext>
            </a:extLst>
          </p:cNvPr>
          <p:cNvSpPr/>
          <p:nvPr/>
        </p:nvSpPr>
        <p:spPr>
          <a:xfrm>
            <a:off x="733096" y="3622893"/>
            <a:ext cx="1831428" cy="2743200"/>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Secondary Research Questions</a:t>
            </a:r>
          </a:p>
        </p:txBody>
      </p:sp>
      <p:sp>
        <p:nvSpPr>
          <p:cNvPr id="13" name="Content Placeholder 2">
            <a:extLst>
              <a:ext uri="{FF2B5EF4-FFF2-40B4-BE49-F238E27FC236}">
                <a16:creationId xmlns:a16="http://schemas.microsoft.com/office/drawing/2014/main" id="{426E1233-BFA6-1D36-5A38-02830ECB72D6}"/>
              </a:ext>
            </a:extLst>
          </p:cNvPr>
          <p:cNvSpPr txBox="1">
            <a:spLocks/>
          </p:cNvSpPr>
          <p:nvPr/>
        </p:nvSpPr>
        <p:spPr>
          <a:xfrm>
            <a:off x="838200" y="1375088"/>
            <a:ext cx="10515600" cy="6580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alibri" panose="020F0502020204030204" pitchFamily="34" charset="0"/>
                <a:ea typeface="MS Mincho" panose="02020609040205080304" pitchFamily="49" charset="-128"/>
                <a:cs typeface="Times New Roman" panose="02020603050405020304" pitchFamily="18" charset="0"/>
              </a:rPr>
              <a:t>The models we developed help us answer our research questions.</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3113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Potential Improvements</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a:xfrm>
            <a:off x="838200" y="2457762"/>
            <a:ext cx="10515600" cy="3748305"/>
          </a:xfrm>
        </p:spPr>
        <p:txBody>
          <a:bodyPr>
            <a:normAutofit/>
          </a:bodyPr>
          <a:lstStyle/>
          <a:p>
            <a:pPr marL="342900" indent="-342900">
              <a:buFont typeface="+mj-lt"/>
              <a:buAutoNum type="arabicPeriod"/>
            </a:pPr>
            <a:r>
              <a:rPr lang="en-US" sz="1800" dirty="0"/>
              <a:t>Enhance the data</a:t>
            </a:r>
          </a:p>
          <a:p>
            <a:pPr marL="800100" lvl="1" indent="-342900">
              <a:buFont typeface="+mj-lt"/>
              <a:buAutoNum type="arabicPeriod"/>
            </a:pPr>
            <a:r>
              <a:rPr lang="en-US" sz="1400" dirty="0"/>
              <a:t>Added data to the dataset (more zip code)</a:t>
            </a:r>
          </a:p>
          <a:p>
            <a:pPr marL="800100" lvl="1" indent="-342900">
              <a:buFont typeface="+mj-lt"/>
              <a:buAutoNum type="arabicPeriod"/>
            </a:pPr>
            <a:r>
              <a:rPr lang="en-US" sz="1400" dirty="0"/>
              <a:t>Add temporal features</a:t>
            </a:r>
          </a:p>
          <a:p>
            <a:pPr marL="800100" lvl="1" indent="-342900">
              <a:buFont typeface="+mj-lt"/>
              <a:buAutoNum type="arabicPeriod"/>
            </a:pPr>
            <a:r>
              <a:rPr lang="en-US" sz="1400" dirty="0"/>
              <a:t>Add more detailed real estate features</a:t>
            </a:r>
          </a:p>
          <a:p>
            <a:pPr marL="342900" indent="-342900">
              <a:buFont typeface="+mj-lt"/>
              <a:buAutoNum type="arabicPeriod"/>
            </a:pPr>
            <a:r>
              <a:rPr lang="en-US" sz="1800" dirty="0"/>
              <a:t>Improve the LASSO model by adding interaction terms</a:t>
            </a:r>
          </a:p>
        </p:txBody>
      </p:sp>
      <p:sp>
        <p:nvSpPr>
          <p:cNvPr id="4" name="TextBox 3">
            <a:extLst>
              <a:ext uri="{FF2B5EF4-FFF2-40B4-BE49-F238E27FC236}">
                <a16:creationId xmlns:a16="http://schemas.microsoft.com/office/drawing/2014/main" id="{B3B0A8F1-DF0B-4CA8-7887-D75024593553}"/>
              </a:ext>
            </a:extLst>
          </p:cNvPr>
          <p:cNvSpPr txBox="1"/>
          <p:nvPr/>
        </p:nvSpPr>
        <p:spPr>
          <a:xfrm>
            <a:off x="4067503" y="1418897"/>
            <a:ext cx="184731" cy="369332"/>
          </a:xfrm>
          <a:prstGeom prst="rect">
            <a:avLst/>
          </a:prstGeom>
          <a:noFill/>
        </p:spPr>
        <p:txBody>
          <a:bodyPr wrap="none" rtlCol="0">
            <a:spAutoFit/>
          </a:bodyPr>
          <a:lstStyle/>
          <a:p>
            <a:endParaRPr lang="en-US" dirty="0"/>
          </a:p>
        </p:txBody>
      </p:sp>
      <p:sp>
        <p:nvSpPr>
          <p:cNvPr id="5" name="Content Placeholder 2">
            <a:extLst>
              <a:ext uri="{FF2B5EF4-FFF2-40B4-BE49-F238E27FC236}">
                <a16:creationId xmlns:a16="http://schemas.microsoft.com/office/drawing/2014/main" id="{D37245CA-4886-0EF2-5299-5097E6E774B2}"/>
              </a:ext>
            </a:extLst>
          </p:cNvPr>
          <p:cNvSpPr txBox="1">
            <a:spLocks/>
          </p:cNvSpPr>
          <p:nvPr/>
        </p:nvSpPr>
        <p:spPr>
          <a:xfrm>
            <a:off x="838200" y="1375088"/>
            <a:ext cx="10515600" cy="6580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alibri" panose="020F0502020204030204" pitchFamily="34" charset="0"/>
                <a:ea typeface="MS Mincho" panose="02020609040205080304" pitchFamily="49" charset="-128"/>
                <a:cs typeface="Times New Roman" panose="02020603050405020304" pitchFamily="18" charset="0"/>
              </a:rPr>
              <a:t>If we were to look beyond this project, further improvements could be made to the model.</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6265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Literature Citations</a:t>
            </a:r>
          </a:p>
        </p:txBody>
      </p:sp>
      <p:sp>
        <p:nvSpPr>
          <p:cNvPr id="10" name="Content Placeholder 9">
            <a:extLst>
              <a:ext uri="{FF2B5EF4-FFF2-40B4-BE49-F238E27FC236}">
                <a16:creationId xmlns:a16="http://schemas.microsoft.com/office/drawing/2014/main" id="{0C4DD2D7-D629-7801-E63B-0C8BD882FA28}"/>
              </a:ext>
            </a:extLst>
          </p:cNvPr>
          <p:cNvSpPr>
            <a:spLocks noGrp="1"/>
          </p:cNvSpPr>
          <p:nvPr>
            <p:ph idx="1"/>
          </p:nvPr>
        </p:nvSpPr>
        <p:spPr/>
        <p:txBody>
          <a:bodyPr/>
          <a:lstStyle/>
          <a:p>
            <a:pPr marL="0" marR="0" indent="0">
              <a:lnSpc>
                <a:spcPct val="107000"/>
              </a:lnSpc>
              <a:spcBef>
                <a:spcPts val="0"/>
              </a:spcBef>
              <a:buNone/>
            </a:pPr>
            <a:r>
              <a:rPr lang="en-US" sz="2800" dirty="0">
                <a:effectLst/>
                <a:latin typeface="Calibri" panose="020F0502020204030204" pitchFamily="34" charset="0"/>
                <a:ea typeface="MS Mincho" panose="02020609040205080304" pitchFamily="49" charset="-128"/>
                <a:cs typeface="Times New Roman" panose="02020603050405020304" pitchFamily="18" charset="0"/>
              </a:rPr>
              <a:t>[1] “Machine Learning based Predicting House Prices using Regression Techniques”; J </a:t>
            </a:r>
            <a:r>
              <a:rPr lang="en-US" sz="2800" dirty="0" err="1">
                <a:effectLst/>
                <a:latin typeface="Calibri" panose="020F0502020204030204" pitchFamily="34" charset="0"/>
                <a:ea typeface="MS Mincho" panose="02020609040205080304" pitchFamily="49" charset="-128"/>
                <a:cs typeface="Times New Roman" panose="02020603050405020304" pitchFamily="18" charset="0"/>
              </a:rPr>
              <a:t>Manasa</a:t>
            </a:r>
            <a:r>
              <a:rPr lang="en-US" sz="2800" dirty="0">
                <a:effectLst/>
                <a:latin typeface="Calibri" panose="020F0502020204030204" pitchFamily="34" charset="0"/>
                <a:ea typeface="MS Mincho" panose="02020609040205080304" pitchFamily="49" charset="-128"/>
                <a:cs typeface="Times New Roman" panose="02020603050405020304" pitchFamily="18" charset="0"/>
              </a:rPr>
              <a:t>, Radha </a:t>
            </a:r>
            <a:r>
              <a:rPr lang="en-US" sz="2800" dirty="0" err="1">
                <a:effectLst/>
                <a:latin typeface="Calibri" panose="020F0502020204030204" pitchFamily="34" charset="0"/>
                <a:ea typeface="MS Mincho" panose="02020609040205080304" pitchFamily="49" charset="-128"/>
                <a:cs typeface="Times New Roman" panose="02020603050405020304" pitchFamily="18" charset="0"/>
              </a:rPr>
              <a:t>Guota</a:t>
            </a:r>
            <a:r>
              <a:rPr lang="en-US" sz="2800" dirty="0">
                <a:effectLst/>
                <a:latin typeface="Calibri" panose="020F0502020204030204" pitchFamily="34" charset="0"/>
                <a:ea typeface="MS Mincho" panose="02020609040205080304" pitchFamily="49" charset="-128"/>
                <a:cs typeface="Times New Roman" panose="02020603050405020304" pitchFamily="18" charset="0"/>
              </a:rPr>
              <a:t>, N S </a:t>
            </a:r>
            <a:r>
              <a:rPr lang="en-US" sz="2800" dirty="0" err="1">
                <a:effectLst/>
                <a:latin typeface="Calibri" panose="020F0502020204030204" pitchFamily="34" charset="0"/>
                <a:ea typeface="MS Mincho" panose="02020609040205080304" pitchFamily="49" charset="-128"/>
                <a:cs typeface="Times New Roman" panose="02020603050405020304" pitchFamily="18" charset="0"/>
              </a:rPr>
              <a:t>Narahari</a:t>
            </a:r>
            <a:r>
              <a:rPr lang="en-US" sz="2800" dirty="0">
                <a:effectLst/>
                <a:latin typeface="Calibri" panose="020F0502020204030204" pitchFamily="34" charset="0"/>
                <a:ea typeface="MS Mincho" panose="02020609040205080304" pitchFamily="49" charset="-128"/>
                <a:cs typeface="Times New Roman" panose="02020603050405020304" pitchFamily="18" charset="0"/>
              </a:rPr>
              <a:t>; https://</a:t>
            </a:r>
            <a:r>
              <a:rPr lang="en-US" sz="2800" dirty="0" err="1">
                <a:effectLst/>
                <a:latin typeface="Calibri" panose="020F0502020204030204" pitchFamily="34" charset="0"/>
                <a:ea typeface="MS Mincho" panose="02020609040205080304" pitchFamily="49" charset="-128"/>
                <a:cs typeface="Times New Roman" panose="02020603050405020304" pitchFamily="18" charset="0"/>
              </a:rPr>
              <a:t>ieeexplore.ieee.org</a:t>
            </a:r>
            <a:r>
              <a:rPr lang="en-US" sz="2800" dirty="0">
                <a:effectLst/>
                <a:latin typeface="Calibri" panose="020F0502020204030204" pitchFamily="34" charset="0"/>
                <a:ea typeface="MS Mincho" panose="02020609040205080304" pitchFamily="49" charset="-128"/>
                <a:cs typeface="Times New Roman" panose="02020603050405020304" pitchFamily="18" charset="0"/>
              </a:rPr>
              <a:t>/abstract/document/9074952</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buNone/>
            </a:pPr>
            <a:endParaRPr lang="en-US" sz="2800" dirty="0">
              <a:effectLst/>
              <a:latin typeface="Calibri" panose="020F0502020204030204" pitchFamily="34" charset="0"/>
              <a:ea typeface="MS Mincho" panose="02020609040205080304" pitchFamily="49" charset="-128"/>
              <a:cs typeface="Times New Roman" panose="02020603050405020304" pitchFamily="18" charset="0"/>
            </a:endParaRPr>
          </a:p>
          <a:p>
            <a:pPr marL="0" marR="0" indent="0">
              <a:lnSpc>
                <a:spcPct val="107000"/>
              </a:lnSpc>
              <a:spcBef>
                <a:spcPts val="0"/>
              </a:spcBef>
              <a:buNone/>
            </a:pPr>
            <a:r>
              <a:rPr lang="en-US" sz="2800" dirty="0">
                <a:effectLst/>
                <a:latin typeface="Calibri" panose="020F0502020204030204" pitchFamily="34" charset="0"/>
                <a:ea typeface="MS Mincho" panose="02020609040205080304" pitchFamily="49" charset="-128"/>
                <a:cs typeface="Times New Roman" panose="02020603050405020304" pitchFamily="18" charset="0"/>
              </a:rPr>
              <a:t>[2] “Predicting House Prices with Spatial Dependence: A Comparison of Alternative Methods”; Steven Bourassa, Eva </a:t>
            </a:r>
            <a:r>
              <a:rPr lang="en-US" sz="2800" dirty="0" err="1">
                <a:effectLst/>
                <a:latin typeface="Calibri" panose="020F0502020204030204" pitchFamily="34" charset="0"/>
                <a:ea typeface="MS Mincho" panose="02020609040205080304" pitchFamily="49" charset="-128"/>
                <a:cs typeface="Times New Roman" panose="02020603050405020304" pitchFamily="18" charset="0"/>
              </a:rPr>
              <a:t>Cantoni</a:t>
            </a:r>
            <a:r>
              <a:rPr lang="en-US" sz="2800" dirty="0">
                <a:effectLst/>
                <a:latin typeface="Calibri" panose="020F0502020204030204" pitchFamily="34" charset="0"/>
                <a:ea typeface="MS Mincho" panose="02020609040205080304" pitchFamily="49" charset="-128"/>
                <a:cs typeface="Times New Roman" panose="02020603050405020304" pitchFamily="18" charset="0"/>
              </a:rPr>
              <a:t>, &amp; Martin </a:t>
            </a:r>
            <a:r>
              <a:rPr lang="en-US" sz="2800" dirty="0" err="1">
                <a:effectLst/>
                <a:latin typeface="Calibri" panose="020F0502020204030204" pitchFamily="34" charset="0"/>
                <a:ea typeface="MS Mincho" panose="02020609040205080304" pitchFamily="49" charset="-128"/>
                <a:cs typeface="Times New Roman" panose="02020603050405020304" pitchFamily="18" charset="0"/>
              </a:rPr>
              <a:t>Hoesli</a:t>
            </a:r>
            <a:r>
              <a:rPr lang="en-US" sz="2800" dirty="0">
                <a:effectLst/>
                <a:latin typeface="Calibri" panose="020F0502020204030204" pitchFamily="34" charset="0"/>
                <a:ea typeface="MS Mincho" panose="02020609040205080304" pitchFamily="49" charset="-128"/>
                <a:cs typeface="Times New Roman" panose="02020603050405020304" pitchFamily="18" charset="0"/>
              </a:rPr>
              <a:t>; https://</a:t>
            </a:r>
            <a:r>
              <a:rPr lang="en-US" sz="2800" dirty="0" err="1">
                <a:effectLst/>
                <a:latin typeface="Calibri" panose="020F0502020204030204" pitchFamily="34" charset="0"/>
                <a:ea typeface="MS Mincho" panose="02020609040205080304" pitchFamily="49" charset="-128"/>
                <a:cs typeface="Times New Roman" panose="02020603050405020304" pitchFamily="18" charset="0"/>
              </a:rPr>
              <a:t>www.tandfonline.com</a:t>
            </a:r>
            <a:r>
              <a:rPr lang="en-US" sz="2800" dirty="0">
                <a:effectLst/>
                <a:latin typeface="Calibri" panose="020F0502020204030204" pitchFamily="34" charset="0"/>
                <a:ea typeface="MS Mincho" panose="02020609040205080304" pitchFamily="49" charset="-128"/>
                <a:cs typeface="Times New Roman" panose="02020603050405020304" pitchFamily="18" charset="0"/>
              </a:rPr>
              <a:t>/</a:t>
            </a:r>
            <a:r>
              <a:rPr lang="en-US" sz="2800" dirty="0" err="1">
                <a:effectLst/>
                <a:latin typeface="Calibri" panose="020F0502020204030204" pitchFamily="34" charset="0"/>
                <a:ea typeface="MS Mincho" panose="02020609040205080304" pitchFamily="49" charset="-128"/>
                <a:cs typeface="Times New Roman" panose="02020603050405020304" pitchFamily="18" charset="0"/>
              </a:rPr>
              <a:t>doi</a:t>
            </a:r>
            <a:r>
              <a:rPr lang="en-US" sz="2800" dirty="0">
                <a:effectLst/>
                <a:latin typeface="Calibri" panose="020F0502020204030204" pitchFamily="34" charset="0"/>
                <a:ea typeface="MS Mincho" panose="02020609040205080304" pitchFamily="49" charset="-128"/>
                <a:cs typeface="Times New Roman" panose="02020603050405020304" pitchFamily="18" charset="0"/>
              </a:rPr>
              <a:t>/abs/10.1080/10835547.2010.12091276</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2101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525BC-FDF8-8108-B607-0714EDF0EA2D}"/>
              </a:ext>
            </a:extLst>
          </p:cNvPr>
          <p:cNvSpPr>
            <a:spLocks noGrp="1"/>
          </p:cNvSpPr>
          <p:nvPr>
            <p:ph type="title"/>
          </p:nvPr>
        </p:nvSpPr>
        <p:spPr/>
        <p:txBody>
          <a:bodyPr>
            <a:normAutofit fontScale="90000"/>
          </a:bodyPr>
          <a:lstStyle/>
          <a:p>
            <a:r>
              <a:rPr lang="en-US" dirty="0"/>
              <a:t>Table of Contents</a:t>
            </a:r>
          </a:p>
        </p:txBody>
      </p:sp>
      <p:sp>
        <p:nvSpPr>
          <p:cNvPr id="3" name="Content Placeholder 2">
            <a:extLst>
              <a:ext uri="{FF2B5EF4-FFF2-40B4-BE49-F238E27FC236}">
                <a16:creationId xmlns:a16="http://schemas.microsoft.com/office/drawing/2014/main" id="{8AA83623-B83B-2F32-EEEF-ECA33B8FC684}"/>
              </a:ext>
            </a:extLst>
          </p:cNvPr>
          <p:cNvSpPr>
            <a:spLocks noGrp="1"/>
          </p:cNvSpPr>
          <p:nvPr>
            <p:ph idx="1"/>
          </p:nvPr>
        </p:nvSpPr>
        <p:spPr/>
        <p:txBody>
          <a:bodyPr/>
          <a:lstStyle/>
          <a:p>
            <a:pPr marL="514350" indent="-514350">
              <a:buFont typeface="+mj-lt"/>
              <a:buAutoNum type="arabicPeriod"/>
            </a:pPr>
            <a:r>
              <a:rPr lang="en-US" dirty="0"/>
              <a:t>Problem and Approach Overview</a:t>
            </a:r>
          </a:p>
          <a:p>
            <a:pPr marL="514350" indent="-514350">
              <a:buFont typeface="+mj-lt"/>
              <a:buAutoNum type="arabicPeriod"/>
            </a:pPr>
            <a:r>
              <a:rPr lang="en-US" dirty="0"/>
              <a:t>Process and Key Findings</a:t>
            </a:r>
          </a:p>
          <a:p>
            <a:pPr marL="514350" indent="-514350">
              <a:buFont typeface="+mj-lt"/>
              <a:buAutoNum type="arabicPeriod"/>
            </a:pPr>
            <a:r>
              <a:rPr lang="en-US" dirty="0"/>
              <a:t>Conclusions and Next Steps</a:t>
            </a:r>
          </a:p>
        </p:txBody>
      </p:sp>
    </p:spTree>
    <p:extLst>
      <p:ext uri="{BB962C8B-B14F-4D97-AF65-F5344CB8AC3E}">
        <p14:creationId xmlns:p14="http://schemas.microsoft.com/office/powerpoint/2010/main" val="3968620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9658-D6F5-087A-BEB2-6340F1A65F93}"/>
              </a:ext>
            </a:extLst>
          </p:cNvPr>
          <p:cNvSpPr>
            <a:spLocks noGrp="1"/>
          </p:cNvSpPr>
          <p:nvPr>
            <p:ph type="title"/>
          </p:nvPr>
        </p:nvSpPr>
        <p:spPr/>
        <p:txBody>
          <a:bodyPr/>
          <a:lstStyle/>
          <a:p>
            <a:r>
              <a:rPr lang="en-US" dirty="0"/>
              <a:t>Problem and Approach Overview</a:t>
            </a:r>
          </a:p>
        </p:txBody>
      </p:sp>
    </p:spTree>
    <p:extLst>
      <p:ext uri="{BB962C8B-B14F-4D97-AF65-F5344CB8AC3E}">
        <p14:creationId xmlns:p14="http://schemas.microsoft.com/office/powerpoint/2010/main" val="2898885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Context &amp; Problem Statement</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a:xfrm>
            <a:off x="838200" y="2184675"/>
            <a:ext cx="10515600" cy="1483435"/>
          </a:xfrm>
        </p:spPr>
        <p:txBody>
          <a:bodyPr>
            <a:normAutofit/>
          </a:bodyPr>
          <a:lstStyle/>
          <a:p>
            <a:r>
              <a:rPr lang="en-US" sz="2000" dirty="0"/>
              <a:t>Predicting house price information is not a new problem, but current approaches often don’t consider the affluency of the location of the house</a:t>
            </a:r>
          </a:p>
          <a:p>
            <a:r>
              <a:rPr lang="en-US" sz="2000" dirty="0"/>
              <a:t>How might knowing various tax return fields by zip code, such as adjusted gross income, help predict the prices of homes for a given time period? </a:t>
            </a:r>
          </a:p>
        </p:txBody>
      </p:sp>
      <p:sp>
        <p:nvSpPr>
          <p:cNvPr id="6" name="Content Placeholder 2">
            <a:extLst>
              <a:ext uri="{FF2B5EF4-FFF2-40B4-BE49-F238E27FC236}">
                <a16:creationId xmlns:a16="http://schemas.microsoft.com/office/drawing/2014/main" id="{74BFBD15-6997-E93D-0AD0-737954A23CC4}"/>
              </a:ext>
            </a:extLst>
          </p:cNvPr>
          <p:cNvSpPr txBox="1">
            <a:spLocks/>
          </p:cNvSpPr>
          <p:nvPr/>
        </p:nvSpPr>
        <p:spPr>
          <a:xfrm>
            <a:off x="838200" y="4195360"/>
            <a:ext cx="10515600" cy="1375379"/>
          </a:xfrm>
          <a:prstGeom prst="rect">
            <a:avLst/>
          </a:prstGeom>
          <a:solidFill>
            <a:schemeClr val="bg1">
              <a:lumMod val="9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effectLst/>
                <a:latin typeface="Calibri" panose="020F0502020204030204" pitchFamily="34" charset="0"/>
                <a:ea typeface="MS Mincho" panose="02020609040205080304" pitchFamily="49" charset="-128"/>
                <a:cs typeface="Times New Roman" panose="02020603050405020304" pitchFamily="18" charset="0"/>
              </a:rPr>
              <a:t>We aim to improve list price prediction models that use traditional features about the home (house size, number of bedrooms, number of bathrooms, etc.) by exploring and testing the addition of income-tax related zip code features</a:t>
            </a:r>
            <a:r>
              <a:rPr lang="en-CA" sz="2000" b="1" dirty="0">
                <a:effectLst/>
                <a:latin typeface="Segoe UI" panose="020B0502040204020203" pitchFamily="34" charset="0"/>
                <a:ea typeface="Times New Roman" panose="02020603050405020304" pitchFamily="18" charset="0"/>
              </a:rPr>
              <a:t>.</a:t>
            </a:r>
            <a:r>
              <a:rPr lang="en-US" sz="2000" b="1" dirty="0">
                <a:effectLst/>
              </a:rPr>
              <a:t> </a:t>
            </a:r>
            <a:endParaRPr lang="en-US" sz="2000" b="1" dirty="0"/>
          </a:p>
        </p:txBody>
      </p:sp>
      <p:sp>
        <p:nvSpPr>
          <p:cNvPr id="4" name="Rectangle 3">
            <a:extLst>
              <a:ext uri="{FF2B5EF4-FFF2-40B4-BE49-F238E27FC236}">
                <a16:creationId xmlns:a16="http://schemas.microsoft.com/office/drawing/2014/main" id="{CB44A635-A759-7943-1445-2BF0EA78E20B}"/>
              </a:ext>
            </a:extLst>
          </p:cNvPr>
          <p:cNvSpPr/>
          <p:nvPr/>
        </p:nvSpPr>
        <p:spPr>
          <a:xfrm>
            <a:off x="0" y="1744717"/>
            <a:ext cx="12192000" cy="3048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CONTEXT</a:t>
            </a:r>
          </a:p>
        </p:txBody>
      </p:sp>
      <p:sp>
        <p:nvSpPr>
          <p:cNvPr id="5" name="Rectangle 4">
            <a:extLst>
              <a:ext uri="{FF2B5EF4-FFF2-40B4-BE49-F238E27FC236}">
                <a16:creationId xmlns:a16="http://schemas.microsoft.com/office/drawing/2014/main" id="{79A7BF69-629F-7C63-9413-E54AD5AC019A}"/>
              </a:ext>
            </a:extLst>
          </p:cNvPr>
          <p:cNvSpPr/>
          <p:nvPr/>
        </p:nvSpPr>
        <p:spPr>
          <a:xfrm>
            <a:off x="0" y="3768953"/>
            <a:ext cx="12192000" cy="3048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PROBLEM STATEMENT</a:t>
            </a:r>
          </a:p>
        </p:txBody>
      </p:sp>
      <p:sp>
        <p:nvSpPr>
          <p:cNvPr id="7" name="Rectangle 6">
            <a:extLst>
              <a:ext uri="{FF2B5EF4-FFF2-40B4-BE49-F238E27FC236}">
                <a16:creationId xmlns:a16="http://schemas.microsoft.com/office/drawing/2014/main" id="{A786503D-1A74-BC11-CDA2-F6372C9C710B}"/>
              </a:ext>
            </a:extLst>
          </p:cNvPr>
          <p:cNvSpPr/>
          <p:nvPr/>
        </p:nvSpPr>
        <p:spPr>
          <a:xfrm>
            <a:off x="0" y="5764499"/>
            <a:ext cx="12192000" cy="3048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LITERATURE SURVEY</a:t>
            </a:r>
          </a:p>
        </p:txBody>
      </p:sp>
      <p:sp>
        <p:nvSpPr>
          <p:cNvPr id="8" name="Content Placeholder 2">
            <a:extLst>
              <a:ext uri="{FF2B5EF4-FFF2-40B4-BE49-F238E27FC236}">
                <a16:creationId xmlns:a16="http://schemas.microsoft.com/office/drawing/2014/main" id="{880CB66E-48B2-7627-761C-ACFA78D8EF6F}"/>
              </a:ext>
            </a:extLst>
          </p:cNvPr>
          <p:cNvSpPr txBox="1">
            <a:spLocks/>
          </p:cNvSpPr>
          <p:nvPr/>
        </p:nvSpPr>
        <p:spPr>
          <a:xfrm>
            <a:off x="838200" y="6125253"/>
            <a:ext cx="10515600" cy="6586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Existing attempts to incorporate zip code or location primarily focus on directly encoding the spatial data, but don’t account for affluency or income tax features</a:t>
            </a:r>
            <a:endParaRPr lang="en-US" sz="2000" dirty="0"/>
          </a:p>
        </p:txBody>
      </p:sp>
    </p:spTree>
    <p:extLst>
      <p:ext uri="{BB962C8B-B14F-4D97-AF65-F5344CB8AC3E}">
        <p14:creationId xmlns:p14="http://schemas.microsoft.com/office/powerpoint/2010/main" val="537820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Research Questions &amp; Modeling Objective</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a:xfrm>
            <a:off x="2795751" y="3622893"/>
            <a:ext cx="8229600" cy="2743200"/>
          </a:xfrm>
        </p:spPr>
        <p:txBody>
          <a:bodyPr anchor="ctr">
            <a:normAutofit/>
          </a:bodyPr>
          <a:lstStyle/>
          <a:p>
            <a:pPr marL="342900" marR="0" lvl="0" indent="-342900">
              <a:lnSpc>
                <a:spcPct val="107000"/>
              </a:lnSpc>
              <a:spcBef>
                <a:spcPts val="0"/>
              </a:spcBef>
              <a:spcAft>
                <a:spcPts val="600"/>
              </a:spcAft>
              <a:buFont typeface="+mj-lt"/>
              <a:buAutoNum type="arabicPeriod"/>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How does the performance of models with income tax data added compare to those with only house features?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mj-lt"/>
              <a:buAutoNum type="arabicPeriod"/>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Which income tax features are statistically significant? What is their relationship to house price?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mj-lt"/>
              <a:buAutoNum type="arabicPeriod"/>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Which traditional features are statistically significant? What is their relationship to house price? How does the set of significant features change when income tax features are added?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4C6AD5BD-2A83-E57A-B0DB-46B6EBC6C3C4}"/>
              </a:ext>
            </a:extLst>
          </p:cNvPr>
          <p:cNvSpPr txBox="1">
            <a:spLocks/>
          </p:cNvSpPr>
          <p:nvPr/>
        </p:nvSpPr>
        <p:spPr>
          <a:xfrm>
            <a:off x="2795751" y="2259725"/>
            <a:ext cx="8229600" cy="97538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alibri" panose="020F0502020204030204" pitchFamily="34" charset="0"/>
                <a:ea typeface="MS Mincho" panose="02020609040205080304" pitchFamily="49" charset="-128"/>
                <a:cs typeface="Times New Roman" panose="02020603050405020304" pitchFamily="18" charset="0"/>
              </a:rPr>
              <a:t>How well can we predict</a:t>
            </a:r>
            <a:r>
              <a:rPr lang="en-US" sz="1800" b="1" dirty="0">
                <a:latin typeface="Calibri" panose="020F0502020204030204" pitchFamily="34" charset="0"/>
                <a:ea typeface="MS Mincho" panose="02020609040205080304" pitchFamily="49" charset="-128"/>
                <a:cs typeface="Times New Roman" panose="02020603050405020304" pitchFamily="18" charset="0"/>
              </a:rPr>
              <a:t> </a:t>
            </a:r>
            <a:r>
              <a:rPr lang="en-US" sz="1800" dirty="0">
                <a:latin typeface="Calibri" panose="020F0502020204030204" pitchFamily="34" charset="0"/>
                <a:ea typeface="MS Mincho" panose="02020609040205080304" pitchFamily="49" charset="-128"/>
                <a:cs typeface="Times New Roman" panose="02020603050405020304" pitchFamily="18" charset="0"/>
              </a:rPr>
              <a:t>house prices using </a:t>
            </a:r>
            <a:r>
              <a:rPr lang="en-US" sz="1800" b="1" dirty="0">
                <a:latin typeface="Calibri" panose="020F0502020204030204" pitchFamily="34" charset="0"/>
                <a:ea typeface="MS Mincho" panose="02020609040205080304" pitchFamily="49" charset="-128"/>
                <a:cs typeface="Times New Roman" panose="02020603050405020304" pitchFamily="18" charset="0"/>
              </a:rPr>
              <a:t>both</a:t>
            </a:r>
            <a:r>
              <a:rPr lang="en-US" sz="1800" dirty="0">
                <a:latin typeface="Calibri" panose="020F0502020204030204" pitchFamily="34" charset="0"/>
                <a:ea typeface="MS Mincho" panose="02020609040205080304" pitchFamily="49" charset="-128"/>
                <a:cs typeface="Times New Roman" panose="02020603050405020304" pitchFamily="18" charset="0"/>
              </a:rPr>
              <a:t> standard “listing” information about the house and income tax information about the residents of a zip code?</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6378E2F2-F693-292C-17D7-B768937A66A1}"/>
              </a:ext>
            </a:extLst>
          </p:cNvPr>
          <p:cNvSpPr/>
          <p:nvPr/>
        </p:nvSpPr>
        <p:spPr>
          <a:xfrm>
            <a:off x="733096" y="2194583"/>
            <a:ext cx="1831428" cy="1040524"/>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Primary Research Question</a:t>
            </a:r>
          </a:p>
        </p:txBody>
      </p:sp>
      <p:sp>
        <p:nvSpPr>
          <p:cNvPr id="6" name="Rectangle 5">
            <a:extLst>
              <a:ext uri="{FF2B5EF4-FFF2-40B4-BE49-F238E27FC236}">
                <a16:creationId xmlns:a16="http://schemas.microsoft.com/office/drawing/2014/main" id="{EC7575E1-3282-F63C-9C5C-E5B72AA755BF}"/>
              </a:ext>
            </a:extLst>
          </p:cNvPr>
          <p:cNvSpPr/>
          <p:nvPr/>
        </p:nvSpPr>
        <p:spPr>
          <a:xfrm>
            <a:off x="733096" y="3622893"/>
            <a:ext cx="1831428" cy="2743200"/>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Secondary Research Questions</a:t>
            </a:r>
          </a:p>
        </p:txBody>
      </p:sp>
      <p:sp>
        <p:nvSpPr>
          <p:cNvPr id="8" name="Content Placeholder 2">
            <a:extLst>
              <a:ext uri="{FF2B5EF4-FFF2-40B4-BE49-F238E27FC236}">
                <a16:creationId xmlns:a16="http://schemas.microsoft.com/office/drawing/2014/main" id="{B8BE5E54-D9FF-FE9F-C7FE-CFDAFD07E531}"/>
              </a:ext>
            </a:extLst>
          </p:cNvPr>
          <p:cNvSpPr txBox="1">
            <a:spLocks/>
          </p:cNvSpPr>
          <p:nvPr/>
        </p:nvSpPr>
        <p:spPr>
          <a:xfrm>
            <a:off x="838200" y="1309157"/>
            <a:ext cx="10515600" cy="6580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alibri" panose="020F0502020204030204" pitchFamily="34" charset="0"/>
                <a:ea typeface="MS Mincho" panose="02020609040205080304" pitchFamily="49" charset="-128"/>
                <a:cs typeface="Times New Roman" panose="02020603050405020304" pitchFamily="18" charset="0"/>
              </a:rPr>
              <a:t>Our goal was to answer the below research questions.</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5081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Methodology</a:t>
            </a:r>
          </a:p>
        </p:txBody>
      </p:sp>
      <p:sp>
        <p:nvSpPr>
          <p:cNvPr id="6" name="Rectangle 5">
            <a:extLst>
              <a:ext uri="{FF2B5EF4-FFF2-40B4-BE49-F238E27FC236}">
                <a16:creationId xmlns:a16="http://schemas.microsoft.com/office/drawing/2014/main" id="{2FCBC6E5-B205-AF2E-DE1C-83A592E57923}"/>
              </a:ext>
            </a:extLst>
          </p:cNvPr>
          <p:cNvSpPr/>
          <p:nvPr/>
        </p:nvSpPr>
        <p:spPr>
          <a:xfrm>
            <a:off x="462455" y="2028790"/>
            <a:ext cx="11098924" cy="1025050"/>
          </a:xfrm>
          <a:prstGeom prst="rect">
            <a:avLst/>
          </a:prstGeom>
          <a:noFill/>
        </p:spPr>
      </p:sp>
      <p:sp>
        <p:nvSpPr>
          <p:cNvPr id="7" name="Freeform 6">
            <a:extLst>
              <a:ext uri="{FF2B5EF4-FFF2-40B4-BE49-F238E27FC236}">
                <a16:creationId xmlns:a16="http://schemas.microsoft.com/office/drawing/2014/main" id="{E210633F-D7FB-B6B7-7391-78F2FFAC0A0F}"/>
              </a:ext>
            </a:extLst>
          </p:cNvPr>
          <p:cNvSpPr/>
          <p:nvPr/>
        </p:nvSpPr>
        <p:spPr>
          <a:xfrm>
            <a:off x="467603" y="2028790"/>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Text" lastClr="000000"/>
                </a:solidFill>
              </a:rPr>
              <a:t>Data Cleansing &amp; Transformation</a:t>
            </a:r>
          </a:p>
        </p:txBody>
      </p:sp>
      <p:sp>
        <p:nvSpPr>
          <p:cNvPr id="8" name="Freeform 7">
            <a:extLst>
              <a:ext uri="{FF2B5EF4-FFF2-40B4-BE49-F238E27FC236}">
                <a16:creationId xmlns:a16="http://schemas.microsoft.com/office/drawing/2014/main" id="{50B36938-ADE1-E570-3B69-C491BC8E3F11}"/>
              </a:ext>
            </a:extLst>
          </p:cNvPr>
          <p:cNvSpPr/>
          <p:nvPr/>
        </p:nvSpPr>
        <p:spPr>
          <a:xfrm>
            <a:off x="3164837" y="2028790"/>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Text" lastClr="000000"/>
                </a:solidFill>
              </a:rPr>
              <a:t>Exploratory Data Analysis</a:t>
            </a:r>
          </a:p>
        </p:txBody>
      </p:sp>
      <p:sp>
        <p:nvSpPr>
          <p:cNvPr id="9" name="Freeform 8">
            <a:extLst>
              <a:ext uri="{FF2B5EF4-FFF2-40B4-BE49-F238E27FC236}">
                <a16:creationId xmlns:a16="http://schemas.microsoft.com/office/drawing/2014/main" id="{93D86176-11AA-147A-909E-DDB9295FF26B}"/>
              </a:ext>
            </a:extLst>
          </p:cNvPr>
          <p:cNvSpPr/>
          <p:nvPr/>
        </p:nvSpPr>
        <p:spPr>
          <a:xfrm>
            <a:off x="5862070" y="2028790"/>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Text" lastClr="000000"/>
                </a:solidFill>
              </a:rPr>
              <a:t>Model Development &amp; Selection</a:t>
            </a:r>
          </a:p>
        </p:txBody>
      </p:sp>
      <p:sp>
        <p:nvSpPr>
          <p:cNvPr id="10" name="Freeform 9">
            <a:extLst>
              <a:ext uri="{FF2B5EF4-FFF2-40B4-BE49-F238E27FC236}">
                <a16:creationId xmlns:a16="http://schemas.microsoft.com/office/drawing/2014/main" id="{007CE89F-F5D7-A0A2-09BF-B2F9A45F4D6B}"/>
              </a:ext>
            </a:extLst>
          </p:cNvPr>
          <p:cNvSpPr/>
          <p:nvPr/>
        </p:nvSpPr>
        <p:spPr>
          <a:xfrm>
            <a:off x="8559304" y="2028790"/>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Text" lastClr="000000"/>
                </a:solidFill>
              </a:rPr>
              <a:t>Results Evaluation</a:t>
            </a:r>
          </a:p>
        </p:txBody>
      </p:sp>
      <p:sp>
        <p:nvSpPr>
          <p:cNvPr id="11" name="TextBox 10">
            <a:extLst>
              <a:ext uri="{FF2B5EF4-FFF2-40B4-BE49-F238E27FC236}">
                <a16:creationId xmlns:a16="http://schemas.microsoft.com/office/drawing/2014/main" id="{1355A6FA-DC71-DF24-AF09-685FE9C7C37F}"/>
              </a:ext>
            </a:extLst>
          </p:cNvPr>
          <p:cNvSpPr txBox="1"/>
          <p:nvPr/>
        </p:nvSpPr>
        <p:spPr>
          <a:xfrm>
            <a:off x="462455" y="3053840"/>
            <a:ext cx="2522483" cy="646331"/>
          </a:xfrm>
          <a:prstGeom prst="rect">
            <a:avLst/>
          </a:prstGeom>
          <a:noFill/>
        </p:spPr>
        <p:txBody>
          <a:bodyPr wrap="square" rtlCol="0">
            <a:spAutoFit/>
          </a:bodyPr>
          <a:lstStyle/>
          <a:p>
            <a:r>
              <a:rPr lang="en-US" b="1" dirty="0">
                <a:latin typeface="Calibri" panose="020F0502020204030204" pitchFamily="34" charset="0"/>
                <a:ea typeface="MS Mincho" panose="02020609040205080304" pitchFamily="49" charset="-128"/>
                <a:cs typeface="Times New Roman" panose="02020603050405020304" pitchFamily="18" charset="0"/>
              </a:rPr>
              <a:t>C</a:t>
            </a:r>
            <a:r>
              <a:rPr lang="en-US" sz="1800" b="1" dirty="0">
                <a:effectLst/>
                <a:latin typeface="Calibri" panose="020F0502020204030204" pitchFamily="34" charset="0"/>
                <a:ea typeface="MS Mincho" panose="02020609040205080304" pitchFamily="49" charset="-128"/>
                <a:cs typeface="Times New Roman" panose="02020603050405020304" pitchFamily="18" charset="0"/>
              </a:rPr>
              <a:t>reate the dataset to feed EDA and the model</a:t>
            </a:r>
            <a:r>
              <a:rPr lang="en-US" b="1" dirty="0">
                <a:effectLst/>
              </a:rPr>
              <a:t> </a:t>
            </a:r>
            <a:endParaRPr lang="en-US" b="1" dirty="0"/>
          </a:p>
        </p:txBody>
      </p:sp>
      <p:sp>
        <p:nvSpPr>
          <p:cNvPr id="12" name="TextBox 11">
            <a:extLst>
              <a:ext uri="{FF2B5EF4-FFF2-40B4-BE49-F238E27FC236}">
                <a16:creationId xmlns:a16="http://schemas.microsoft.com/office/drawing/2014/main" id="{ABCC4479-2AA4-8DE3-9F73-96E36584E22B}"/>
              </a:ext>
            </a:extLst>
          </p:cNvPr>
          <p:cNvSpPr txBox="1"/>
          <p:nvPr/>
        </p:nvSpPr>
        <p:spPr>
          <a:xfrm>
            <a:off x="462455" y="3757923"/>
            <a:ext cx="2522483" cy="2339102"/>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a:effectLst/>
                <a:latin typeface="Calibri" panose="020F0502020204030204" pitchFamily="34" charset="0"/>
                <a:ea typeface="MS Mincho" panose="02020609040205080304" pitchFamily="49" charset="-128"/>
                <a:cs typeface="Times New Roman" panose="02020603050405020304" pitchFamily="18" charset="0"/>
              </a:rPr>
              <a:t>Perform null and duplicate checks</a:t>
            </a:r>
          </a:p>
          <a:p>
            <a:pPr marL="285750" indent="-285750">
              <a:spcAft>
                <a:spcPts val="600"/>
              </a:spcAft>
              <a:buFont typeface="Arial" panose="020B0604020202020204" pitchFamily="34" charset="0"/>
              <a:buChar char="•"/>
            </a:pPr>
            <a:r>
              <a:rPr lang="en-US" sz="1400" dirty="0">
                <a:effectLst/>
                <a:latin typeface="Calibri" panose="020F0502020204030204" pitchFamily="34" charset="0"/>
                <a:ea typeface="MS Mincho" panose="02020609040205080304" pitchFamily="49" charset="-128"/>
                <a:cs typeface="Times New Roman" panose="02020603050405020304" pitchFamily="18" charset="0"/>
              </a:rPr>
              <a:t>Confirm data types</a:t>
            </a:r>
          </a:p>
          <a:p>
            <a:pPr marL="285750" indent="-285750">
              <a:spcAft>
                <a:spcPts val="600"/>
              </a:spcAft>
              <a:buFont typeface="Arial" panose="020B0604020202020204" pitchFamily="34" charset="0"/>
              <a:buChar char="•"/>
            </a:pPr>
            <a:r>
              <a:rPr lang="en-US" sz="1400" dirty="0">
                <a:latin typeface="Calibri" panose="020F0502020204030204" pitchFamily="34" charset="0"/>
                <a:ea typeface="MS Mincho" panose="02020609040205080304" pitchFamily="49" charset="-128"/>
                <a:cs typeface="Times New Roman" panose="02020603050405020304" pitchFamily="18" charset="0"/>
              </a:rPr>
              <a:t>A</a:t>
            </a:r>
            <a:r>
              <a:rPr lang="en-US" sz="1400" dirty="0">
                <a:effectLst/>
                <a:latin typeface="Calibri" panose="020F0502020204030204" pitchFamily="34" charset="0"/>
                <a:ea typeface="MS Mincho" panose="02020609040205080304" pitchFamily="49" charset="-128"/>
                <a:cs typeface="Times New Roman" panose="02020603050405020304" pitchFamily="18" charset="0"/>
              </a:rPr>
              <a:t>ggregate data as-needed </a:t>
            </a:r>
          </a:p>
          <a:p>
            <a:pPr marL="285750" indent="-285750">
              <a:spcAft>
                <a:spcPts val="600"/>
              </a:spcAft>
              <a:buFont typeface="Arial" panose="020B0604020202020204" pitchFamily="34" charset="0"/>
              <a:buChar char="•"/>
            </a:pPr>
            <a:r>
              <a:rPr lang="en-US" sz="1400" dirty="0">
                <a:effectLst/>
                <a:latin typeface="Calibri" panose="020F0502020204030204" pitchFamily="34" charset="0"/>
                <a:ea typeface="MS Mincho" panose="02020609040205080304" pitchFamily="49" charset="-128"/>
                <a:cs typeface="Times New Roman" panose="02020603050405020304" pitchFamily="18" charset="0"/>
              </a:rPr>
              <a:t>Join the real estate and income tax datasets and checking join veracity</a:t>
            </a:r>
          </a:p>
          <a:p>
            <a:pPr marL="285750" indent="-285750">
              <a:spcAft>
                <a:spcPts val="600"/>
              </a:spcAft>
              <a:buFont typeface="Arial" panose="020B0604020202020204" pitchFamily="34" charset="0"/>
              <a:buChar char="•"/>
            </a:pPr>
            <a:r>
              <a:rPr lang="en-US" sz="1400" dirty="0">
                <a:latin typeface="Calibri" panose="020F0502020204030204" pitchFamily="34" charset="0"/>
                <a:ea typeface="MS Mincho" panose="02020609040205080304" pitchFamily="49" charset="-128"/>
                <a:cs typeface="Times New Roman" panose="02020603050405020304" pitchFamily="18" charset="0"/>
              </a:rPr>
              <a:t>Create</a:t>
            </a:r>
            <a:r>
              <a:rPr lang="en-US" sz="1400" dirty="0">
                <a:effectLst/>
                <a:latin typeface="Calibri" panose="020F0502020204030204" pitchFamily="34" charset="0"/>
                <a:ea typeface="MS Mincho" panose="02020609040205080304" pitchFamily="49" charset="-128"/>
                <a:cs typeface="Times New Roman" panose="02020603050405020304" pitchFamily="18" charset="0"/>
              </a:rPr>
              <a:t> calculated fields for our variables as needed</a:t>
            </a:r>
            <a:r>
              <a:rPr lang="en-US" sz="1400" dirty="0">
                <a:effectLst/>
              </a:rPr>
              <a:t> </a:t>
            </a:r>
            <a:endParaRPr lang="en-US" sz="1400" dirty="0"/>
          </a:p>
        </p:txBody>
      </p:sp>
      <p:sp>
        <p:nvSpPr>
          <p:cNvPr id="13" name="TextBox 12">
            <a:extLst>
              <a:ext uri="{FF2B5EF4-FFF2-40B4-BE49-F238E27FC236}">
                <a16:creationId xmlns:a16="http://schemas.microsoft.com/office/drawing/2014/main" id="{FDC35F14-5AED-E860-0C64-8ADB7BF46E0C}"/>
              </a:ext>
            </a:extLst>
          </p:cNvPr>
          <p:cNvSpPr txBox="1"/>
          <p:nvPr/>
        </p:nvSpPr>
        <p:spPr>
          <a:xfrm>
            <a:off x="3159689" y="3053840"/>
            <a:ext cx="2522483" cy="646331"/>
          </a:xfrm>
          <a:prstGeom prst="rect">
            <a:avLst/>
          </a:prstGeom>
          <a:noFill/>
        </p:spPr>
        <p:txBody>
          <a:bodyPr wrap="square" rtlCol="0">
            <a:spAutoFit/>
          </a:bodyPr>
          <a:lstStyle/>
          <a:p>
            <a:r>
              <a:rPr lang="en-US" b="1" dirty="0">
                <a:latin typeface="Calibri" panose="020F0502020204030204" pitchFamily="34" charset="0"/>
                <a:ea typeface="MS Mincho" panose="02020609040205080304" pitchFamily="49" charset="-128"/>
                <a:cs typeface="Times New Roman" panose="02020603050405020304" pitchFamily="18" charset="0"/>
              </a:rPr>
              <a:t>Summarize and explore before modeling</a:t>
            </a:r>
            <a:endParaRPr lang="en-US" b="1" dirty="0"/>
          </a:p>
        </p:txBody>
      </p:sp>
      <p:sp>
        <p:nvSpPr>
          <p:cNvPr id="14" name="TextBox 13">
            <a:extLst>
              <a:ext uri="{FF2B5EF4-FFF2-40B4-BE49-F238E27FC236}">
                <a16:creationId xmlns:a16="http://schemas.microsoft.com/office/drawing/2014/main" id="{C0206C4D-7F66-6E4D-D90B-81ED9CE1AC1B}"/>
              </a:ext>
            </a:extLst>
          </p:cNvPr>
          <p:cNvSpPr txBox="1"/>
          <p:nvPr/>
        </p:nvSpPr>
        <p:spPr>
          <a:xfrm>
            <a:off x="3159689" y="3757923"/>
            <a:ext cx="2522483" cy="1969770"/>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a:latin typeface="Calibri" panose="020F0502020204030204" pitchFamily="34" charset="0"/>
                <a:ea typeface="MS Mincho" panose="02020609040205080304" pitchFamily="49" charset="-128"/>
                <a:cs typeface="Times New Roman" panose="02020603050405020304" pitchFamily="18" charset="0"/>
              </a:rPr>
              <a:t>Develop univariate summaries (histograms, boxplots)</a:t>
            </a:r>
          </a:p>
          <a:p>
            <a:pPr marL="285750" indent="-285750">
              <a:spcAft>
                <a:spcPts val="600"/>
              </a:spcAft>
              <a:buFont typeface="Arial" panose="020B0604020202020204" pitchFamily="34" charset="0"/>
              <a:buChar char="•"/>
            </a:pPr>
            <a:r>
              <a:rPr lang="en-US" sz="1400" dirty="0">
                <a:latin typeface="Calibri" panose="020F0502020204030204" pitchFamily="34" charset="0"/>
                <a:ea typeface="MS Mincho" panose="02020609040205080304" pitchFamily="49" charset="-128"/>
                <a:cs typeface="Times New Roman" panose="02020603050405020304" pitchFamily="18" charset="0"/>
              </a:rPr>
              <a:t>Understand dependent-independent variable summaries (pair plots, correlation heatmaps)</a:t>
            </a:r>
          </a:p>
          <a:p>
            <a:pPr marL="285750" indent="-285750">
              <a:spcAft>
                <a:spcPts val="600"/>
              </a:spcAft>
              <a:buFont typeface="Arial" panose="020B0604020202020204" pitchFamily="34" charset="0"/>
              <a:buChar char="•"/>
            </a:pPr>
            <a:r>
              <a:rPr lang="en-US" sz="1400" dirty="0">
                <a:latin typeface="Calibri" panose="020F0502020204030204" pitchFamily="34" charset="0"/>
                <a:ea typeface="MS Mincho" panose="02020609040205080304" pitchFamily="49" charset="-128"/>
                <a:cs typeface="Times New Roman" panose="02020603050405020304" pitchFamily="18" charset="0"/>
              </a:rPr>
              <a:t>Correlation analysis</a:t>
            </a:r>
          </a:p>
        </p:txBody>
      </p:sp>
      <p:sp>
        <p:nvSpPr>
          <p:cNvPr id="15" name="TextBox 14">
            <a:extLst>
              <a:ext uri="{FF2B5EF4-FFF2-40B4-BE49-F238E27FC236}">
                <a16:creationId xmlns:a16="http://schemas.microsoft.com/office/drawing/2014/main" id="{C311DCB7-8714-3520-2876-042046A6BB2A}"/>
              </a:ext>
            </a:extLst>
          </p:cNvPr>
          <p:cNvSpPr txBox="1"/>
          <p:nvPr/>
        </p:nvSpPr>
        <p:spPr>
          <a:xfrm>
            <a:off x="5856923" y="3053840"/>
            <a:ext cx="2522483" cy="646331"/>
          </a:xfrm>
          <a:prstGeom prst="rect">
            <a:avLst/>
          </a:prstGeom>
          <a:noFill/>
        </p:spPr>
        <p:txBody>
          <a:bodyPr wrap="square" rtlCol="0">
            <a:spAutoFit/>
          </a:bodyPr>
          <a:lstStyle/>
          <a:p>
            <a:r>
              <a:rPr lang="en-US" sz="1800" b="1" dirty="0">
                <a:effectLst/>
                <a:latin typeface="Calibri" panose="020F0502020204030204" pitchFamily="34" charset="0"/>
                <a:ea typeface="MS Mincho" panose="02020609040205080304" pitchFamily="49" charset="-128"/>
                <a:cs typeface="Times New Roman" panose="02020603050405020304" pitchFamily="18" charset="0"/>
              </a:rPr>
              <a:t>Test and select the best model</a:t>
            </a:r>
            <a:endParaRPr lang="en-US" b="1" dirty="0"/>
          </a:p>
        </p:txBody>
      </p:sp>
      <p:sp>
        <p:nvSpPr>
          <p:cNvPr id="16" name="TextBox 15">
            <a:extLst>
              <a:ext uri="{FF2B5EF4-FFF2-40B4-BE49-F238E27FC236}">
                <a16:creationId xmlns:a16="http://schemas.microsoft.com/office/drawing/2014/main" id="{0D7B08C1-8B53-F6F8-79C1-D694DF889651}"/>
              </a:ext>
            </a:extLst>
          </p:cNvPr>
          <p:cNvSpPr txBox="1"/>
          <p:nvPr/>
        </p:nvSpPr>
        <p:spPr>
          <a:xfrm>
            <a:off x="5856923" y="3757923"/>
            <a:ext cx="2522483" cy="276998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a:effectLst/>
                <a:latin typeface="Calibri" panose="020F0502020204030204" pitchFamily="34" charset="0"/>
                <a:ea typeface="MS Mincho" panose="02020609040205080304" pitchFamily="49" charset="-128"/>
                <a:cs typeface="Times New Roman" panose="02020603050405020304" pitchFamily="18" charset="0"/>
              </a:rPr>
              <a:t>Split data into training/testing</a:t>
            </a:r>
          </a:p>
          <a:p>
            <a:pPr marL="285750" indent="-285750">
              <a:spcAft>
                <a:spcPts val="600"/>
              </a:spcAft>
              <a:buFont typeface="Arial" panose="020B0604020202020204" pitchFamily="34" charset="0"/>
              <a:buChar char="•"/>
            </a:pPr>
            <a:r>
              <a:rPr lang="en-US" sz="1400" dirty="0">
                <a:effectLst/>
                <a:latin typeface="Calibri" panose="020F0502020204030204" pitchFamily="34" charset="0"/>
                <a:ea typeface="MS Mincho" panose="02020609040205080304" pitchFamily="49" charset="-128"/>
                <a:cs typeface="Times New Roman" panose="02020603050405020304" pitchFamily="18" charset="0"/>
              </a:rPr>
              <a:t>Preprocess data (scaling, PCA)</a:t>
            </a:r>
          </a:p>
          <a:p>
            <a:pPr marL="285750" indent="-285750">
              <a:spcAft>
                <a:spcPts val="600"/>
              </a:spcAft>
              <a:buFont typeface="Arial" panose="020B0604020202020204" pitchFamily="34" charset="0"/>
              <a:buChar char="•"/>
            </a:pPr>
            <a:r>
              <a:rPr lang="en-US" sz="1400" dirty="0">
                <a:effectLst/>
                <a:latin typeface="Calibri" panose="020F0502020204030204" pitchFamily="34" charset="0"/>
                <a:ea typeface="MS Mincho" panose="02020609040205080304" pitchFamily="49" charset="-128"/>
                <a:cs typeface="Times New Roman" panose="02020603050405020304" pitchFamily="18" charset="0"/>
              </a:rPr>
              <a:t>Select and engineer features as-needed</a:t>
            </a:r>
          </a:p>
          <a:p>
            <a:pPr marL="285750" indent="-285750">
              <a:spcAft>
                <a:spcPts val="600"/>
              </a:spcAft>
              <a:buFont typeface="Arial" panose="020B0604020202020204" pitchFamily="34" charset="0"/>
              <a:buChar char="•"/>
            </a:pPr>
            <a:r>
              <a:rPr lang="en-US" sz="1400" dirty="0">
                <a:effectLst/>
                <a:latin typeface="Calibri" panose="020F0502020204030204" pitchFamily="34" charset="0"/>
                <a:ea typeface="MS Mincho" panose="02020609040205080304" pitchFamily="49" charset="-128"/>
                <a:cs typeface="Times New Roman" panose="02020603050405020304" pitchFamily="18" charset="0"/>
              </a:rPr>
              <a:t>Train and score models from different families</a:t>
            </a:r>
          </a:p>
          <a:p>
            <a:pPr marL="285750" indent="-285750">
              <a:spcAft>
                <a:spcPts val="600"/>
              </a:spcAft>
              <a:buFont typeface="Arial" panose="020B0604020202020204" pitchFamily="34" charset="0"/>
              <a:buChar char="•"/>
            </a:pPr>
            <a:r>
              <a:rPr lang="en-US" sz="1400" dirty="0">
                <a:effectLst/>
                <a:latin typeface="Calibri" panose="020F0502020204030204" pitchFamily="34" charset="0"/>
                <a:ea typeface="MS Mincho" panose="02020609040205080304" pitchFamily="49" charset="-128"/>
                <a:cs typeface="Times New Roman" panose="02020603050405020304" pitchFamily="18" charset="0"/>
              </a:rPr>
              <a:t>Select a ‘best’ model type, and fit that model on the final data</a:t>
            </a:r>
            <a:r>
              <a:rPr lang="en-US" sz="1400" dirty="0">
                <a:effectLst/>
              </a:rPr>
              <a:t> </a:t>
            </a:r>
            <a:endParaRPr lang="en-US" sz="1400" dirty="0">
              <a:latin typeface="Calibri" panose="020F0502020204030204" pitchFamily="34" charset="0"/>
              <a:ea typeface="MS Mincho" panose="02020609040205080304" pitchFamily="49" charset="-128"/>
              <a:cs typeface="Times New Roman" panose="02020603050405020304" pitchFamily="18" charset="0"/>
            </a:endParaRPr>
          </a:p>
        </p:txBody>
      </p:sp>
      <p:sp>
        <p:nvSpPr>
          <p:cNvPr id="17" name="TextBox 16">
            <a:extLst>
              <a:ext uri="{FF2B5EF4-FFF2-40B4-BE49-F238E27FC236}">
                <a16:creationId xmlns:a16="http://schemas.microsoft.com/office/drawing/2014/main" id="{FC5556DF-CA3E-E390-0516-835B57F2BE16}"/>
              </a:ext>
            </a:extLst>
          </p:cNvPr>
          <p:cNvSpPr txBox="1"/>
          <p:nvPr/>
        </p:nvSpPr>
        <p:spPr>
          <a:xfrm>
            <a:off x="8554155" y="3053840"/>
            <a:ext cx="2522483" cy="646331"/>
          </a:xfrm>
          <a:prstGeom prst="rect">
            <a:avLst/>
          </a:prstGeom>
          <a:noFill/>
        </p:spPr>
        <p:txBody>
          <a:bodyPr wrap="square" rtlCol="0">
            <a:spAutoFit/>
          </a:bodyPr>
          <a:lstStyle/>
          <a:p>
            <a:r>
              <a:rPr lang="en-US" sz="1800" b="1" dirty="0">
                <a:effectLst/>
                <a:latin typeface="Calibri" panose="020F0502020204030204" pitchFamily="34" charset="0"/>
                <a:ea typeface="MS Mincho" panose="02020609040205080304" pitchFamily="49" charset="-128"/>
                <a:cs typeface="Times New Roman" panose="02020603050405020304" pitchFamily="18" charset="0"/>
              </a:rPr>
              <a:t>Interpret models to answer key questions</a:t>
            </a:r>
            <a:endParaRPr lang="en-US" b="1" dirty="0"/>
          </a:p>
        </p:txBody>
      </p:sp>
      <p:sp>
        <p:nvSpPr>
          <p:cNvPr id="18" name="TextBox 17">
            <a:extLst>
              <a:ext uri="{FF2B5EF4-FFF2-40B4-BE49-F238E27FC236}">
                <a16:creationId xmlns:a16="http://schemas.microsoft.com/office/drawing/2014/main" id="{9A6D1FA8-70A6-95E3-2A32-CB3E3CB199B5}"/>
              </a:ext>
            </a:extLst>
          </p:cNvPr>
          <p:cNvSpPr txBox="1"/>
          <p:nvPr/>
        </p:nvSpPr>
        <p:spPr>
          <a:xfrm>
            <a:off x="8554155" y="3757923"/>
            <a:ext cx="2522483" cy="1969770"/>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a:effectLst/>
                <a:latin typeface="Calibri" panose="020F0502020204030204" pitchFamily="34" charset="0"/>
                <a:ea typeface="MS Mincho" panose="02020609040205080304" pitchFamily="49" charset="-128"/>
                <a:cs typeface="Times New Roman" panose="02020603050405020304" pitchFamily="18" charset="0"/>
              </a:rPr>
              <a:t>Evaluate model performance metrics to validate results and understand the predictive power of our model</a:t>
            </a:r>
            <a:r>
              <a:rPr lang="en-US" sz="1400" dirty="0">
                <a:effectLst/>
              </a:rPr>
              <a:t> </a:t>
            </a:r>
          </a:p>
          <a:p>
            <a:pPr marL="285750" indent="-285750">
              <a:spcAft>
                <a:spcPts val="600"/>
              </a:spcAft>
              <a:buFont typeface="Arial" panose="020B0604020202020204" pitchFamily="34" charset="0"/>
              <a:buChar char="•"/>
            </a:pPr>
            <a:r>
              <a:rPr lang="en-US" sz="1400" dirty="0">
                <a:latin typeface="Calibri" panose="020F0502020204030204" pitchFamily="34" charset="0"/>
                <a:ea typeface="MS Mincho" panose="02020609040205080304" pitchFamily="49" charset="-128"/>
                <a:cs typeface="Times New Roman" panose="02020603050405020304" pitchFamily="18" charset="0"/>
              </a:rPr>
              <a:t>Compare models with and without income tax data</a:t>
            </a:r>
          </a:p>
          <a:p>
            <a:pPr marL="285750" indent="-285750">
              <a:spcAft>
                <a:spcPts val="600"/>
              </a:spcAft>
              <a:buFont typeface="Arial" panose="020B0604020202020204" pitchFamily="34" charset="0"/>
              <a:buChar char="•"/>
            </a:pPr>
            <a:r>
              <a:rPr lang="en-US" sz="1400" dirty="0">
                <a:latin typeface="Calibri" panose="020F0502020204030204" pitchFamily="34" charset="0"/>
                <a:ea typeface="MS Mincho" panose="02020609040205080304" pitchFamily="49" charset="-128"/>
                <a:cs typeface="Times New Roman" panose="02020603050405020304" pitchFamily="18" charset="0"/>
              </a:rPr>
              <a:t>Develop conclusions</a:t>
            </a:r>
          </a:p>
        </p:txBody>
      </p:sp>
      <p:sp>
        <p:nvSpPr>
          <p:cNvPr id="5" name="Content Placeholder 2">
            <a:extLst>
              <a:ext uri="{FF2B5EF4-FFF2-40B4-BE49-F238E27FC236}">
                <a16:creationId xmlns:a16="http://schemas.microsoft.com/office/drawing/2014/main" id="{36817049-9976-AD41-AEC4-7CCD724210E0}"/>
              </a:ext>
            </a:extLst>
          </p:cNvPr>
          <p:cNvSpPr>
            <a:spLocks noGrp="1"/>
          </p:cNvSpPr>
          <p:nvPr>
            <p:ph idx="1"/>
          </p:nvPr>
        </p:nvSpPr>
        <p:spPr>
          <a:xfrm>
            <a:off x="838200" y="1309157"/>
            <a:ext cx="10515600" cy="658083"/>
          </a:xfrm>
        </p:spPr>
        <p:txBody>
          <a:bodyPr>
            <a:normAutofit/>
          </a:bodyPr>
          <a:lstStyle/>
          <a:p>
            <a:pPr marL="0" indent="0">
              <a:buNone/>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The team followed the four-step approach below to develop our models and answer the key question.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91129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9658-D6F5-087A-BEB2-6340F1A65F93}"/>
              </a:ext>
            </a:extLst>
          </p:cNvPr>
          <p:cNvSpPr>
            <a:spLocks noGrp="1"/>
          </p:cNvSpPr>
          <p:nvPr>
            <p:ph type="title"/>
          </p:nvPr>
        </p:nvSpPr>
        <p:spPr/>
        <p:txBody>
          <a:bodyPr/>
          <a:lstStyle/>
          <a:p>
            <a:r>
              <a:rPr lang="en-US" dirty="0"/>
              <a:t>Process &amp; Key Findings</a:t>
            </a:r>
          </a:p>
        </p:txBody>
      </p:sp>
    </p:spTree>
    <p:extLst>
      <p:ext uri="{BB962C8B-B14F-4D97-AF65-F5344CB8AC3E}">
        <p14:creationId xmlns:p14="http://schemas.microsoft.com/office/powerpoint/2010/main" val="2663358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a:xfrm>
            <a:off x="838200" y="291892"/>
            <a:ext cx="10515600" cy="658605"/>
          </a:xfrm>
        </p:spPr>
        <p:txBody>
          <a:bodyPr>
            <a:normAutofit fontScale="90000"/>
          </a:bodyPr>
          <a:lstStyle/>
          <a:p>
            <a:r>
              <a:rPr lang="en-US" dirty="0"/>
              <a:t>Data Cleansing and Transformation	</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a:xfrm>
            <a:off x="838200" y="1309157"/>
            <a:ext cx="10515600" cy="658083"/>
          </a:xfrm>
        </p:spPr>
        <p:txBody>
          <a:bodyPr>
            <a:normAutofit/>
          </a:bodyPr>
          <a:lstStyle/>
          <a:p>
            <a:pPr marL="0" indent="0">
              <a:buNone/>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First, we completed data extraction, cleaning, and merging, including handling complexities around null values (details on following slide)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20D22466-6064-C614-4620-BDEABF48B526}"/>
              </a:ext>
            </a:extLst>
          </p:cNvPr>
          <p:cNvSpPr/>
          <p:nvPr/>
        </p:nvSpPr>
        <p:spPr>
          <a:xfrm>
            <a:off x="967946" y="1992640"/>
            <a:ext cx="3484606" cy="310896"/>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Steps Taken</a:t>
            </a:r>
          </a:p>
        </p:txBody>
      </p:sp>
      <p:sp>
        <p:nvSpPr>
          <p:cNvPr id="6" name="TextBox 5">
            <a:extLst>
              <a:ext uri="{FF2B5EF4-FFF2-40B4-BE49-F238E27FC236}">
                <a16:creationId xmlns:a16="http://schemas.microsoft.com/office/drawing/2014/main" id="{56BB4968-F15B-A33F-BF12-C46F4697B109}"/>
              </a:ext>
            </a:extLst>
          </p:cNvPr>
          <p:cNvSpPr txBox="1"/>
          <p:nvPr/>
        </p:nvSpPr>
        <p:spPr>
          <a:xfrm>
            <a:off x="967946" y="2316103"/>
            <a:ext cx="3484606" cy="4231928"/>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t>Downloaded and explored data</a:t>
            </a:r>
          </a:p>
          <a:p>
            <a:pPr marL="285750" indent="-285750">
              <a:spcAft>
                <a:spcPts val="600"/>
              </a:spcAft>
              <a:buFont typeface="Arial" panose="020B0604020202020204" pitchFamily="34" charset="0"/>
              <a:buChar char="•"/>
            </a:pPr>
            <a:r>
              <a:rPr lang="en-US" dirty="0"/>
              <a:t>Understood column meanings and selected initial feature list from income tax data</a:t>
            </a:r>
          </a:p>
          <a:p>
            <a:pPr marL="285750" indent="-285750">
              <a:spcAft>
                <a:spcPts val="600"/>
              </a:spcAft>
              <a:buFont typeface="Arial" panose="020B0604020202020204" pitchFamily="34" charset="0"/>
              <a:buChar char="•"/>
            </a:pPr>
            <a:r>
              <a:rPr lang="en-US" dirty="0"/>
              <a:t>Filtered to time window</a:t>
            </a:r>
          </a:p>
          <a:p>
            <a:pPr marL="285750" indent="-285750">
              <a:spcAft>
                <a:spcPts val="600"/>
              </a:spcAft>
              <a:buFont typeface="Arial" panose="020B0604020202020204" pitchFamily="34" charset="0"/>
              <a:buChar char="•"/>
            </a:pPr>
            <a:r>
              <a:rPr lang="en-US" dirty="0"/>
              <a:t>Removed duplicate rows from real estate data</a:t>
            </a:r>
          </a:p>
          <a:p>
            <a:pPr marL="285750" indent="-285750">
              <a:spcAft>
                <a:spcPts val="600"/>
              </a:spcAft>
              <a:buFont typeface="Arial" panose="020B0604020202020204" pitchFamily="34" charset="0"/>
              <a:buChar char="•"/>
            </a:pPr>
            <a:r>
              <a:rPr lang="en-US" dirty="0"/>
              <a:t>Corrected zip code field</a:t>
            </a:r>
          </a:p>
          <a:p>
            <a:pPr marL="285750" indent="-285750">
              <a:spcAft>
                <a:spcPts val="600"/>
              </a:spcAft>
              <a:buFont typeface="Arial" panose="020B0604020202020204" pitchFamily="34" charset="0"/>
              <a:buChar char="•"/>
            </a:pPr>
            <a:r>
              <a:rPr lang="en-US" dirty="0"/>
              <a:t>Aggregated income tax data</a:t>
            </a:r>
          </a:p>
          <a:p>
            <a:pPr marL="285750" indent="-285750">
              <a:spcAft>
                <a:spcPts val="600"/>
              </a:spcAft>
              <a:buFont typeface="Arial" panose="020B0604020202020204" pitchFamily="34" charset="0"/>
              <a:buChar char="•"/>
            </a:pPr>
            <a:r>
              <a:rPr lang="en-US" dirty="0"/>
              <a:t>Joined the real estate and income tax datasets</a:t>
            </a:r>
          </a:p>
          <a:p>
            <a:pPr marL="285750" indent="-285750">
              <a:spcAft>
                <a:spcPts val="600"/>
              </a:spcAft>
              <a:buFont typeface="Arial" panose="020B0604020202020204" pitchFamily="34" charset="0"/>
              <a:buChar char="•"/>
            </a:pPr>
            <a:r>
              <a:rPr lang="en-US" dirty="0"/>
              <a:t>Cleansed nulls and created interaction terms</a:t>
            </a:r>
          </a:p>
        </p:txBody>
      </p:sp>
      <p:graphicFrame>
        <p:nvGraphicFramePr>
          <p:cNvPr id="8" name="Table 7">
            <a:extLst>
              <a:ext uri="{FF2B5EF4-FFF2-40B4-BE49-F238E27FC236}">
                <a16:creationId xmlns:a16="http://schemas.microsoft.com/office/drawing/2014/main" id="{CFA32291-53CC-7881-85BE-C9B1C745A67F}"/>
              </a:ext>
            </a:extLst>
          </p:cNvPr>
          <p:cNvGraphicFramePr>
            <a:graphicFrameLocks noGrp="1"/>
          </p:cNvGraphicFramePr>
          <p:nvPr>
            <p:extLst>
              <p:ext uri="{D42A27DB-BD31-4B8C-83A1-F6EECF244321}">
                <p14:modId xmlns:p14="http://schemas.microsoft.com/office/powerpoint/2010/main" val="941199588"/>
              </p:ext>
            </p:extLst>
          </p:nvPr>
        </p:nvGraphicFramePr>
        <p:xfrm>
          <a:off x="4994597" y="2008609"/>
          <a:ext cx="6511603" cy="4148510"/>
        </p:xfrm>
        <a:graphic>
          <a:graphicData uri="http://schemas.openxmlformats.org/drawingml/2006/table">
            <a:tbl>
              <a:tblPr firstRow="1" firstCol="1" bandRow="1">
                <a:tableStyleId>{5C22544A-7EE6-4342-B048-85BDC9FD1C3A}</a:tableStyleId>
              </a:tblPr>
              <a:tblGrid>
                <a:gridCol w="1785655">
                  <a:extLst>
                    <a:ext uri="{9D8B030D-6E8A-4147-A177-3AD203B41FA5}">
                      <a16:colId xmlns:a16="http://schemas.microsoft.com/office/drawing/2014/main" val="3992133342"/>
                    </a:ext>
                  </a:extLst>
                </a:gridCol>
                <a:gridCol w="4725948">
                  <a:extLst>
                    <a:ext uri="{9D8B030D-6E8A-4147-A177-3AD203B41FA5}">
                      <a16:colId xmlns:a16="http://schemas.microsoft.com/office/drawing/2014/main" val="711466816"/>
                    </a:ext>
                  </a:extLst>
                </a:gridCol>
              </a:tblGrid>
              <a:tr h="244030">
                <a:tc>
                  <a:txBody>
                    <a:bodyPr/>
                    <a:lstStyle/>
                    <a:p>
                      <a:pPr marL="0" marR="0" algn="r">
                        <a:lnSpc>
                          <a:spcPct val="107000"/>
                        </a:lnSpc>
                        <a:spcBef>
                          <a:spcPts val="0"/>
                        </a:spcBef>
                        <a:spcAft>
                          <a:spcPts val="0"/>
                        </a:spcAft>
                      </a:pPr>
                      <a:r>
                        <a:rPr lang="en-US" sz="1400" dirty="0">
                          <a:solidFill>
                            <a:schemeClr val="tx1"/>
                          </a:solidFill>
                          <a:effectLst/>
                        </a:rPr>
                        <a:t>Field</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algn="r">
                        <a:lnSpc>
                          <a:spcPct val="107000"/>
                        </a:lnSpc>
                        <a:spcBef>
                          <a:spcPts val="0"/>
                        </a:spcBef>
                        <a:spcAft>
                          <a:spcPts val="0"/>
                        </a:spcAft>
                      </a:pPr>
                      <a:r>
                        <a:rPr lang="en-US" sz="1400" dirty="0">
                          <a:solidFill>
                            <a:schemeClr val="tx1"/>
                          </a:solidFill>
                          <a:effectLst/>
                        </a:rPr>
                        <a:t>Description</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460996471"/>
                  </a:ext>
                </a:extLst>
              </a:tr>
              <a:tr h="244030">
                <a:tc>
                  <a:txBody>
                    <a:bodyPr/>
                    <a:lstStyle/>
                    <a:p>
                      <a:pPr marL="0" marR="0" algn="r">
                        <a:lnSpc>
                          <a:spcPct val="107000"/>
                        </a:lnSpc>
                        <a:spcBef>
                          <a:spcPts val="0"/>
                        </a:spcBef>
                        <a:spcAft>
                          <a:spcPts val="0"/>
                        </a:spcAft>
                      </a:pPr>
                      <a:r>
                        <a:rPr lang="en-US" sz="1400" dirty="0">
                          <a:solidFill>
                            <a:schemeClr val="tx1"/>
                          </a:solidFill>
                          <a:effectLst/>
                        </a:rPr>
                        <a:t>price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algn="r">
                        <a:lnSpc>
                          <a:spcPct val="107000"/>
                        </a:lnSpc>
                        <a:spcBef>
                          <a:spcPts val="0"/>
                        </a:spcBef>
                        <a:spcAft>
                          <a:spcPts val="0"/>
                        </a:spcAft>
                      </a:pPr>
                      <a:r>
                        <a:rPr lang="en-US" sz="1400" dirty="0">
                          <a:solidFill>
                            <a:schemeClr val="tx1"/>
                          </a:solidFill>
                          <a:effectLst/>
                        </a:rPr>
                        <a:t>Sale price of the house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156287858"/>
                  </a:ext>
                </a:extLst>
              </a:tr>
              <a:tr h="244030">
                <a:tc>
                  <a:txBody>
                    <a:bodyPr/>
                    <a:lstStyle/>
                    <a:p>
                      <a:pPr marL="0" marR="0" algn="r">
                        <a:lnSpc>
                          <a:spcPct val="107000"/>
                        </a:lnSpc>
                        <a:spcBef>
                          <a:spcPts val="0"/>
                        </a:spcBef>
                        <a:spcAft>
                          <a:spcPts val="0"/>
                        </a:spcAft>
                      </a:pPr>
                      <a:r>
                        <a:rPr lang="en-US" sz="1400" dirty="0">
                          <a:solidFill>
                            <a:schemeClr val="tx1"/>
                          </a:solidFill>
                          <a:effectLst/>
                        </a:rPr>
                        <a:t>bed</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dirty="0">
                          <a:solidFill>
                            <a:schemeClr val="tx1"/>
                          </a:solidFill>
                          <a:effectLst/>
                        </a:rPr>
                        <a:t>Number of bedrooms on the listing</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156040"/>
                  </a:ext>
                </a:extLst>
              </a:tr>
              <a:tr h="244030">
                <a:tc>
                  <a:txBody>
                    <a:bodyPr/>
                    <a:lstStyle/>
                    <a:p>
                      <a:pPr marL="0" marR="0" algn="r">
                        <a:lnSpc>
                          <a:spcPct val="107000"/>
                        </a:lnSpc>
                        <a:spcBef>
                          <a:spcPts val="0"/>
                        </a:spcBef>
                        <a:spcAft>
                          <a:spcPts val="0"/>
                        </a:spcAft>
                      </a:pPr>
                      <a:r>
                        <a:rPr lang="en-US" sz="1400" dirty="0">
                          <a:solidFill>
                            <a:schemeClr val="tx1"/>
                          </a:solidFill>
                          <a:effectLst/>
                        </a:rPr>
                        <a:t>bath</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a:solidFill>
                            <a:schemeClr val="tx1"/>
                          </a:solidFill>
                          <a:effectLst/>
                        </a:rPr>
                        <a:t>Number of bathrooms on the listing</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2874445"/>
                  </a:ext>
                </a:extLst>
              </a:tr>
              <a:tr h="244030">
                <a:tc>
                  <a:txBody>
                    <a:bodyPr/>
                    <a:lstStyle/>
                    <a:p>
                      <a:pPr marL="0" marR="0" algn="r">
                        <a:lnSpc>
                          <a:spcPct val="107000"/>
                        </a:lnSpc>
                        <a:spcBef>
                          <a:spcPts val="0"/>
                        </a:spcBef>
                        <a:spcAft>
                          <a:spcPts val="0"/>
                        </a:spcAft>
                      </a:pPr>
                      <a:r>
                        <a:rPr lang="en-US" sz="1400" dirty="0">
                          <a:solidFill>
                            <a:schemeClr val="tx1"/>
                          </a:solidFill>
                          <a:effectLst/>
                        </a:rPr>
                        <a:t>house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dirty="0">
                          <a:solidFill>
                            <a:schemeClr val="tx1"/>
                          </a:solidFill>
                          <a:effectLst/>
                        </a:rPr>
                        <a:t>Binary flag representing whether a house or not (e.g. condo)</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9524865"/>
                  </a:ext>
                </a:extLst>
              </a:tr>
              <a:tr h="244030">
                <a:tc>
                  <a:txBody>
                    <a:bodyPr/>
                    <a:lstStyle/>
                    <a:p>
                      <a:pPr marL="0" marR="0" algn="r">
                        <a:lnSpc>
                          <a:spcPct val="107000"/>
                        </a:lnSpc>
                        <a:spcBef>
                          <a:spcPts val="0"/>
                        </a:spcBef>
                        <a:spcAft>
                          <a:spcPts val="0"/>
                        </a:spcAft>
                      </a:pPr>
                      <a:r>
                        <a:rPr lang="en-US" sz="14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house.acre.lot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Lot size – evaluates to 0 for non-homes without lots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5728657"/>
                  </a:ext>
                </a:extLst>
              </a:tr>
              <a:tr h="244030">
                <a:tc>
                  <a:txBody>
                    <a:bodyPr/>
                    <a:lstStyle/>
                    <a:p>
                      <a:pPr marL="0" marR="0" algn="r">
                        <a:lnSpc>
                          <a:spcPct val="107000"/>
                        </a:lnSpc>
                        <a:spcBef>
                          <a:spcPts val="0"/>
                        </a:spcBef>
                        <a:spcAft>
                          <a:spcPts val="0"/>
                        </a:spcAft>
                      </a:pPr>
                      <a:r>
                        <a:rPr lang="en-US" sz="1400" dirty="0" err="1">
                          <a:solidFill>
                            <a:schemeClr val="tx1"/>
                          </a:solidFill>
                          <a:effectLst/>
                        </a:rPr>
                        <a:t>house_size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a:solidFill>
                            <a:schemeClr val="tx1"/>
                          </a:solidFill>
                          <a:effectLst/>
                        </a:rPr>
                        <a:t>Size of the house, in sq ft</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1837673"/>
                  </a:ext>
                </a:extLst>
              </a:tr>
              <a:tr h="244030">
                <a:tc>
                  <a:txBody>
                    <a:bodyPr/>
                    <a:lstStyle/>
                    <a:p>
                      <a:pPr marL="0" marR="0" algn="r">
                        <a:lnSpc>
                          <a:spcPct val="107000"/>
                        </a:lnSpc>
                        <a:spcBef>
                          <a:spcPts val="0"/>
                        </a:spcBef>
                        <a:spcAft>
                          <a:spcPts val="0"/>
                        </a:spcAft>
                      </a:pPr>
                      <a:r>
                        <a:rPr lang="en-US" sz="1400" dirty="0">
                          <a:solidFill>
                            <a:schemeClr val="tx1"/>
                          </a:solidFill>
                          <a:effectLst/>
                        </a:rPr>
                        <a:t>state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dirty="0">
                          <a:solidFill>
                            <a:schemeClr val="tx1"/>
                          </a:solidFill>
                          <a:effectLst/>
                        </a:rPr>
                        <a:t>State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2796618"/>
                  </a:ext>
                </a:extLst>
              </a:tr>
              <a:tr h="244030">
                <a:tc>
                  <a:txBody>
                    <a:bodyPr/>
                    <a:lstStyle/>
                    <a:p>
                      <a:pPr marL="0" marR="0" algn="r">
                        <a:lnSpc>
                          <a:spcPct val="107000"/>
                        </a:lnSpc>
                        <a:spcBef>
                          <a:spcPts val="0"/>
                        </a:spcBef>
                        <a:spcAft>
                          <a:spcPts val="0"/>
                        </a:spcAft>
                      </a:pPr>
                      <a:r>
                        <a:rPr lang="en-US" sz="1400" dirty="0" err="1">
                          <a:solidFill>
                            <a:schemeClr val="tx1"/>
                          </a:solidFill>
                          <a:effectLst/>
                        </a:rPr>
                        <a:t>total_credit_amt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Total tax credits amount per return</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23077187"/>
                  </a:ext>
                </a:extLst>
              </a:tr>
              <a:tr h="244030">
                <a:tc>
                  <a:txBody>
                    <a:bodyPr/>
                    <a:lstStyle/>
                    <a:p>
                      <a:pPr marL="0" marR="0" algn="r">
                        <a:lnSpc>
                          <a:spcPct val="107000"/>
                        </a:lnSpc>
                        <a:spcBef>
                          <a:spcPts val="0"/>
                        </a:spcBef>
                        <a:spcAft>
                          <a:spcPts val="0"/>
                        </a:spcAft>
                      </a:pPr>
                      <a:r>
                        <a:rPr lang="en-US" sz="1400">
                          <a:solidFill>
                            <a:schemeClr val="tx1"/>
                          </a:solidFill>
                          <a:effectLst/>
                        </a:rPr>
                        <a:t>taxable_income_amt</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Taxable income amount per return</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85763908"/>
                  </a:ext>
                </a:extLst>
              </a:tr>
              <a:tr h="244030">
                <a:tc>
                  <a:txBody>
                    <a:bodyPr/>
                    <a:lstStyle/>
                    <a:p>
                      <a:pPr marL="0" marR="0" algn="r">
                        <a:lnSpc>
                          <a:spcPct val="107000"/>
                        </a:lnSpc>
                        <a:spcBef>
                          <a:spcPts val="0"/>
                        </a:spcBef>
                        <a:spcAft>
                          <a:spcPts val="0"/>
                        </a:spcAft>
                      </a:pPr>
                      <a:r>
                        <a:rPr lang="en-US" sz="1400">
                          <a:solidFill>
                            <a:schemeClr val="tx1"/>
                          </a:solidFill>
                          <a:effectLst/>
                        </a:rPr>
                        <a:t>mortgageint_amt</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Mortgage interest paid amount per return</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45606038"/>
                  </a:ext>
                </a:extLst>
              </a:tr>
              <a:tr h="244030">
                <a:tc>
                  <a:txBody>
                    <a:bodyPr/>
                    <a:lstStyle/>
                    <a:p>
                      <a:pPr marL="0" marR="0" algn="r">
                        <a:lnSpc>
                          <a:spcPct val="107000"/>
                        </a:lnSpc>
                        <a:spcBef>
                          <a:spcPts val="0"/>
                        </a:spcBef>
                        <a:spcAft>
                          <a:spcPts val="0"/>
                        </a:spcAft>
                      </a:pPr>
                      <a:r>
                        <a:rPr lang="en-US" sz="1400">
                          <a:solidFill>
                            <a:schemeClr val="tx1"/>
                          </a:solidFill>
                          <a:effectLst/>
                        </a:rPr>
                        <a:t>p_mortgageint_nr</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Proportion of returns with mortgage interest paid</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34203393"/>
                  </a:ext>
                </a:extLst>
              </a:tr>
              <a:tr h="244030">
                <a:tc>
                  <a:txBody>
                    <a:bodyPr/>
                    <a:lstStyle/>
                    <a:p>
                      <a:pPr marL="0" marR="0" algn="r">
                        <a:lnSpc>
                          <a:spcPct val="107000"/>
                        </a:lnSpc>
                        <a:spcBef>
                          <a:spcPts val="0"/>
                        </a:spcBef>
                        <a:spcAft>
                          <a:spcPts val="0"/>
                        </a:spcAft>
                      </a:pPr>
                      <a:r>
                        <a:rPr lang="en-US" sz="1400">
                          <a:solidFill>
                            <a:schemeClr val="tx1"/>
                          </a:solidFill>
                          <a:effectLst/>
                        </a:rPr>
                        <a:t>inctax_amt</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Income tax amount per return</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84548865"/>
                  </a:ext>
                </a:extLst>
              </a:tr>
              <a:tr h="244030">
                <a:tc>
                  <a:txBody>
                    <a:bodyPr/>
                    <a:lstStyle/>
                    <a:p>
                      <a:pPr marL="0" marR="0" algn="r">
                        <a:lnSpc>
                          <a:spcPct val="107000"/>
                        </a:lnSpc>
                        <a:spcBef>
                          <a:spcPts val="0"/>
                        </a:spcBef>
                        <a:spcAft>
                          <a:spcPts val="0"/>
                        </a:spcAft>
                      </a:pPr>
                      <a:r>
                        <a:rPr lang="en-US" sz="1400" dirty="0" err="1">
                          <a:solidFill>
                            <a:schemeClr val="tx1"/>
                          </a:solidFill>
                          <a:effectLst/>
                        </a:rPr>
                        <a:t>p_unemploy_nr</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Proportion of returns with unemployment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19297563"/>
                  </a:ext>
                </a:extLst>
              </a:tr>
              <a:tr h="244030">
                <a:tc>
                  <a:txBody>
                    <a:bodyPr/>
                    <a:lstStyle/>
                    <a:p>
                      <a:pPr marL="0" marR="0" algn="r">
                        <a:lnSpc>
                          <a:spcPct val="107000"/>
                        </a:lnSpc>
                        <a:spcBef>
                          <a:spcPts val="0"/>
                        </a:spcBef>
                        <a:spcAft>
                          <a:spcPts val="0"/>
                        </a:spcAft>
                      </a:pPr>
                      <a:r>
                        <a:rPr lang="en-US" sz="1400" dirty="0" err="1">
                          <a:solidFill>
                            <a:schemeClr val="tx1"/>
                          </a:solidFill>
                          <a:effectLst/>
                        </a:rPr>
                        <a:t>agi_amt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Adjust gross income (AGI) [2]</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71649625"/>
                  </a:ext>
                </a:extLst>
              </a:tr>
              <a:tr h="244030">
                <a:tc>
                  <a:txBody>
                    <a:bodyPr/>
                    <a:lstStyle/>
                    <a:p>
                      <a:pPr marL="0" marR="0" algn="r">
                        <a:lnSpc>
                          <a:spcPct val="107000"/>
                        </a:lnSpc>
                        <a:spcBef>
                          <a:spcPts val="0"/>
                        </a:spcBef>
                        <a:spcAft>
                          <a:spcPts val="0"/>
                        </a:spcAft>
                      </a:pPr>
                      <a:r>
                        <a:rPr lang="en-US" sz="1400" dirty="0" err="1">
                          <a:solidFill>
                            <a:schemeClr val="tx1"/>
                          </a:solidFill>
                          <a:effectLst/>
                        </a:rPr>
                        <a:t>num_dependents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Number of dependents per return</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600177353"/>
                  </a:ext>
                </a:extLst>
              </a:tr>
              <a:tr h="244030">
                <a:tc>
                  <a:txBody>
                    <a:bodyPr/>
                    <a:lstStyle/>
                    <a:p>
                      <a:pPr marL="0" marR="0" algn="r">
                        <a:lnSpc>
                          <a:spcPct val="107000"/>
                        </a:lnSpc>
                        <a:spcBef>
                          <a:spcPts val="0"/>
                        </a:spcBef>
                        <a:spcAft>
                          <a:spcPts val="0"/>
                        </a:spcAft>
                      </a:pPr>
                      <a:r>
                        <a:rPr lang="en-US" sz="1400" dirty="0" err="1">
                          <a:solidFill>
                            <a:schemeClr val="tx1"/>
                          </a:solidFill>
                          <a:effectLst/>
                        </a:rPr>
                        <a:t>p_re_taxes_nr</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Number of returns with real estate taxes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74184184"/>
                  </a:ext>
                </a:extLst>
              </a:tr>
            </a:tbl>
          </a:graphicData>
        </a:graphic>
      </p:graphicFrame>
      <p:grpSp>
        <p:nvGrpSpPr>
          <p:cNvPr id="12" name="Group 11">
            <a:extLst>
              <a:ext uri="{FF2B5EF4-FFF2-40B4-BE49-F238E27FC236}">
                <a16:creationId xmlns:a16="http://schemas.microsoft.com/office/drawing/2014/main" id="{C3ED6E60-232D-FDAF-5859-A1CDF5CD7E4C}"/>
              </a:ext>
            </a:extLst>
          </p:cNvPr>
          <p:cNvGrpSpPr/>
          <p:nvPr/>
        </p:nvGrpSpPr>
        <p:grpSpPr>
          <a:xfrm>
            <a:off x="10172512" y="546035"/>
            <a:ext cx="1627602" cy="150318"/>
            <a:chOff x="462455" y="1486923"/>
            <a:chExt cx="11098924" cy="1025050"/>
          </a:xfrm>
        </p:grpSpPr>
        <p:sp>
          <p:nvSpPr>
            <p:cNvPr id="4" name="Rectangle 3">
              <a:extLst>
                <a:ext uri="{FF2B5EF4-FFF2-40B4-BE49-F238E27FC236}">
                  <a16:creationId xmlns:a16="http://schemas.microsoft.com/office/drawing/2014/main" id="{2A76ABD5-6873-5BC0-F6FC-CF73F1E78D68}"/>
                </a:ext>
              </a:extLst>
            </p:cNvPr>
            <p:cNvSpPr/>
            <p:nvPr/>
          </p:nvSpPr>
          <p:spPr>
            <a:xfrm>
              <a:off x="462455" y="1486923"/>
              <a:ext cx="11098924" cy="1025050"/>
            </a:xfrm>
            <a:prstGeom prst="rect">
              <a:avLst/>
            </a:prstGeom>
            <a:noFill/>
          </p:spPr>
        </p:sp>
        <p:sp>
          <p:nvSpPr>
            <p:cNvPr id="7" name="Freeform 6">
              <a:extLst>
                <a:ext uri="{FF2B5EF4-FFF2-40B4-BE49-F238E27FC236}">
                  <a16:creationId xmlns:a16="http://schemas.microsoft.com/office/drawing/2014/main" id="{AD28752D-7A61-C212-79AD-38708C58ED3B}"/>
                </a:ext>
              </a:extLst>
            </p:cNvPr>
            <p:cNvSpPr/>
            <p:nvPr/>
          </p:nvSpPr>
          <p:spPr>
            <a:xfrm>
              <a:off x="467603"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5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9" name="Freeform 8">
              <a:extLst>
                <a:ext uri="{FF2B5EF4-FFF2-40B4-BE49-F238E27FC236}">
                  <a16:creationId xmlns:a16="http://schemas.microsoft.com/office/drawing/2014/main" id="{9B1286D5-5C96-E5AE-7CD6-61DCC713FDAE}"/>
                </a:ext>
              </a:extLst>
            </p:cNvPr>
            <p:cNvSpPr/>
            <p:nvPr/>
          </p:nvSpPr>
          <p:spPr>
            <a:xfrm>
              <a:off x="3164837"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10" name="Freeform 9">
              <a:extLst>
                <a:ext uri="{FF2B5EF4-FFF2-40B4-BE49-F238E27FC236}">
                  <a16:creationId xmlns:a16="http://schemas.microsoft.com/office/drawing/2014/main" id="{5584794A-B4CB-A8DE-6F64-ACCB1900E500}"/>
                </a:ext>
              </a:extLst>
            </p:cNvPr>
            <p:cNvSpPr/>
            <p:nvPr/>
          </p:nvSpPr>
          <p:spPr>
            <a:xfrm>
              <a:off x="5862070"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11" name="Freeform 10">
              <a:extLst>
                <a:ext uri="{FF2B5EF4-FFF2-40B4-BE49-F238E27FC236}">
                  <a16:creationId xmlns:a16="http://schemas.microsoft.com/office/drawing/2014/main" id="{85C42B76-C7BC-3724-D7B6-A5A20AE17506}"/>
                </a:ext>
              </a:extLst>
            </p:cNvPr>
            <p:cNvSpPr/>
            <p:nvPr/>
          </p:nvSpPr>
          <p:spPr>
            <a:xfrm>
              <a:off x="8559304"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grpSp>
      <p:sp>
        <p:nvSpPr>
          <p:cNvPr id="16" name="TextBox 15">
            <a:extLst>
              <a:ext uri="{FF2B5EF4-FFF2-40B4-BE49-F238E27FC236}">
                <a16:creationId xmlns:a16="http://schemas.microsoft.com/office/drawing/2014/main" id="{17A56EF8-04A4-4C2C-3AC9-AFEEC1D775EE}"/>
              </a:ext>
            </a:extLst>
          </p:cNvPr>
          <p:cNvSpPr txBox="1"/>
          <p:nvPr/>
        </p:nvSpPr>
        <p:spPr>
          <a:xfrm>
            <a:off x="4933950" y="6177369"/>
            <a:ext cx="6783917" cy="481607"/>
          </a:xfrm>
          <a:prstGeom prst="rect">
            <a:avLst/>
          </a:prstGeom>
          <a:noFill/>
        </p:spPr>
        <p:txBody>
          <a:bodyPr wrap="square">
            <a:spAutoFit/>
          </a:bodyPr>
          <a:lstStyle/>
          <a:p>
            <a:pPr marR="0" lvl="0">
              <a:lnSpc>
                <a:spcPct val="107000"/>
              </a:lnSpc>
              <a:spcBef>
                <a:spcPts val="0"/>
              </a:spcBef>
              <a:spcAft>
                <a:spcPts val="0"/>
              </a:spcAft>
            </a:pPr>
            <a:r>
              <a:rPr lang="es-ES" sz="800" b="1" dirty="0" err="1">
                <a:effectLst/>
                <a:latin typeface="Calibri" panose="020F0502020204030204" pitchFamily="34" charset="0"/>
                <a:ea typeface="MS Mincho" panose="02020609040205080304" pitchFamily="49" charset="-128"/>
                <a:cs typeface="Times New Roman" panose="02020603050405020304" pitchFamily="18" charset="0"/>
              </a:rPr>
              <a:t>Sources</a:t>
            </a:r>
            <a:endParaRPr lang="es-ES" sz="800" b="1" dirty="0">
              <a:effectLst/>
              <a:latin typeface="Calibri" panose="020F0502020204030204" pitchFamily="34" charset="0"/>
              <a:ea typeface="MS Mincho" panose="02020609040205080304" pitchFamily="49" charset="-128"/>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s-ES" sz="800" u="sng" dirty="0">
                <a:effectLst/>
                <a:latin typeface="Calibri" panose="020F0502020204030204" pitchFamily="34" charset="0"/>
                <a:ea typeface="MS Mincho" panose="02020609040205080304" pitchFamily="49" charset="-128"/>
                <a:cs typeface="Times New Roman" panose="02020603050405020304" pitchFamily="18" charset="0"/>
              </a:rPr>
              <a:t>USA Real Estate </a:t>
            </a:r>
            <a:r>
              <a:rPr lang="es-ES" sz="800" u="sng" dirty="0" err="1">
                <a:effectLst/>
                <a:latin typeface="Calibri" panose="020F0502020204030204" pitchFamily="34" charset="0"/>
                <a:ea typeface="MS Mincho" panose="02020609040205080304" pitchFamily="49" charset="-128"/>
                <a:cs typeface="Times New Roman" panose="02020603050405020304" pitchFamily="18" charset="0"/>
              </a:rPr>
              <a:t>Dataset</a:t>
            </a:r>
            <a:r>
              <a:rPr lang="es-ES" sz="800" dirty="0">
                <a:effectLst/>
                <a:latin typeface="Calibri" panose="020F0502020204030204" pitchFamily="34" charset="0"/>
                <a:ea typeface="MS Mincho" panose="02020609040205080304" pitchFamily="49" charset="-128"/>
                <a:cs typeface="Times New Roman" panose="02020603050405020304" pitchFamily="18" charset="0"/>
              </a:rPr>
              <a:t> - https://</a:t>
            </a:r>
            <a:r>
              <a:rPr lang="es-ES" sz="800" dirty="0" err="1">
                <a:effectLst/>
                <a:latin typeface="Calibri" panose="020F0502020204030204" pitchFamily="34" charset="0"/>
                <a:ea typeface="MS Mincho" panose="02020609040205080304" pitchFamily="49" charset="-128"/>
                <a:cs typeface="Times New Roman" panose="02020603050405020304" pitchFamily="18" charset="0"/>
              </a:rPr>
              <a:t>www.kaggle.com</a:t>
            </a:r>
            <a:r>
              <a:rPr lang="es-ES" sz="800" dirty="0">
                <a:effectLst/>
                <a:latin typeface="Calibri" panose="020F0502020204030204" pitchFamily="34" charset="0"/>
                <a:ea typeface="MS Mincho" panose="02020609040205080304" pitchFamily="49" charset="-128"/>
                <a:cs typeface="Times New Roman" panose="02020603050405020304" pitchFamily="18" charset="0"/>
              </a:rPr>
              <a:t>/</a:t>
            </a:r>
            <a:r>
              <a:rPr lang="es-ES" sz="800" dirty="0" err="1">
                <a:effectLst/>
                <a:latin typeface="Calibri" panose="020F0502020204030204" pitchFamily="34" charset="0"/>
                <a:ea typeface="MS Mincho" panose="02020609040205080304" pitchFamily="49" charset="-128"/>
                <a:cs typeface="Times New Roman" panose="02020603050405020304" pitchFamily="18" charset="0"/>
              </a:rPr>
              <a:t>datasets</a:t>
            </a:r>
            <a:r>
              <a:rPr lang="es-ES" sz="800" dirty="0">
                <a:effectLst/>
                <a:latin typeface="Calibri" panose="020F0502020204030204" pitchFamily="34" charset="0"/>
                <a:ea typeface="MS Mincho" panose="02020609040205080304" pitchFamily="49" charset="-128"/>
                <a:cs typeface="Times New Roman" panose="02020603050405020304" pitchFamily="18" charset="0"/>
              </a:rPr>
              <a:t>/</a:t>
            </a:r>
            <a:r>
              <a:rPr lang="es-ES" sz="800" dirty="0" err="1">
                <a:effectLst/>
                <a:latin typeface="Calibri" panose="020F0502020204030204" pitchFamily="34" charset="0"/>
                <a:ea typeface="MS Mincho" panose="02020609040205080304" pitchFamily="49" charset="-128"/>
                <a:cs typeface="Times New Roman" panose="02020603050405020304" pitchFamily="18" charset="0"/>
              </a:rPr>
              <a:t>ahmedshahriarsakib</a:t>
            </a:r>
            <a:r>
              <a:rPr lang="es-ES" sz="800" dirty="0">
                <a:effectLst/>
                <a:latin typeface="Calibri" panose="020F0502020204030204" pitchFamily="34" charset="0"/>
                <a:ea typeface="MS Mincho" panose="02020609040205080304" pitchFamily="49" charset="-128"/>
                <a:cs typeface="Times New Roman" panose="02020603050405020304" pitchFamily="18" charset="0"/>
              </a:rPr>
              <a:t>/</a:t>
            </a:r>
            <a:r>
              <a:rPr lang="es-ES" sz="800" dirty="0" err="1">
                <a:effectLst/>
                <a:latin typeface="Calibri" panose="020F0502020204030204" pitchFamily="34" charset="0"/>
                <a:ea typeface="MS Mincho" panose="02020609040205080304" pitchFamily="49" charset="-128"/>
                <a:cs typeface="Times New Roman" panose="02020603050405020304" pitchFamily="18" charset="0"/>
              </a:rPr>
              <a:t>usa-real-estate-dataset?resource</a:t>
            </a:r>
            <a:r>
              <a:rPr lang="es-ES" sz="800" dirty="0">
                <a:effectLst/>
                <a:latin typeface="Calibri" panose="020F0502020204030204" pitchFamily="34" charset="0"/>
                <a:ea typeface="MS Mincho" panose="02020609040205080304" pitchFamily="49" charset="-128"/>
                <a:cs typeface="Times New Roman" panose="02020603050405020304" pitchFamily="18" charset="0"/>
              </a:rPr>
              <a:t>=</a:t>
            </a:r>
            <a:r>
              <a:rPr lang="es-ES" sz="800" dirty="0" err="1">
                <a:effectLst/>
                <a:latin typeface="Calibri" panose="020F0502020204030204" pitchFamily="34" charset="0"/>
                <a:ea typeface="MS Mincho" panose="02020609040205080304" pitchFamily="49" charset="-128"/>
                <a:cs typeface="Times New Roman" panose="02020603050405020304" pitchFamily="18" charset="0"/>
              </a:rPr>
              <a:t>download</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800" u="sng" dirty="0">
                <a:effectLst/>
                <a:latin typeface="Calibri" panose="020F0502020204030204" pitchFamily="34" charset="0"/>
                <a:ea typeface="MS Mincho" panose="02020609040205080304" pitchFamily="49" charset="-128"/>
                <a:cs typeface="Times New Roman" panose="02020603050405020304" pitchFamily="18" charset="0"/>
              </a:rPr>
              <a:t>Individual Income Tax Statistics</a:t>
            </a:r>
            <a:r>
              <a:rPr lang="en-US" sz="800" dirty="0">
                <a:effectLst/>
                <a:latin typeface="Calibri" panose="020F0502020204030204" pitchFamily="34" charset="0"/>
                <a:ea typeface="MS Mincho" panose="02020609040205080304" pitchFamily="49" charset="-128"/>
                <a:cs typeface="Times New Roman" panose="02020603050405020304" pitchFamily="18" charset="0"/>
              </a:rPr>
              <a:t> - </a:t>
            </a:r>
            <a:r>
              <a:rPr lang="en-US" sz="800" dirty="0">
                <a:effectLst/>
                <a:latin typeface="Calibri" panose="020F0502020204030204" pitchFamily="34" charset="0"/>
                <a:ea typeface="Calibri" panose="020F0502020204030204" pitchFamily="34" charset="0"/>
                <a:cs typeface="Times New Roman" panose="02020603050405020304" pitchFamily="18" charset="0"/>
              </a:rPr>
              <a:t>https://</a:t>
            </a:r>
            <a:r>
              <a:rPr lang="en-US" sz="800" dirty="0" err="1">
                <a:effectLst/>
                <a:latin typeface="Calibri" panose="020F0502020204030204" pitchFamily="34" charset="0"/>
                <a:ea typeface="Calibri" panose="020F0502020204030204" pitchFamily="34" charset="0"/>
                <a:cs typeface="Times New Roman" panose="02020603050405020304" pitchFamily="18" charset="0"/>
              </a:rPr>
              <a:t>www.kaggle.com</a:t>
            </a:r>
            <a:r>
              <a:rPr lang="en-US" sz="800" dirty="0">
                <a:effectLst/>
                <a:latin typeface="Calibri" panose="020F0502020204030204" pitchFamily="34" charset="0"/>
                <a:ea typeface="Calibri" panose="020F0502020204030204" pitchFamily="34" charset="0"/>
                <a:cs typeface="Times New Roman" panose="02020603050405020304" pitchFamily="18" charset="0"/>
              </a:rPr>
              <a:t>/datasets/</a:t>
            </a:r>
            <a:r>
              <a:rPr lang="en-US" sz="800" dirty="0" err="1">
                <a:effectLst/>
                <a:latin typeface="Calibri" panose="020F0502020204030204" pitchFamily="34" charset="0"/>
                <a:ea typeface="Calibri" panose="020F0502020204030204" pitchFamily="34" charset="0"/>
                <a:cs typeface="Times New Roman" panose="02020603050405020304" pitchFamily="18" charset="0"/>
              </a:rPr>
              <a:t>irs</a:t>
            </a:r>
            <a:r>
              <a:rPr lang="en-US" sz="800" dirty="0">
                <a:effectLst/>
                <a:latin typeface="Calibri" panose="020F0502020204030204" pitchFamily="34" charset="0"/>
                <a:ea typeface="Calibri" panose="020F0502020204030204" pitchFamily="34" charset="0"/>
                <a:cs typeface="Times New Roman" panose="02020603050405020304" pitchFamily="18" charset="0"/>
              </a:rPr>
              <a:t>/individual-income-tax-statistics</a:t>
            </a:r>
          </a:p>
        </p:txBody>
      </p:sp>
    </p:spTree>
    <p:extLst>
      <p:ext uri="{BB962C8B-B14F-4D97-AF65-F5344CB8AC3E}">
        <p14:creationId xmlns:p14="http://schemas.microsoft.com/office/powerpoint/2010/main" val="2989632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FC352-9A4C-9221-195E-F44A62A2AB0A}"/>
              </a:ext>
            </a:extLst>
          </p:cNvPr>
          <p:cNvSpPr>
            <a:spLocks noGrp="1"/>
          </p:cNvSpPr>
          <p:nvPr>
            <p:ph type="title"/>
          </p:nvPr>
        </p:nvSpPr>
        <p:spPr/>
        <p:txBody>
          <a:bodyPr>
            <a:normAutofit fontScale="90000"/>
          </a:bodyPr>
          <a:lstStyle/>
          <a:p>
            <a:r>
              <a:rPr lang="en-US" dirty="0"/>
              <a:t>Handling Nulls</a:t>
            </a:r>
          </a:p>
        </p:txBody>
      </p:sp>
      <p:grpSp>
        <p:nvGrpSpPr>
          <p:cNvPr id="4" name="Group 3">
            <a:extLst>
              <a:ext uri="{FF2B5EF4-FFF2-40B4-BE49-F238E27FC236}">
                <a16:creationId xmlns:a16="http://schemas.microsoft.com/office/drawing/2014/main" id="{468C9563-48CC-5B9F-43FB-517177780F3F}"/>
              </a:ext>
            </a:extLst>
          </p:cNvPr>
          <p:cNvGrpSpPr/>
          <p:nvPr/>
        </p:nvGrpSpPr>
        <p:grpSpPr>
          <a:xfrm>
            <a:off x="10172512" y="546035"/>
            <a:ext cx="1627602" cy="150318"/>
            <a:chOff x="462455" y="1486923"/>
            <a:chExt cx="11098924" cy="1025050"/>
          </a:xfrm>
        </p:grpSpPr>
        <p:sp>
          <p:nvSpPr>
            <p:cNvPr id="5" name="Rectangle 4">
              <a:extLst>
                <a:ext uri="{FF2B5EF4-FFF2-40B4-BE49-F238E27FC236}">
                  <a16:creationId xmlns:a16="http://schemas.microsoft.com/office/drawing/2014/main" id="{6C8F5B83-B720-710E-34AE-9277C7CB3123}"/>
                </a:ext>
              </a:extLst>
            </p:cNvPr>
            <p:cNvSpPr/>
            <p:nvPr/>
          </p:nvSpPr>
          <p:spPr>
            <a:xfrm>
              <a:off x="462455" y="1486923"/>
              <a:ext cx="11098924" cy="1025050"/>
            </a:xfrm>
            <a:prstGeom prst="rect">
              <a:avLst/>
            </a:prstGeom>
            <a:noFill/>
          </p:spPr>
        </p:sp>
        <p:sp>
          <p:nvSpPr>
            <p:cNvPr id="6" name="Freeform 5">
              <a:extLst>
                <a:ext uri="{FF2B5EF4-FFF2-40B4-BE49-F238E27FC236}">
                  <a16:creationId xmlns:a16="http://schemas.microsoft.com/office/drawing/2014/main" id="{D435D5A9-E04C-E50B-75A7-12AE00F4F194}"/>
                </a:ext>
              </a:extLst>
            </p:cNvPr>
            <p:cNvSpPr/>
            <p:nvPr/>
          </p:nvSpPr>
          <p:spPr>
            <a:xfrm>
              <a:off x="467603"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5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7" name="Freeform 6">
              <a:extLst>
                <a:ext uri="{FF2B5EF4-FFF2-40B4-BE49-F238E27FC236}">
                  <a16:creationId xmlns:a16="http://schemas.microsoft.com/office/drawing/2014/main" id="{B97973E7-D84B-B33C-4027-CC72B79E95D5}"/>
                </a:ext>
              </a:extLst>
            </p:cNvPr>
            <p:cNvSpPr/>
            <p:nvPr/>
          </p:nvSpPr>
          <p:spPr>
            <a:xfrm>
              <a:off x="3164837"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8" name="Freeform 7">
              <a:extLst>
                <a:ext uri="{FF2B5EF4-FFF2-40B4-BE49-F238E27FC236}">
                  <a16:creationId xmlns:a16="http://schemas.microsoft.com/office/drawing/2014/main" id="{D6294E96-E6E7-107C-DA00-A7DD3ADC0A61}"/>
                </a:ext>
              </a:extLst>
            </p:cNvPr>
            <p:cNvSpPr/>
            <p:nvPr/>
          </p:nvSpPr>
          <p:spPr>
            <a:xfrm>
              <a:off x="5862070"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9" name="Freeform 8">
              <a:extLst>
                <a:ext uri="{FF2B5EF4-FFF2-40B4-BE49-F238E27FC236}">
                  <a16:creationId xmlns:a16="http://schemas.microsoft.com/office/drawing/2014/main" id="{425E3A74-5A30-9720-7FC0-B4A3FFC93C82}"/>
                </a:ext>
              </a:extLst>
            </p:cNvPr>
            <p:cNvSpPr/>
            <p:nvPr/>
          </p:nvSpPr>
          <p:spPr>
            <a:xfrm>
              <a:off x="8559304"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grpSp>
      <p:sp>
        <p:nvSpPr>
          <p:cNvPr id="16" name="Content Placeholder 2">
            <a:extLst>
              <a:ext uri="{FF2B5EF4-FFF2-40B4-BE49-F238E27FC236}">
                <a16:creationId xmlns:a16="http://schemas.microsoft.com/office/drawing/2014/main" id="{8A773EA6-20C6-9594-5766-D3F6F256B90D}"/>
              </a:ext>
            </a:extLst>
          </p:cNvPr>
          <p:cNvSpPr>
            <a:spLocks noGrp="1"/>
          </p:cNvSpPr>
          <p:nvPr>
            <p:ph idx="1"/>
          </p:nvPr>
        </p:nvSpPr>
        <p:spPr>
          <a:xfrm>
            <a:off x="838200" y="1309157"/>
            <a:ext cx="10515600" cy="658083"/>
          </a:xfrm>
        </p:spPr>
        <p:txBody>
          <a:bodyPr>
            <a:normAutofit/>
          </a:bodyPr>
          <a:lstStyle/>
          <a:p>
            <a:pPr marL="0" indent="0">
              <a:buNone/>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During the cleansing process, a number of nulls were observed in the real estate data fields, and the below actions were taken.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ctangle 16">
            <a:extLst>
              <a:ext uri="{FF2B5EF4-FFF2-40B4-BE49-F238E27FC236}">
                <a16:creationId xmlns:a16="http://schemas.microsoft.com/office/drawing/2014/main" id="{DF17A0C4-C02A-AD1F-A229-19C7D23202CE}"/>
              </a:ext>
            </a:extLst>
          </p:cNvPr>
          <p:cNvSpPr/>
          <p:nvPr/>
        </p:nvSpPr>
        <p:spPr>
          <a:xfrm>
            <a:off x="846667" y="2081585"/>
            <a:ext cx="4809065" cy="92286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Imputed nulls where information was available</a:t>
            </a:r>
          </a:p>
        </p:txBody>
      </p:sp>
      <p:sp>
        <p:nvSpPr>
          <p:cNvPr id="18" name="TextBox 17">
            <a:extLst>
              <a:ext uri="{FF2B5EF4-FFF2-40B4-BE49-F238E27FC236}">
                <a16:creationId xmlns:a16="http://schemas.microsoft.com/office/drawing/2014/main" id="{CE7449C5-A95B-A3CB-7C7D-B43F62FF7D33}"/>
              </a:ext>
            </a:extLst>
          </p:cNvPr>
          <p:cNvSpPr txBox="1"/>
          <p:nvPr/>
        </p:nvSpPr>
        <p:spPr>
          <a:xfrm>
            <a:off x="838199" y="3164946"/>
            <a:ext cx="4817533" cy="1985159"/>
          </a:xfrm>
          <a:prstGeom prst="rect">
            <a:avLst/>
          </a:prstGeom>
          <a:noFill/>
        </p:spPr>
        <p:txBody>
          <a:bodyPr wrap="square" rtlCol="0">
            <a:spAutoFit/>
          </a:bodyPr>
          <a:lstStyle/>
          <a:p>
            <a:pPr marL="342900" indent="-342900">
              <a:spcAft>
                <a:spcPts val="600"/>
              </a:spcAft>
              <a:buFont typeface="+mj-lt"/>
              <a:buAutoNum type="arabicPeriod"/>
            </a:pPr>
            <a:r>
              <a:rPr lang="en-US" sz="1600" dirty="0"/>
              <a:t>In the `</a:t>
            </a:r>
            <a:r>
              <a:rPr lang="en-US" sz="1600" b="1" dirty="0" err="1"/>
              <a:t>acre_lot</a:t>
            </a:r>
            <a:r>
              <a:rPr lang="en-US" sz="1600" dirty="0"/>
              <a:t>` field, we assigned a value of 0 to all records representing apartments or condos</a:t>
            </a:r>
          </a:p>
          <a:p>
            <a:pPr marL="800100" lvl="1" indent="-342900">
              <a:spcAft>
                <a:spcPts val="1200"/>
              </a:spcAft>
              <a:buFont typeface="Arial" panose="020B0604020202020204" pitchFamily="34" charset="0"/>
              <a:buChar char="•"/>
            </a:pPr>
            <a:r>
              <a:rPr lang="en-US" sz="1400" i="1" dirty="0"/>
              <a:t>Note: We used string matching to identify listings which included key words such as ‘apt’ and ‘unit’</a:t>
            </a:r>
          </a:p>
          <a:p>
            <a:pPr marL="342900" indent="-342900">
              <a:spcAft>
                <a:spcPts val="600"/>
              </a:spcAft>
              <a:buFont typeface="+mj-lt"/>
              <a:buAutoNum type="arabicPeriod"/>
            </a:pPr>
            <a:r>
              <a:rPr lang="en-US" sz="1600" dirty="0"/>
              <a:t>In the `</a:t>
            </a:r>
            <a:r>
              <a:rPr lang="en-US" sz="1600" b="1" dirty="0"/>
              <a:t>bed</a:t>
            </a:r>
            <a:r>
              <a:rPr lang="en-US" sz="1600" dirty="0"/>
              <a:t>` field, we assigned a value of 0 to all records representing studio apartments (had 1 bath)</a:t>
            </a:r>
          </a:p>
        </p:txBody>
      </p:sp>
      <p:sp>
        <p:nvSpPr>
          <p:cNvPr id="20" name="TextBox 19">
            <a:extLst>
              <a:ext uri="{FF2B5EF4-FFF2-40B4-BE49-F238E27FC236}">
                <a16:creationId xmlns:a16="http://schemas.microsoft.com/office/drawing/2014/main" id="{3A0D3875-5FE4-7961-2057-5A42CF4FC308}"/>
              </a:ext>
            </a:extLst>
          </p:cNvPr>
          <p:cNvSpPr txBox="1"/>
          <p:nvPr/>
        </p:nvSpPr>
        <p:spPr>
          <a:xfrm>
            <a:off x="838199" y="5548843"/>
            <a:ext cx="2142067" cy="707886"/>
          </a:xfrm>
          <a:prstGeom prst="rect">
            <a:avLst/>
          </a:prstGeom>
          <a:noFill/>
        </p:spPr>
        <p:txBody>
          <a:bodyPr wrap="square" rtlCol="0">
            <a:spAutoFit/>
          </a:bodyPr>
          <a:lstStyle/>
          <a:p>
            <a:pPr algn="ctr"/>
            <a:r>
              <a:rPr lang="en-US" dirty="0"/>
              <a:t>1,600 (21%) Records</a:t>
            </a:r>
          </a:p>
          <a:p>
            <a:pPr algn="ctr"/>
            <a:r>
              <a:rPr lang="en-US" sz="1100" i="1" dirty="0"/>
              <a:t>apartments / condos with no lot and imputed value for `</a:t>
            </a:r>
            <a:r>
              <a:rPr lang="en-US" sz="1100" i="1" dirty="0" err="1"/>
              <a:t>acre_lot</a:t>
            </a:r>
            <a:r>
              <a:rPr lang="en-US" sz="1100" i="1" dirty="0"/>
              <a:t>`</a:t>
            </a:r>
          </a:p>
        </p:txBody>
      </p:sp>
      <p:sp>
        <p:nvSpPr>
          <p:cNvPr id="21" name="TextBox 20">
            <a:extLst>
              <a:ext uri="{FF2B5EF4-FFF2-40B4-BE49-F238E27FC236}">
                <a16:creationId xmlns:a16="http://schemas.microsoft.com/office/drawing/2014/main" id="{0B0DBD8E-F57F-80AC-4276-07FF1AFA274A}"/>
              </a:ext>
            </a:extLst>
          </p:cNvPr>
          <p:cNvSpPr txBox="1"/>
          <p:nvPr/>
        </p:nvSpPr>
        <p:spPr>
          <a:xfrm>
            <a:off x="3246965" y="5548843"/>
            <a:ext cx="2142067" cy="707886"/>
          </a:xfrm>
          <a:prstGeom prst="rect">
            <a:avLst/>
          </a:prstGeom>
          <a:noFill/>
        </p:spPr>
        <p:txBody>
          <a:bodyPr wrap="square" rtlCol="0">
            <a:spAutoFit/>
          </a:bodyPr>
          <a:lstStyle/>
          <a:p>
            <a:pPr algn="ctr"/>
            <a:r>
              <a:rPr lang="en-US" dirty="0"/>
              <a:t>104 (2%) Records</a:t>
            </a:r>
          </a:p>
          <a:p>
            <a:pPr algn="ctr"/>
            <a:r>
              <a:rPr lang="en-US" sz="1100" i="1" dirty="0"/>
              <a:t>studio apartments with imputed value for `bed`</a:t>
            </a:r>
          </a:p>
        </p:txBody>
      </p:sp>
      <p:sp>
        <p:nvSpPr>
          <p:cNvPr id="22" name="Rectangle 21">
            <a:extLst>
              <a:ext uri="{FF2B5EF4-FFF2-40B4-BE49-F238E27FC236}">
                <a16:creationId xmlns:a16="http://schemas.microsoft.com/office/drawing/2014/main" id="{1F79A3B4-9768-4832-2946-E920B66086F5}"/>
              </a:ext>
            </a:extLst>
          </p:cNvPr>
          <p:cNvSpPr/>
          <p:nvPr/>
        </p:nvSpPr>
        <p:spPr>
          <a:xfrm>
            <a:off x="6493932" y="2081585"/>
            <a:ext cx="4809065" cy="92286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Removed records with remaining nulls</a:t>
            </a:r>
          </a:p>
        </p:txBody>
      </p:sp>
      <p:graphicFrame>
        <p:nvGraphicFramePr>
          <p:cNvPr id="26" name="Table 26">
            <a:extLst>
              <a:ext uri="{FF2B5EF4-FFF2-40B4-BE49-F238E27FC236}">
                <a16:creationId xmlns:a16="http://schemas.microsoft.com/office/drawing/2014/main" id="{041902B4-E022-3FBC-EACF-F53FA19EE59F}"/>
              </a:ext>
            </a:extLst>
          </p:cNvPr>
          <p:cNvGraphicFramePr>
            <a:graphicFrameLocks noGrp="1"/>
          </p:cNvGraphicFramePr>
          <p:nvPr>
            <p:extLst>
              <p:ext uri="{D42A27DB-BD31-4B8C-83A1-F6EECF244321}">
                <p14:modId xmlns:p14="http://schemas.microsoft.com/office/powerpoint/2010/main" val="3313921841"/>
              </p:ext>
            </p:extLst>
          </p:nvPr>
        </p:nvGraphicFramePr>
        <p:xfrm>
          <a:off x="6493932" y="3158566"/>
          <a:ext cx="4809066" cy="1934928"/>
        </p:xfrm>
        <a:graphic>
          <a:graphicData uri="http://schemas.openxmlformats.org/drawingml/2006/table">
            <a:tbl>
              <a:tblPr firstRow="1" bandRow="1">
                <a:tableStyleId>{5C22544A-7EE6-4342-B048-85BDC9FD1C3A}</a:tableStyleId>
              </a:tblPr>
              <a:tblGrid>
                <a:gridCol w="1363135">
                  <a:extLst>
                    <a:ext uri="{9D8B030D-6E8A-4147-A177-3AD203B41FA5}">
                      <a16:colId xmlns:a16="http://schemas.microsoft.com/office/drawing/2014/main" val="3761838069"/>
                    </a:ext>
                  </a:extLst>
                </a:gridCol>
                <a:gridCol w="3445931">
                  <a:extLst>
                    <a:ext uri="{9D8B030D-6E8A-4147-A177-3AD203B41FA5}">
                      <a16:colId xmlns:a16="http://schemas.microsoft.com/office/drawing/2014/main" val="795711099"/>
                    </a:ext>
                  </a:extLst>
                </a:gridCol>
              </a:tblGrid>
              <a:tr h="322488">
                <a:tc>
                  <a:txBody>
                    <a:bodyPr/>
                    <a:lstStyle/>
                    <a:p>
                      <a:r>
                        <a:rPr lang="en-US" sz="1400" dirty="0">
                          <a:solidFill>
                            <a:sysClr val="windowText" lastClr="000000"/>
                          </a:solidFill>
                        </a:rPr>
                        <a:t>Field</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a:solidFill>
                            <a:sysClr val="windowText" lastClr="000000"/>
                          </a:solidFill>
                        </a:rPr>
                        <a:t>Number of Nulls</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30760695"/>
                  </a:ext>
                </a:extLst>
              </a:tr>
              <a:tr h="322488">
                <a:tc>
                  <a:txBody>
                    <a:bodyPr/>
                    <a:lstStyle/>
                    <a:p>
                      <a:r>
                        <a:rPr lang="en-US" sz="1400" dirty="0" err="1">
                          <a:solidFill>
                            <a:sysClr val="windowText" lastClr="000000"/>
                          </a:solidFill>
                        </a:rPr>
                        <a:t>house_size</a:t>
                      </a:r>
                      <a:endParaRPr lang="en-US" sz="14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ysClr val="windowText" lastClr="000000"/>
                          </a:solidFill>
                        </a:rPr>
                        <a:t>2,202 (29%)</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5117016"/>
                  </a:ext>
                </a:extLst>
              </a:tr>
              <a:tr h="322488">
                <a:tc>
                  <a:txBody>
                    <a:bodyPr/>
                    <a:lstStyle/>
                    <a:p>
                      <a:r>
                        <a:rPr lang="en-US" sz="1400" dirty="0">
                          <a:solidFill>
                            <a:sysClr val="windowText" lastClr="000000"/>
                          </a:solidFill>
                        </a:rPr>
                        <a:t>address</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ysClr val="windowText" lastClr="000000"/>
                          </a:solidFill>
                        </a:rPr>
                        <a:t>234 (3%)</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4904217"/>
                  </a:ext>
                </a:extLst>
              </a:tr>
              <a:tr h="322488">
                <a:tc>
                  <a:txBody>
                    <a:bodyPr/>
                    <a:lstStyle/>
                    <a:p>
                      <a:r>
                        <a:rPr lang="en-US" sz="1400" dirty="0" err="1">
                          <a:solidFill>
                            <a:sysClr val="windowText" lastClr="000000"/>
                          </a:solidFill>
                        </a:rPr>
                        <a:t>acre_lot</a:t>
                      </a:r>
                      <a:endParaRPr lang="en-US" sz="14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ysClr val="windowText" lastClr="000000"/>
                          </a:solidFill>
                        </a:rPr>
                        <a:t>87 (1.2%)</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0175186"/>
                  </a:ext>
                </a:extLst>
              </a:tr>
              <a:tr h="322488">
                <a:tc>
                  <a:txBody>
                    <a:bodyPr/>
                    <a:lstStyle/>
                    <a:p>
                      <a:r>
                        <a:rPr lang="en-US" sz="1400" dirty="0">
                          <a:solidFill>
                            <a:sysClr val="windowText" lastClr="000000"/>
                          </a:solidFill>
                        </a:rPr>
                        <a:t>bed</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ysClr val="windowText" lastClr="000000"/>
                          </a:solidFill>
                        </a:rPr>
                        <a:t>25 (0.3%)</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357470"/>
                  </a:ext>
                </a:extLst>
              </a:tr>
              <a:tr h="322488">
                <a:tc>
                  <a:txBody>
                    <a:bodyPr/>
                    <a:lstStyle/>
                    <a:p>
                      <a:r>
                        <a:rPr lang="en-US" sz="1400" dirty="0">
                          <a:solidFill>
                            <a:sysClr val="windowText" lastClr="000000"/>
                          </a:solidFill>
                        </a:rPr>
                        <a:t>bath</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ysClr val="windowText" lastClr="000000"/>
                          </a:solidFill>
                        </a:rPr>
                        <a:t>15 (0.2%)</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87295016"/>
                  </a:ext>
                </a:extLst>
              </a:tr>
            </a:tbl>
          </a:graphicData>
        </a:graphic>
      </p:graphicFrame>
      <p:sp>
        <p:nvSpPr>
          <p:cNvPr id="27" name="TextBox 26">
            <a:extLst>
              <a:ext uri="{FF2B5EF4-FFF2-40B4-BE49-F238E27FC236}">
                <a16:creationId xmlns:a16="http://schemas.microsoft.com/office/drawing/2014/main" id="{8882EC31-513C-9A10-1145-6D7EB029F650}"/>
              </a:ext>
            </a:extLst>
          </p:cNvPr>
          <p:cNvSpPr txBox="1"/>
          <p:nvPr/>
        </p:nvSpPr>
        <p:spPr>
          <a:xfrm>
            <a:off x="7930621" y="5548843"/>
            <a:ext cx="2142067" cy="538609"/>
          </a:xfrm>
          <a:prstGeom prst="rect">
            <a:avLst/>
          </a:prstGeom>
          <a:noFill/>
        </p:spPr>
        <p:txBody>
          <a:bodyPr wrap="square" rtlCol="0">
            <a:spAutoFit/>
          </a:bodyPr>
          <a:lstStyle/>
          <a:p>
            <a:pPr algn="ctr"/>
            <a:r>
              <a:rPr lang="en-US" dirty="0"/>
              <a:t>2,563 (33%) Records</a:t>
            </a:r>
          </a:p>
          <a:p>
            <a:pPr algn="ctr"/>
            <a:r>
              <a:rPr lang="en-US" sz="1100" i="1" dirty="0"/>
              <a:t>Removed</a:t>
            </a:r>
          </a:p>
        </p:txBody>
      </p:sp>
    </p:spTree>
    <p:extLst>
      <p:ext uri="{BB962C8B-B14F-4D97-AF65-F5344CB8AC3E}">
        <p14:creationId xmlns:p14="http://schemas.microsoft.com/office/powerpoint/2010/main" val="2396125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689</TotalTime>
  <Words>1936</Words>
  <Application>Microsoft Macintosh PowerPoint</Application>
  <PresentationFormat>Widescreen</PresentationFormat>
  <Paragraphs>288</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ArialMT</vt:lpstr>
      <vt:lpstr>Calibri</vt:lpstr>
      <vt:lpstr>Calibri Light</vt:lpstr>
      <vt:lpstr>Segoe UI</vt:lpstr>
      <vt:lpstr>Office Theme</vt:lpstr>
      <vt:lpstr>Team 48</vt:lpstr>
      <vt:lpstr>Table of Contents</vt:lpstr>
      <vt:lpstr>Problem and Approach Overview</vt:lpstr>
      <vt:lpstr>Context &amp; Problem Statement</vt:lpstr>
      <vt:lpstr>Research Questions &amp; Modeling Objective</vt:lpstr>
      <vt:lpstr>Methodology</vt:lpstr>
      <vt:lpstr>Process &amp; Key Findings</vt:lpstr>
      <vt:lpstr>Data Cleansing and Transformation </vt:lpstr>
      <vt:lpstr>Handling Nulls</vt:lpstr>
      <vt:lpstr>Exploratory Data Analysis</vt:lpstr>
      <vt:lpstr>Observations and Initial Hypotheses</vt:lpstr>
      <vt:lpstr>Model Development &amp; Selection</vt:lpstr>
      <vt:lpstr>Model Performance Results</vt:lpstr>
      <vt:lpstr>Feature Insights</vt:lpstr>
      <vt:lpstr>Conclusions</vt:lpstr>
      <vt:lpstr>Conclusions</vt:lpstr>
      <vt:lpstr>Potential Improvements</vt:lpstr>
      <vt:lpstr>Literature 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48</dc:title>
  <dc:creator>Taylor, Andrew S</dc:creator>
  <cp:lastModifiedBy>Taylor, Andrew S</cp:lastModifiedBy>
  <cp:revision>50</cp:revision>
  <dcterms:created xsi:type="dcterms:W3CDTF">2022-10-29T00:12:06Z</dcterms:created>
  <dcterms:modified xsi:type="dcterms:W3CDTF">2022-11-14T00:53:25Z</dcterms:modified>
</cp:coreProperties>
</file>