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>
      <p:cViewPr varScale="1">
        <p:scale>
          <a:sx n="117" d="100"/>
          <a:sy n="117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4E5A2-560F-5042-B033-2870576C7F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25B4-BEFF-9046-A95C-9488231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A2FB-CF29-F35B-FDD3-76974F01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9DE3-ED5E-A672-65C2-52299ABB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E63B-61CE-A222-3214-05DB37CD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E9E3-D8BB-7C34-A088-DBCD87EC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C766-D08F-9B2F-18ED-E2BB3A7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6044-FB56-D40F-A307-B312240A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1BF92-C28E-B993-F555-C6ADB079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1F4C-A887-B3C3-8554-9FC4D8C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32C0F-87F1-691D-234A-02A6AC40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07AE-BCFE-B91F-0F85-557A7430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B023F-DD3E-C429-FA4F-D73C0D22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6273-846F-32B2-402F-B73E29A5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DF49-9C65-FF05-8939-71FE1E9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38EE-D44B-7FE3-902A-F371C19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C7B4-9147-5A15-A4D7-1D3ED7DD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99348-6230-AEFA-7928-B700009FCB2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9197-2C4F-1E6D-00CD-FC998193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911C-5CB9-386E-0D43-A3B9C85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3A7A-E581-C0A5-3987-F1F1A7DB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7843-E6C6-1777-DA0E-958BC7CC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1EAC-5254-4D15-E21E-0A6297A1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B69-C9E7-78E7-B173-E12929B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FA67-F84C-905A-2191-DCB420CF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0BD1-7A31-7F1E-8AAF-605323C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A6F2-3050-E007-6CF9-5DD4BB7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2642-79E5-4007-CD86-7A416F91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C2FDD-28C7-C213-8FB8-3351C1E2125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3FAA-CC48-A631-FD32-DCDC8B6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029A-6D2F-4CC8-AE0B-3E0AD27B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85EA7-13FD-DB4A-8AE5-2D1A981B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6C500-38B1-E80B-1EF3-4AAB703F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22C-05C1-AE81-3B67-C0F05910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DC02-4278-50D0-6BFE-6B245254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B84-0268-C831-CDA5-48FFC57E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46A1-C14F-B52E-0435-EB4979F6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CF03-2995-EBE8-34F1-7F169AF9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AC5A4-FCE5-5632-4399-659A755E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EA530-44B3-A3D6-11C2-945BC2DA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6ED5D-B231-D2A2-32DF-AEC3131B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52898-2716-CBB0-53D0-04A3AB35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5355-E9C3-A30A-6101-250B4BF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C9BC-6F24-434C-9466-D861204C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6701-57D4-30BE-CC8B-9013D994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169F-6C06-DC6A-FB63-A9ADE51B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AE9C-D343-9832-9CCA-A9BD562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DCD00-7340-C13B-0D7B-1C03A21A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91A14-A1EA-9E73-76C4-04C5ABD4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4BFE-6C56-60DD-CE1A-66B0672A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F8B8-1AC3-0C7C-5364-76B8403E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1FB9-9AD2-01CB-A215-CE70F102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8FCD-AA07-22D5-4389-F145BD20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0B08-69DE-A419-D1EA-4DCD087D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331E-9C70-CCED-C5A6-EBDFDF9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597E-6C8F-CBF4-37A8-28C85B5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D0-FEC6-1FD4-1DDB-53A70839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251A4-5999-6E40-0B7F-99E462D5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B5A98-932E-6B50-B1C2-9CD29FED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31C75-C352-793F-0D29-73B7EA8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D7A0-2A48-8999-4C42-752739B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DACC-28DA-A923-31FD-9D06719A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9A709-9525-E09B-74A7-60FCD28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92"/>
            <a:ext cx="10515600" cy="65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C90B-3434-09E8-79A7-25E3D1E9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7530-F1A8-9FE2-EFC4-B80DB5D3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C497-6927-4DA2-0A8E-9F839BB5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467D-94F6-C716-C22B-D3A66F8BE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C04504-9520-A5AF-7A63-0A11BC49F4D4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D43FC-CD25-9137-872C-33A1291B68A5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35D4A74-D3A4-56DA-0CAD-8501671B1CFD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9F2F44-D1F6-36F3-9A56-3B982DD07847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16BCFA1-D2B2-FED3-17FD-B8D60350AD5D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626436E-C8B0-25E6-D041-8F6AD6D97A9C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84C8C-A2D3-621F-EC1D-714EF0E9AE3B}"/>
              </a:ext>
            </a:extLst>
          </p:cNvPr>
          <p:cNvGrpSpPr/>
          <p:nvPr/>
        </p:nvGrpSpPr>
        <p:grpSpPr>
          <a:xfrm>
            <a:off x="1042061" y="2550475"/>
            <a:ext cx="10041466" cy="3257650"/>
            <a:chOff x="1042061" y="2550475"/>
            <a:chExt cx="10041466" cy="3257650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3FEBE1D-80BC-0DD8-BA00-9E2FB906C53D}"/>
                </a:ext>
              </a:extLst>
            </p:cNvPr>
            <p:cNvSpPr/>
            <p:nvPr/>
          </p:nvSpPr>
          <p:spPr>
            <a:xfrm>
              <a:off x="1042061" y="2551912"/>
              <a:ext cx="853283" cy="1218976"/>
            </a:xfrm>
            <a:custGeom>
              <a:avLst/>
              <a:gdLst>
                <a:gd name="connsiteX0" fmla="*/ 0 w 1218975"/>
                <a:gd name="connsiteY0" fmla="*/ 0 h 853282"/>
                <a:gd name="connsiteX1" fmla="*/ 792334 w 1218975"/>
                <a:gd name="connsiteY1" fmla="*/ 0 h 853282"/>
                <a:gd name="connsiteX2" fmla="*/ 1218975 w 1218975"/>
                <a:gd name="connsiteY2" fmla="*/ 426641 h 853282"/>
                <a:gd name="connsiteX3" fmla="*/ 792334 w 1218975"/>
                <a:gd name="connsiteY3" fmla="*/ 853282 h 853282"/>
                <a:gd name="connsiteX4" fmla="*/ 0 w 1218975"/>
                <a:gd name="connsiteY4" fmla="*/ 853282 h 853282"/>
                <a:gd name="connsiteX5" fmla="*/ 426641 w 1218975"/>
                <a:gd name="connsiteY5" fmla="*/ 426641 h 853282"/>
                <a:gd name="connsiteX6" fmla="*/ 0 w 1218975"/>
                <a:gd name="connsiteY6" fmla="*/ 0 h 85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975" h="853282">
                  <a:moveTo>
                    <a:pt x="1218974" y="0"/>
                  </a:moveTo>
                  <a:lnTo>
                    <a:pt x="1218974" y="554633"/>
                  </a:lnTo>
                  <a:lnTo>
                    <a:pt x="609488" y="853282"/>
                  </a:lnTo>
                  <a:lnTo>
                    <a:pt x="1" y="554633"/>
                  </a:lnTo>
                  <a:lnTo>
                    <a:pt x="1" y="0"/>
                  </a:lnTo>
                  <a:lnTo>
                    <a:pt x="609488" y="298649"/>
                  </a:lnTo>
                  <a:lnTo>
                    <a:pt x="1218974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1" tIns="438071" rIns="11430" bIns="4380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AAC3780-FED1-2479-61BA-E81E0C64D007}"/>
                </a:ext>
              </a:extLst>
            </p:cNvPr>
            <p:cNvSpPr/>
            <p:nvPr/>
          </p:nvSpPr>
          <p:spPr>
            <a:xfrm>
              <a:off x="1895342" y="2550475"/>
              <a:ext cx="9188185" cy="792334"/>
            </a:xfrm>
            <a:custGeom>
              <a:avLst/>
              <a:gdLst>
                <a:gd name="connsiteX0" fmla="*/ 132058 w 792333"/>
                <a:gd name="connsiteY0" fmla="*/ 0 h 9188184"/>
                <a:gd name="connsiteX1" fmla="*/ 660275 w 792333"/>
                <a:gd name="connsiteY1" fmla="*/ 0 h 9188184"/>
                <a:gd name="connsiteX2" fmla="*/ 792333 w 792333"/>
                <a:gd name="connsiteY2" fmla="*/ 132058 h 9188184"/>
                <a:gd name="connsiteX3" fmla="*/ 792333 w 792333"/>
                <a:gd name="connsiteY3" fmla="*/ 9188184 h 9188184"/>
                <a:gd name="connsiteX4" fmla="*/ 792333 w 792333"/>
                <a:gd name="connsiteY4" fmla="*/ 9188184 h 9188184"/>
                <a:gd name="connsiteX5" fmla="*/ 0 w 792333"/>
                <a:gd name="connsiteY5" fmla="*/ 9188184 h 9188184"/>
                <a:gd name="connsiteX6" fmla="*/ 0 w 792333"/>
                <a:gd name="connsiteY6" fmla="*/ 9188184 h 9188184"/>
                <a:gd name="connsiteX7" fmla="*/ 0 w 792333"/>
                <a:gd name="connsiteY7" fmla="*/ 132058 h 9188184"/>
                <a:gd name="connsiteX8" fmla="*/ 132058 w 792333"/>
                <a:gd name="connsiteY8" fmla="*/ 0 h 91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2333" h="9188184">
                  <a:moveTo>
                    <a:pt x="792333" y="1531397"/>
                  </a:moveTo>
                  <a:lnTo>
                    <a:pt x="792333" y="7656787"/>
                  </a:lnTo>
                  <a:cubicBezTo>
                    <a:pt x="792333" y="8502555"/>
                    <a:pt x="787234" y="9188178"/>
                    <a:pt x="780945" y="9188178"/>
                  </a:cubicBezTo>
                  <a:lnTo>
                    <a:pt x="0" y="9188178"/>
                  </a:lnTo>
                  <a:lnTo>
                    <a:pt x="0" y="9188178"/>
                  </a:lnTo>
                  <a:lnTo>
                    <a:pt x="0" y="6"/>
                  </a:lnTo>
                  <a:lnTo>
                    <a:pt x="0" y="6"/>
                  </a:lnTo>
                  <a:lnTo>
                    <a:pt x="780945" y="6"/>
                  </a:lnTo>
                  <a:cubicBezTo>
                    <a:pt x="787234" y="6"/>
                    <a:pt x="792333" y="685629"/>
                    <a:pt x="792333" y="1531397"/>
                  </a:cubicBezTo>
                  <a:close/>
                </a:path>
              </a:pathLst>
            </a:cu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7" tIns="50109" rIns="50109" bIns="5011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None/>
              </a:pPr>
              <a:r>
                <a:rPr lang="en-US" sz="1800" kern="1200" dirty="0"/>
                <a:t>Performed univariate analysis to explore distributions, observing and flagging any outliers for further action during modeling and analysis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BEBCA2C-CC69-2AF5-BE6F-6F2115CAC0C9}"/>
                </a:ext>
              </a:extLst>
            </p:cNvPr>
            <p:cNvSpPr/>
            <p:nvPr/>
          </p:nvSpPr>
          <p:spPr>
            <a:xfrm>
              <a:off x="1042061" y="3570530"/>
              <a:ext cx="853283" cy="1218976"/>
            </a:xfrm>
            <a:custGeom>
              <a:avLst/>
              <a:gdLst>
                <a:gd name="connsiteX0" fmla="*/ 0 w 1218975"/>
                <a:gd name="connsiteY0" fmla="*/ 0 h 853282"/>
                <a:gd name="connsiteX1" fmla="*/ 792334 w 1218975"/>
                <a:gd name="connsiteY1" fmla="*/ 0 h 853282"/>
                <a:gd name="connsiteX2" fmla="*/ 1218975 w 1218975"/>
                <a:gd name="connsiteY2" fmla="*/ 426641 h 853282"/>
                <a:gd name="connsiteX3" fmla="*/ 792334 w 1218975"/>
                <a:gd name="connsiteY3" fmla="*/ 853282 h 853282"/>
                <a:gd name="connsiteX4" fmla="*/ 0 w 1218975"/>
                <a:gd name="connsiteY4" fmla="*/ 853282 h 853282"/>
                <a:gd name="connsiteX5" fmla="*/ 426641 w 1218975"/>
                <a:gd name="connsiteY5" fmla="*/ 426641 h 853282"/>
                <a:gd name="connsiteX6" fmla="*/ 0 w 1218975"/>
                <a:gd name="connsiteY6" fmla="*/ 0 h 85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975" h="853282">
                  <a:moveTo>
                    <a:pt x="1218974" y="0"/>
                  </a:moveTo>
                  <a:lnTo>
                    <a:pt x="1218974" y="554633"/>
                  </a:lnTo>
                  <a:lnTo>
                    <a:pt x="609488" y="853282"/>
                  </a:lnTo>
                  <a:lnTo>
                    <a:pt x="1" y="554633"/>
                  </a:lnTo>
                  <a:lnTo>
                    <a:pt x="1" y="0"/>
                  </a:lnTo>
                  <a:lnTo>
                    <a:pt x="609488" y="298649"/>
                  </a:lnTo>
                  <a:lnTo>
                    <a:pt x="1218974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1" tIns="438071" rIns="11430" bIns="4380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60990D-27A6-9103-515D-E33BAF19D60E}"/>
                </a:ext>
              </a:extLst>
            </p:cNvPr>
            <p:cNvSpPr/>
            <p:nvPr/>
          </p:nvSpPr>
          <p:spPr>
            <a:xfrm>
              <a:off x="1895342" y="3570532"/>
              <a:ext cx="9188185" cy="792334"/>
            </a:xfrm>
            <a:custGeom>
              <a:avLst/>
              <a:gdLst>
                <a:gd name="connsiteX0" fmla="*/ 132058 w 792333"/>
                <a:gd name="connsiteY0" fmla="*/ 0 h 9188184"/>
                <a:gd name="connsiteX1" fmla="*/ 660275 w 792333"/>
                <a:gd name="connsiteY1" fmla="*/ 0 h 9188184"/>
                <a:gd name="connsiteX2" fmla="*/ 792333 w 792333"/>
                <a:gd name="connsiteY2" fmla="*/ 132058 h 9188184"/>
                <a:gd name="connsiteX3" fmla="*/ 792333 w 792333"/>
                <a:gd name="connsiteY3" fmla="*/ 9188184 h 9188184"/>
                <a:gd name="connsiteX4" fmla="*/ 792333 w 792333"/>
                <a:gd name="connsiteY4" fmla="*/ 9188184 h 9188184"/>
                <a:gd name="connsiteX5" fmla="*/ 0 w 792333"/>
                <a:gd name="connsiteY5" fmla="*/ 9188184 h 9188184"/>
                <a:gd name="connsiteX6" fmla="*/ 0 w 792333"/>
                <a:gd name="connsiteY6" fmla="*/ 9188184 h 9188184"/>
                <a:gd name="connsiteX7" fmla="*/ 0 w 792333"/>
                <a:gd name="connsiteY7" fmla="*/ 132058 h 9188184"/>
                <a:gd name="connsiteX8" fmla="*/ 132058 w 792333"/>
                <a:gd name="connsiteY8" fmla="*/ 0 h 91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2333" h="9188184">
                  <a:moveTo>
                    <a:pt x="792333" y="1531397"/>
                  </a:moveTo>
                  <a:lnTo>
                    <a:pt x="792333" y="7656787"/>
                  </a:lnTo>
                  <a:cubicBezTo>
                    <a:pt x="792333" y="8502555"/>
                    <a:pt x="787234" y="9188178"/>
                    <a:pt x="780945" y="9188178"/>
                  </a:cubicBezTo>
                  <a:lnTo>
                    <a:pt x="0" y="9188178"/>
                  </a:lnTo>
                  <a:lnTo>
                    <a:pt x="0" y="9188178"/>
                  </a:lnTo>
                  <a:lnTo>
                    <a:pt x="0" y="6"/>
                  </a:lnTo>
                  <a:lnTo>
                    <a:pt x="0" y="6"/>
                  </a:lnTo>
                  <a:lnTo>
                    <a:pt x="780945" y="6"/>
                  </a:lnTo>
                  <a:cubicBezTo>
                    <a:pt x="787234" y="6"/>
                    <a:pt x="792333" y="685629"/>
                    <a:pt x="792333" y="1531397"/>
                  </a:cubicBezTo>
                  <a:close/>
                </a:path>
              </a:pathLst>
            </a:cu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7" tIns="50109" rIns="50109" bIns="5011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None/>
              </a:pPr>
              <a:r>
                <a:rPr lang="en-US" sz="1800" kern="1200" dirty="0"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I</a:t>
              </a:r>
              <a:r>
                <a:rPr lang="en-US" sz="1800" kern="12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nvestigated feature/DV relationships using </a:t>
              </a:r>
              <a:r>
                <a:rPr lang="en-US" sz="1800" kern="1200" dirty="0" err="1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pairplots</a:t>
              </a:r>
              <a:r>
                <a:rPr lang="en-US" sz="1800" kern="12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and correlation, forming hypotheses about which features would provide the most value to the model</a:t>
              </a:r>
              <a:endParaRPr lang="en-US" sz="1800" kern="120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E17A462-CB3D-8615-0188-3A03601557EA}"/>
                </a:ext>
              </a:extLst>
            </p:cNvPr>
            <p:cNvSpPr/>
            <p:nvPr/>
          </p:nvSpPr>
          <p:spPr>
            <a:xfrm>
              <a:off x="1042061" y="4589149"/>
              <a:ext cx="853283" cy="1218976"/>
            </a:xfrm>
            <a:custGeom>
              <a:avLst/>
              <a:gdLst>
                <a:gd name="connsiteX0" fmla="*/ 0 w 1218975"/>
                <a:gd name="connsiteY0" fmla="*/ 0 h 853282"/>
                <a:gd name="connsiteX1" fmla="*/ 792334 w 1218975"/>
                <a:gd name="connsiteY1" fmla="*/ 0 h 853282"/>
                <a:gd name="connsiteX2" fmla="*/ 1218975 w 1218975"/>
                <a:gd name="connsiteY2" fmla="*/ 426641 h 853282"/>
                <a:gd name="connsiteX3" fmla="*/ 792334 w 1218975"/>
                <a:gd name="connsiteY3" fmla="*/ 853282 h 853282"/>
                <a:gd name="connsiteX4" fmla="*/ 0 w 1218975"/>
                <a:gd name="connsiteY4" fmla="*/ 853282 h 853282"/>
                <a:gd name="connsiteX5" fmla="*/ 426641 w 1218975"/>
                <a:gd name="connsiteY5" fmla="*/ 426641 h 853282"/>
                <a:gd name="connsiteX6" fmla="*/ 0 w 1218975"/>
                <a:gd name="connsiteY6" fmla="*/ 0 h 85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975" h="853282">
                  <a:moveTo>
                    <a:pt x="1218974" y="0"/>
                  </a:moveTo>
                  <a:lnTo>
                    <a:pt x="1218974" y="554633"/>
                  </a:lnTo>
                  <a:lnTo>
                    <a:pt x="609488" y="853282"/>
                  </a:lnTo>
                  <a:lnTo>
                    <a:pt x="1" y="554633"/>
                  </a:lnTo>
                  <a:lnTo>
                    <a:pt x="1" y="0"/>
                  </a:lnTo>
                  <a:lnTo>
                    <a:pt x="609488" y="298649"/>
                  </a:lnTo>
                  <a:lnTo>
                    <a:pt x="1218974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1" tIns="438071" rIns="11430" bIns="4380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7F3BBAE-51EA-8DA2-98FC-4FC40F2E36E4}"/>
                </a:ext>
              </a:extLst>
            </p:cNvPr>
            <p:cNvSpPr/>
            <p:nvPr/>
          </p:nvSpPr>
          <p:spPr>
            <a:xfrm>
              <a:off x="1895342" y="4589150"/>
              <a:ext cx="9188185" cy="792334"/>
            </a:xfrm>
            <a:custGeom>
              <a:avLst/>
              <a:gdLst>
                <a:gd name="connsiteX0" fmla="*/ 132058 w 792333"/>
                <a:gd name="connsiteY0" fmla="*/ 0 h 9188184"/>
                <a:gd name="connsiteX1" fmla="*/ 660275 w 792333"/>
                <a:gd name="connsiteY1" fmla="*/ 0 h 9188184"/>
                <a:gd name="connsiteX2" fmla="*/ 792333 w 792333"/>
                <a:gd name="connsiteY2" fmla="*/ 132058 h 9188184"/>
                <a:gd name="connsiteX3" fmla="*/ 792333 w 792333"/>
                <a:gd name="connsiteY3" fmla="*/ 9188184 h 9188184"/>
                <a:gd name="connsiteX4" fmla="*/ 792333 w 792333"/>
                <a:gd name="connsiteY4" fmla="*/ 9188184 h 9188184"/>
                <a:gd name="connsiteX5" fmla="*/ 0 w 792333"/>
                <a:gd name="connsiteY5" fmla="*/ 9188184 h 9188184"/>
                <a:gd name="connsiteX6" fmla="*/ 0 w 792333"/>
                <a:gd name="connsiteY6" fmla="*/ 9188184 h 9188184"/>
                <a:gd name="connsiteX7" fmla="*/ 0 w 792333"/>
                <a:gd name="connsiteY7" fmla="*/ 132058 h 9188184"/>
                <a:gd name="connsiteX8" fmla="*/ 132058 w 792333"/>
                <a:gd name="connsiteY8" fmla="*/ 0 h 918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2333" h="9188184">
                  <a:moveTo>
                    <a:pt x="792333" y="1531397"/>
                  </a:moveTo>
                  <a:lnTo>
                    <a:pt x="792333" y="7656787"/>
                  </a:lnTo>
                  <a:cubicBezTo>
                    <a:pt x="792333" y="8502555"/>
                    <a:pt x="787234" y="9188178"/>
                    <a:pt x="780945" y="9188178"/>
                  </a:cubicBezTo>
                  <a:lnTo>
                    <a:pt x="0" y="9188178"/>
                  </a:lnTo>
                  <a:lnTo>
                    <a:pt x="0" y="9188178"/>
                  </a:lnTo>
                  <a:lnTo>
                    <a:pt x="0" y="6"/>
                  </a:lnTo>
                  <a:lnTo>
                    <a:pt x="0" y="6"/>
                  </a:lnTo>
                  <a:lnTo>
                    <a:pt x="780945" y="6"/>
                  </a:lnTo>
                  <a:cubicBezTo>
                    <a:pt x="787234" y="6"/>
                    <a:pt x="792333" y="685629"/>
                    <a:pt x="792333" y="1531397"/>
                  </a:cubicBezTo>
                  <a:close/>
                </a:path>
              </a:pathLst>
            </a:cu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7" tIns="50109" rIns="50109" bIns="5011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None/>
              </a:pPr>
              <a:r>
                <a:rPr lang="en-US" sz="1800" kern="1200" dirty="0"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E</a:t>
              </a:r>
              <a:r>
                <a:rPr lang="en-US" sz="1800" kern="12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valuated multicollinearity between predictors using a correlation heatmap, identifying whether or not mitigations measures will need to be taken</a:t>
              </a:r>
              <a:r>
                <a:rPr lang="en-US" sz="1800" kern="1200" dirty="0">
                  <a:effectLst/>
                </a:rPr>
                <a:t> </a:t>
              </a:r>
              <a:endParaRPr lang="en-US" sz="1800" kern="1200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7ABAB2D-B20C-84A2-7CF9-69DB904471E5}"/>
              </a:ext>
            </a:extLst>
          </p:cNvPr>
          <p:cNvSpPr txBox="1">
            <a:spLocks/>
          </p:cNvSpPr>
          <p:nvPr/>
        </p:nvSpPr>
        <p:spPr>
          <a:xfrm>
            <a:off x="838200" y="1309157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Next, we completed EDA for the dataset, evaluating individual features and the response as well as the relationships between data fields.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3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 and Initial Hypotheses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22466-6064-C614-4620-BDEABF48B526}"/>
              </a:ext>
            </a:extLst>
          </p:cNvPr>
          <p:cNvSpPr/>
          <p:nvPr/>
        </p:nvSpPr>
        <p:spPr>
          <a:xfrm>
            <a:off x="634182" y="4572259"/>
            <a:ext cx="3492976" cy="883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Univariate analysis revealed outliers in the price field which we will further investigate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91285-AB0B-1688-78AA-F8085C8B584A}"/>
              </a:ext>
            </a:extLst>
          </p:cNvPr>
          <p:cNvSpPr/>
          <p:nvPr/>
        </p:nvSpPr>
        <p:spPr>
          <a:xfrm>
            <a:off x="4374791" y="4572259"/>
            <a:ext cx="3492976" cy="883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Investigation of correlation between price and income tax features reveals limited linear signal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6D7B6-BD25-40C3-F308-699E3C6964F9}"/>
              </a:ext>
            </a:extLst>
          </p:cNvPr>
          <p:cNvSpPr/>
          <p:nvPr/>
        </p:nvSpPr>
        <p:spPr>
          <a:xfrm>
            <a:off x="8134798" y="4572259"/>
            <a:ext cx="3492976" cy="883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Evaluation of multicollinearity showed correlation between predictors, particularly in the income tax dataset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677A040-B0F2-9B5D-C80B-954577076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77674"/>
              </p:ext>
            </p:extLst>
          </p:nvPr>
        </p:nvGraphicFramePr>
        <p:xfrm>
          <a:off x="4674114" y="1842555"/>
          <a:ext cx="2894330" cy="223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val="195378193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17552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Correlation with Price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03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total_credit_amt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0.215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4651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taxable_income_amt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0.292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60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mortgageint_amt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0.174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7635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p_mortgageint_nr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0.020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6489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inctax_amt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0.292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539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p_unemploy_nr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-0.176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92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agi_amt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0.288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439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num_dependents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-0.144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3593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p_re_taxes_nr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0.032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4476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agi_bucket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0.219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127293"/>
                  </a:ext>
                </a:extLst>
              </a:tr>
            </a:tbl>
          </a:graphicData>
        </a:graphic>
      </p:graphicFrame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FD3589A-453A-7999-9487-B0E0FED9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17" y="1981789"/>
            <a:ext cx="2535507" cy="2095966"/>
          </a:xfrm>
          <a:prstGeom prst="rect">
            <a:avLst/>
          </a:prstGeom>
        </p:spPr>
      </p:pic>
      <p:pic>
        <p:nvPicPr>
          <p:cNvPr id="16" name="Picture 1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1E4C429-2031-B990-5FFD-3A499655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30" y="1981789"/>
            <a:ext cx="4086113" cy="24781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6486B5-088B-EEFE-CEE2-537B73E83022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F4280E-835B-B205-F1F2-80C47B9DEECA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D23885F-DE7D-EECF-844C-00D1EA9BB794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89887AA-F020-1A97-4091-753423E1A99C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849307D-067D-22D0-F1A6-1A12B3786FE2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8F46A54-3DA0-D9E7-AD2C-42960EC6D276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D75CE7F-B026-1191-DD9B-2F44D73B426C}"/>
              </a:ext>
            </a:extLst>
          </p:cNvPr>
          <p:cNvSpPr txBox="1"/>
          <p:nvPr/>
        </p:nvSpPr>
        <p:spPr>
          <a:xfrm>
            <a:off x="598459" y="5919342"/>
            <a:ext cx="1058562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725" indent="-466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Real estate features are expected to provide the most signal to the model</a:t>
            </a:r>
          </a:p>
          <a:p>
            <a:pPr marL="466725" indent="-466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ax </a:t>
            </a:r>
            <a:r>
              <a:rPr lang="en-US" sz="1600" dirty="0"/>
              <a:t>features related to affluency have the most potential to provide signal to the model</a:t>
            </a:r>
          </a:p>
          <a:p>
            <a:pPr marL="466725" indent="-466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Tree-based models will likely far outperform linear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9ED-73A5-9A98-78E6-E5A45CE7754B}"/>
              </a:ext>
            </a:extLst>
          </p:cNvPr>
          <p:cNvSpPr/>
          <p:nvPr/>
        </p:nvSpPr>
        <p:spPr>
          <a:xfrm>
            <a:off x="0" y="5614542"/>
            <a:ext cx="12192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INITIAL HYPOTHESES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986FAB7-F67B-40E5-3769-EDA3C1352686}"/>
              </a:ext>
            </a:extLst>
          </p:cNvPr>
          <p:cNvSpPr txBox="1">
            <a:spLocks/>
          </p:cNvSpPr>
          <p:nvPr/>
        </p:nvSpPr>
        <p:spPr>
          <a:xfrm>
            <a:off x="838200" y="1309157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During EDA, a few notable observations surfaced, along with initial hypotheses.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8AFA8-BBD0-F351-7F62-D20C6C4C57F4}"/>
              </a:ext>
            </a:extLst>
          </p:cNvPr>
          <p:cNvSpPr/>
          <p:nvPr/>
        </p:nvSpPr>
        <p:spPr>
          <a:xfrm>
            <a:off x="4828223" y="2149464"/>
            <a:ext cx="2656115" cy="176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update with full EDA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08F16-3A5D-3E72-62A5-C01221667805}"/>
              </a:ext>
            </a:extLst>
          </p:cNvPr>
          <p:cNvSpPr/>
          <p:nvPr/>
        </p:nvSpPr>
        <p:spPr>
          <a:xfrm>
            <a:off x="8971659" y="2149464"/>
            <a:ext cx="2656115" cy="176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update with full EDA</a:t>
            </a:r>
          </a:p>
        </p:txBody>
      </p:sp>
    </p:spTree>
    <p:extLst>
      <p:ext uri="{BB962C8B-B14F-4D97-AF65-F5344CB8AC3E}">
        <p14:creationId xmlns:p14="http://schemas.microsoft.com/office/powerpoint/2010/main" val="109672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255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Exploratory Data Analysis</vt:lpstr>
      <vt:lpstr>Observations and Initial Hypotheses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48</dc:title>
  <dc:creator>Taylor, Andrew S</dc:creator>
  <cp:lastModifiedBy>Taylor, Andrew S</cp:lastModifiedBy>
  <cp:revision>49</cp:revision>
  <dcterms:created xsi:type="dcterms:W3CDTF">2022-10-29T00:12:06Z</dcterms:created>
  <dcterms:modified xsi:type="dcterms:W3CDTF">2022-11-14T00:52:42Z</dcterms:modified>
</cp:coreProperties>
</file>