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69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325B4-BEFF-9046-A95C-948823169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Development &amp; Selection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F7CDCC-5417-C0D6-64E8-60A13F3F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88"/>
            <a:ext cx="10515600" cy="6580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model development and selection, we outlined the model types to evaluate, prepared the data, and evaluated each model, including hyperparameter search and preprocessing as needed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Chevron 19">
            <a:extLst>
              <a:ext uri="{FF2B5EF4-FFF2-40B4-BE49-F238E27FC236}">
                <a16:creationId xmlns:a16="http://schemas.microsoft.com/office/drawing/2014/main" id="{D8587772-B4A5-A2DC-735D-4CD4CD3064DC}"/>
              </a:ext>
            </a:extLst>
          </p:cNvPr>
          <p:cNvSpPr/>
          <p:nvPr/>
        </p:nvSpPr>
        <p:spPr>
          <a:xfrm>
            <a:off x="973667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Identify Model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B6B7-E444-A33E-E87D-B62621C5ACB2}"/>
              </a:ext>
            </a:extLst>
          </p:cNvPr>
          <p:cNvSpPr txBox="1"/>
          <p:nvPr/>
        </p:nvSpPr>
        <p:spPr>
          <a:xfrm>
            <a:off x="973667" y="3022600"/>
            <a:ext cx="30564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Linear Regression</a:t>
            </a:r>
            <a:r>
              <a:rPr lang="en-US" sz="1600" dirty="0"/>
              <a:t> for </a:t>
            </a:r>
            <a:r>
              <a:rPr lang="en-US" sz="1600" b="1" dirty="0"/>
              <a:t>baseline point of comparison </a:t>
            </a:r>
            <a:r>
              <a:rPr lang="en-US" sz="1600" dirty="0"/>
              <a:t>and </a:t>
            </a:r>
            <a:r>
              <a:rPr lang="en-US" sz="1600" b="1" dirty="0"/>
              <a:t>coefficient transparency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LASSO Regression</a:t>
            </a:r>
            <a:r>
              <a:rPr lang="en-US" sz="1600" b="1" i="1" dirty="0"/>
              <a:t> </a:t>
            </a:r>
            <a:r>
              <a:rPr lang="en-US" sz="1600" dirty="0"/>
              <a:t>for </a:t>
            </a:r>
            <a:r>
              <a:rPr lang="en-US" sz="1600" b="1" dirty="0"/>
              <a:t>feature insights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Random Forest </a:t>
            </a:r>
            <a:r>
              <a:rPr lang="en-US" sz="1600" dirty="0"/>
              <a:t>for </a:t>
            </a:r>
            <a:r>
              <a:rPr lang="en-US" sz="1600" b="1" dirty="0"/>
              <a:t>tree-based model benefits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 err="1"/>
              <a:t>XGBoost</a:t>
            </a:r>
            <a:r>
              <a:rPr lang="en-US" sz="1600" dirty="0"/>
              <a:t> for </a:t>
            </a:r>
            <a:r>
              <a:rPr lang="en-US" sz="1600" b="1" dirty="0"/>
              <a:t>tree-based benefits </a:t>
            </a:r>
            <a:r>
              <a:rPr lang="en-US" sz="1600" dirty="0"/>
              <a:t>and </a:t>
            </a:r>
            <a:r>
              <a:rPr lang="en-US" sz="1600" b="1" dirty="0"/>
              <a:t>comparison to RF</a:t>
            </a:r>
            <a:endParaRPr lang="en-US" sz="1600" dirty="0"/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495CB340-8E56-B4DD-F909-2C9BD8981F16}"/>
              </a:ext>
            </a:extLst>
          </p:cNvPr>
          <p:cNvSpPr/>
          <p:nvPr/>
        </p:nvSpPr>
        <p:spPr>
          <a:xfrm>
            <a:off x="4483364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04652-BF61-FE2D-B251-2BDEF84566CF}"/>
              </a:ext>
            </a:extLst>
          </p:cNvPr>
          <p:cNvSpPr txBox="1"/>
          <p:nvPr/>
        </p:nvSpPr>
        <p:spPr>
          <a:xfrm>
            <a:off x="4483364" y="3022600"/>
            <a:ext cx="3056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Set seed and read in packages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Read in data and remove unnecessary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Make dummy variables out of the State names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Scale all non-binary numeric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Split into training and test sets (80/20 split)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3A4ABFA-D41D-269F-1875-140D08876DAD}"/>
              </a:ext>
            </a:extLst>
          </p:cNvPr>
          <p:cNvSpPr/>
          <p:nvPr/>
        </p:nvSpPr>
        <p:spPr>
          <a:xfrm>
            <a:off x="8159882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Evaluate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C389C-4626-B33D-5150-4E938094B8DF}"/>
              </a:ext>
            </a:extLst>
          </p:cNvPr>
          <p:cNvSpPr txBox="1"/>
          <p:nvPr/>
        </p:nvSpPr>
        <p:spPr>
          <a:xfrm>
            <a:off x="8159882" y="3022600"/>
            <a:ext cx="30564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Perform PCA (linear regression only)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all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only real estate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Evaluate R</a:t>
            </a:r>
            <a:r>
              <a:rPr lang="en-US" sz="1600" baseline="30000" dirty="0"/>
              <a:t>2</a:t>
            </a:r>
            <a:r>
              <a:rPr lang="en-US" sz="1600" dirty="0"/>
              <a:t>, RMSE, and MAE on test data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0370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31F9712-0338-F434-DDA8-0F2143C42CDE}"/>
              </a:ext>
            </a:extLst>
          </p:cNvPr>
          <p:cNvSpPr txBox="1">
            <a:spLocks/>
          </p:cNvSpPr>
          <p:nvPr/>
        </p:nvSpPr>
        <p:spPr>
          <a:xfrm>
            <a:off x="6637867" y="2743252"/>
            <a:ext cx="4639733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Random Forest provides the most predictive model on both sets of features, and will be used to draw conclusions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all model types, including income tax features adds between 0.05 and 0.23 to the R-squared (a significant amount!)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Our best model has an R-Squared of 0.57, which makes it moderately strong</a:t>
            </a: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A5BF50-74F7-D9E7-9DBC-5A5704FA9AA6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evaluating the model strength, we’re able to come up with a few insights around the model types and the features.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26E2CBB-16A1-DD26-1F66-49018FA4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7692"/>
              </p:ext>
            </p:extLst>
          </p:nvPr>
        </p:nvGraphicFramePr>
        <p:xfrm>
          <a:off x="702733" y="2743252"/>
          <a:ext cx="4639733" cy="2557708"/>
        </p:xfrm>
        <a:graphic>
          <a:graphicData uri="http://schemas.openxmlformats.org/drawingml/2006/table">
            <a:tbl>
              <a:tblPr/>
              <a:tblGrid>
                <a:gridCol w="1896533">
                  <a:extLst>
                    <a:ext uri="{9D8B030D-6E8A-4147-A177-3AD203B41FA5}">
                      <a16:colId xmlns:a16="http://schemas.microsoft.com/office/drawing/2014/main" val="3480813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858253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35324473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53344"/>
                  </a:ext>
                </a:extLst>
              </a:tr>
              <a:tr h="440215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Real Estate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All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62864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Linear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0.3408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62827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LASSO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0.3336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0.3939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28283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Arial" panose="020B0604020202020204" pitchFamily="34" charset="0"/>
                        </a:rPr>
                        <a:t>Random Forest 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0.3450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0.5702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55492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0.2282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0.3073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17726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4040C1-2234-41DD-756D-3620E6981950}"/>
              </a:ext>
            </a:extLst>
          </p:cNvPr>
          <p:cNvSpPr/>
          <p:nvPr/>
        </p:nvSpPr>
        <p:spPr>
          <a:xfrm>
            <a:off x="702733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STRENGTH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799C4-165A-C0EC-051C-E58C8292671F}"/>
              </a:ext>
            </a:extLst>
          </p:cNvPr>
          <p:cNvSpPr/>
          <p:nvPr/>
        </p:nvSpPr>
        <p:spPr>
          <a:xfrm>
            <a:off x="6637867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3304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42437-1028-92C2-3CA3-C16529DB84A5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More specifically, we can use the results of the LASSO model to see which features were selected in a regularized model.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117A29-FFCC-C42A-F076-723104D4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70693"/>
              </p:ext>
            </p:extLst>
          </p:nvPr>
        </p:nvGraphicFramePr>
        <p:xfrm>
          <a:off x="922865" y="2033171"/>
          <a:ext cx="2607733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119">
                  <a:extLst>
                    <a:ext uri="{9D8B030D-6E8A-4147-A177-3AD203B41FA5}">
                      <a16:colId xmlns:a16="http://schemas.microsoft.com/office/drawing/2014/main" val="1672288551"/>
                    </a:ext>
                  </a:extLst>
                </a:gridCol>
                <a:gridCol w="1188614">
                  <a:extLst>
                    <a:ext uri="{9D8B030D-6E8A-4147-A177-3AD203B41FA5}">
                      <a16:colId xmlns:a16="http://schemas.microsoft.com/office/drawing/2014/main" val="945198728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Field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LASSO Coefficient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676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(Intercept)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777652.34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40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878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bath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736419.1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98709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-53034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7594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house.acre.lot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2886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state_Connecticut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221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state_Delaware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682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state_Maine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0485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state_Massachusetts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21951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state_New.Hampshire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189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state_New.Jersey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0485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state_New.York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472845.74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708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state_Pennsylvania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1730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state_Rhode.Island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788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state_Vermont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362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house_size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231909.44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732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n1_total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28145.47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768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total_credit_amt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452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taxable_income_amt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50324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mortgageint_amt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2289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p_mortgageint_nr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2865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inctax_amt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334825.93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215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p_unemploy_nr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4412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019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num_dependents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-226096.28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93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p_re_taxes_nr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-61115.92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8286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agi_bucket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3824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B891DF-8374-FD4B-B657-94682F34095D}"/>
              </a:ext>
            </a:extLst>
          </p:cNvPr>
          <p:cNvSpPr/>
          <p:nvPr/>
        </p:nvSpPr>
        <p:spPr>
          <a:xfrm>
            <a:off x="4368801" y="2083411"/>
            <a:ext cx="6908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B1D479F-3246-22B6-4429-CF294B871CB5}"/>
              </a:ext>
            </a:extLst>
          </p:cNvPr>
          <p:cNvSpPr txBox="1">
            <a:spLocks/>
          </p:cNvSpPr>
          <p:nvPr/>
        </p:nvSpPr>
        <p:spPr>
          <a:xfrm>
            <a:off x="4368801" y="2743252"/>
            <a:ext cx="6908800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baths was selected, while beds was not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a house is ~$50k lower than one that is not, if all else is constant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in New York is ~$472k higher than one that is not, if all else is constant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income tax amount and total number of returns in a zip code both have a positive relationship with price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dependents and proportion of returns with real estate taxes both have a negative relationship with price</a:t>
            </a: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9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496</Words>
  <Application>Microsoft Macintosh PowerPoint</Application>
  <PresentationFormat>Widescreen</PresentationFormat>
  <Paragraphs>105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ArialMT</vt:lpstr>
      <vt:lpstr>Calibri</vt:lpstr>
      <vt:lpstr>Calibri Light</vt:lpstr>
      <vt:lpstr>Office Theme</vt:lpstr>
      <vt:lpstr>Model Development &amp; Selection</vt:lpstr>
      <vt:lpstr>Model Performance Results</vt:lpstr>
      <vt:lpstr>Feature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Taylor, Andrew S</cp:lastModifiedBy>
  <cp:revision>49</cp:revision>
  <dcterms:created xsi:type="dcterms:W3CDTF">2022-10-29T00:12:06Z</dcterms:created>
  <dcterms:modified xsi:type="dcterms:W3CDTF">2022-11-14T00:51:37Z</dcterms:modified>
</cp:coreProperties>
</file>