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67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Cleansing and Transformation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AB30-D7ED-2114-8FCE-E4F531402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157"/>
            <a:ext cx="10515600" cy="65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First, we completed data extraction, cleaning, and merging, including handling complexities around null values (details on following slide)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22466-6064-C614-4620-BDEABF48B526}"/>
              </a:ext>
            </a:extLst>
          </p:cNvPr>
          <p:cNvSpPr/>
          <p:nvPr/>
        </p:nvSpPr>
        <p:spPr>
          <a:xfrm>
            <a:off x="967946" y="1992640"/>
            <a:ext cx="3484606" cy="3108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Steps Taken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B4968-F15B-A33F-BF12-C46F4697B109}"/>
              </a:ext>
            </a:extLst>
          </p:cNvPr>
          <p:cNvSpPr txBox="1"/>
          <p:nvPr/>
        </p:nvSpPr>
        <p:spPr>
          <a:xfrm>
            <a:off x="967946" y="2316103"/>
            <a:ext cx="3484606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Downloaded and explored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Understood column meanings and selected initial feature list from income tax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Filtered to time window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duplicate rows from real estate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Corrected zip code field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Aggregated income tax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Joined the real estate and income tax datasets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Cleansed nulls and created interaction terms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A32291-53CC-7881-85BE-C9B1C745A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9588"/>
              </p:ext>
            </p:extLst>
          </p:nvPr>
        </p:nvGraphicFramePr>
        <p:xfrm>
          <a:off x="4994597" y="2008609"/>
          <a:ext cx="6511603" cy="414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55">
                  <a:extLst>
                    <a:ext uri="{9D8B030D-6E8A-4147-A177-3AD203B41FA5}">
                      <a16:colId xmlns:a16="http://schemas.microsoft.com/office/drawing/2014/main" val="3992133342"/>
                    </a:ext>
                  </a:extLst>
                </a:gridCol>
                <a:gridCol w="4725948">
                  <a:extLst>
                    <a:ext uri="{9D8B030D-6E8A-4147-A177-3AD203B41FA5}">
                      <a16:colId xmlns:a16="http://schemas.microsoft.com/office/drawing/2014/main" val="711466816"/>
                    </a:ext>
                  </a:extLst>
                </a:gridCol>
              </a:tblGrid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96471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Sale price of the house ($)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87858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 of bedrooms on the listing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56040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bath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Number of bathrooms on the listing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874445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house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Binary flag representing whether a house or not (e.g. condo)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24865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house.acre.lot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Lot size – evaluates to 0 for non-homes without lots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28657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house_size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Size of the house, in sq ft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37673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796618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total_credit_amt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Total tax credits amount per return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77187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taxable_income_amt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Taxable income amount per return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63908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mortgageint_amt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Mortgage interest paid amount per return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06038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p_mortgageint_nr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Proportion of returns with mortgage interest paid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03393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inctax_amt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Income tax amount per return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48865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p_unemploy_nr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Proportion of returns with unemployment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97563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agi_amt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Adjust gross income (AGI) [2]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49625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num_dependents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 of dependents per return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177353"/>
                  </a:ext>
                </a:extLst>
              </a:tr>
              <a:tr h="24403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p_re_taxes_nr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 of returns with real estate taxes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8418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6E60-232D-FDAF-5859-A1CDF5CD7E4C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76ABD5-6873-5BC0-F6FC-CF73F1E78D68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28752D-7A61-C212-79AD-38708C58ED3B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B1286D5-5C96-E5AE-7CD6-61DCC713FDAE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584794A-B4CB-A8DE-6F64-ACCB1900E500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5C42B76-C7BC-3724-D7B6-A5A20AE17506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A56EF8-04A4-4C2C-3AC9-AFEEC1D775EE}"/>
              </a:ext>
            </a:extLst>
          </p:cNvPr>
          <p:cNvSpPr txBox="1"/>
          <p:nvPr/>
        </p:nvSpPr>
        <p:spPr>
          <a:xfrm>
            <a:off x="4933950" y="6177369"/>
            <a:ext cx="6783917" cy="481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800" b="1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Sources</a:t>
            </a:r>
            <a:endParaRPr lang="es-ES" sz="800" b="1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800" u="sng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USA Real Estate </a:t>
            </a:r>
            <a:r>
              <a:rPr lang="es-ES" sz="800" u="sng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</a:t>
            </a:r>
            <a:r>
              <a:rPr lang="es-E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- https://</a:t>
            </a:r>
            <a:r>
              <a:rPr lang="es-ES" sz="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www.kaggle.com</a:t>
            </a:r>
            <a:r>
              <a:rPr lang="es-E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datasets</a:t>
            </a:r>
            <a:r>
              <a:rPr lang="es-E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ahmedshahriarsakib</a:t>
            </a:r>
            <a:r>
              <a:rPr lang="es-E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usa-real-estate-dataset?resource</a:t>
            </a:r>
            <a:r>
              <a:rPr lang="es-E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s-ES" sz="800" dirty="0" err="1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download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800" u="sng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Income Tax Statistics</a:t>
            </a:r>
            <a:r>
              <a:rPr lang="en-US" sz="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- 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www.kaggle.com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/datasets/</a:t>
            </a:r>
            <a:r>
              <a:rPr lang="en-US" sz="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irs</a:t>
            </a: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/individual-income-tax-statistics</a:t>
            </a:r>
          </a:p>
        </p:txBody>
      </p:sp>
    </p:spTree>
    <p:extLst>
      <p:ext uri="{BB962C8B-B14F-4D97-AF65-F5344CB8AC3E}">
        <p14:creationId xmlns:p14="http://schemas.microsoft.com/office/powerpoint/2010/main" val="298963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C352-9A4C-9221-195E-F44A62A2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Nulls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C9563-48CC-5B9F-43FB-517177780F3F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8F5B83-B720-710E-34AE-9277C7CB312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435D5A9-E04C-E50B-75A7-12AE00F4F194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97973E7-D84B-B33C-4027-CC72B79E95D5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6294E96-E6E7-107C-DA00-A7DD3ADC0A61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25E3A74-5A30-9720-7FC0-B4A3FFC93C82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A773EA6-20C6-9594-5766-D3F6F256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157"/>
            <a:ext cx="10515600" cy="65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the cleansing process, a number of nulls were observed in the real estate data fields, and the below actions were taken.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7A0C4-C02A-AD1F-A229-19C7D23202CE}"/>
              </a:ext>
            </a:extLst>
          </p:cNvPr>
          <p:cNvSpPr/>
          <p:nvPr/>
        </p:nvSpPr>
        <p:spPr>
          <a:xfrm>
            <a:off x="846667" y="2081585"/>
            <a:ext cx="4809065" cy="922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Imputed nulls where information was available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449C5-A95B-A3CB-7C7D-B43F62FF7D33}"/>
              </a:ext>
            </a:extLst>
          </p:cNvPr>
          <p:cNvSpPr txBox="1"/>
          <p:nvPr/>
        </p:nvSpPr>
        <p:spPr>
          <a:xfrm>
            <a:off x="838199" y="3164946"/>
            <a:ext cx="481753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 the `</a:t>
            </a:r>
            <a:r>
              <a:rPr lang="en-US" sz="1600" b="1" dirty="0" err="1"/>
              <a:t>acre_lot</a:t>
            </a:r>
            <a:r>
              <a:rPr lang="en-US" sz="1600" dirty="0"/>
              <a:t>` field, we assigned a value of 0 to all records representing apartments or condos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i="1" dirty="0"/>
              <a:t>Note: We used string matching to identify listings which included key words such as ‘apt’ and ‘unit’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 the `</a:t>
            </a:r>
            <a:r>
              <a:rPr lang="en-US" sz="1600" b="1" dirty="0"/>
              <a:t>bed</a:t>
            </a:r>
            <a:r>
              <a:rPr lang="en-US" sz="1600" dirty="0"/>
              <a:t>` field, we assigned a value of 0 to all records representing studio apartments (had 1 bath)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D3875-5FE4-7961-2057-5A42CF4FC308}"/>
              </a:ext>
            </a:extLst>
          </p:cNvPr>
          <p:cNvSpPr txBox="1"/>
          <p:nvPr/>
        </p:nvSpPr>
        <p:spPr>
          <a:xfrm>
            <a:off x="838199" y="5548843"/>
            <a:ext cx="2142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1,600 (21%) Records</a:t>
            </a:r>
          </a:p>
          <a:p>
            <a:pPr algn="ctr"/>
            <a:r>
              <a:rPr lang="en-US" sz="1100" i="1" dirty="0"/>
              <a:t>apartments / condos with no lot and imputed value for `</a:t>
            </a:r>
            <a:r>
              <a:rPr lang="en-US" sz="1100" i="1" dirty="0" err="1"/>
              <a:t>acre_lot</a:t>
            </a:r>
            <a:r>
              <a:rPr lang="en-US" sz="1100" i="1" dirty="0"/>
              <a:t>`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DBD8E-F57F-80AC-4276-07FF1AFA274A}"/>
              </a:ext>
            </a:extLst>
          </p:cNvPr>
          <p:cNvSpPr txBox="1"/>
          <p:nvPr/>
        </p:nvSpPr>
        <p:spPr>
          <a:xfrm>
            <a:off x="3246965" y="5548843"/>
            <a:ext cx="2142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104 (2%) Records</a:t>
            </a:r>
          </a:p>
          <a:p>
            <a:pPr algn="ctr"/>
            <a:r>
              <a:rPr lang="en-US" sz="1100" i="1" dirty="0"/>
              <a:t>studio apartments with imputed value for `bed`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9A3B4-9768-4832-2946-E920B66086F5}"/>
              </a:ext>
            </a:extLst>
          </p:cNvPr>
          <p:cNvSpPr/>
          <p:nvPr/>
        </p:nvSpPr>
        <p:spPr>
          <a:xfrm>
            <a:off x="6493932" y="2081585"/>
            <a:ext cx="4809065" cy="922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Removed records with remaining nulls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041902B4-E022-3FBC-EACF-F53FA19EE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21841"/>
              </p:ext>
            </p:extLst>
          </p:nvPr>
        </p:nvGraphicFramePr>
        <p:xfrm>
          <a:off x="6493932" y="3158566"/>
          <a:ext cx="4809066" cy="193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135">
                  <a:extLst>
                    <a:ext uri="{9D8B030D-6E8A-4147-A177-3AD203B41FA5}">
                      <a16:colId xmlns:a16="http://schemas.microsoft.com/office/drawing/2014/main" val="3761838069"/>
                    </a:ext>
                  </a:extLst>
                </a:gridCol>
                <a:gridCol w="3445931">
                  <a:extLst>
                    <a:ext uri="{9D8B030D-6E8A-4147-A177-3AD203B41FA5}">
                      <a16:colId xmlns:a16="http://schemas.microsoft.com/office/drawing/2014/main" val="795711099"/>
                    </a:ext>
                  </a:extLst>
                </a:gridCol>
              </a:tblGrid>
              <a:tr h="32248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Number of Nulls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60695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house_size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2,202 (29%)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117016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234 (3%)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904217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acre_lot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87 (1.2%)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75186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bed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25 (0.3%)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57470"/>
                  </a:ext>
                </a:extLst>
              </a:tr>
              <a:tr h="32248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bath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 (0.2%)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9501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882EC31-513C-9A10-1145-6D7EB029F650}"/>
              </a:ext>
            </a:extLst>
          </p:cNvPr>
          <p:cNvSpPr txBox="1"/>
          <p:nvPr/>
        </p:nvSpPr>
        <p:spPr>
          <a:xfrm>
            <a:off x="7930621" y="5548843"/>
            <a:ext cx="214206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2,563 (33%) Records</a:t>
            </a:r>
          </a:p>
          <a:p>
            <a:pPr algn="ctr"/>
            <a:r>
              <a:rPr lang="en-US" sz="1100" i="1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39612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461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Cleansing and Transformation </vt:lpstr>
      <vt:lpstr>Handling Nulls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Taylor, Andrew S</cp:lastModifiedBy>
  <cp:revision>49</cp:revision>
  <dcterms:created xsi:type="dcterms:W3CDTF">2022-10-29T00:12:06Z</dcterms:created>
  <dcterms:modified xsi:type="dcterms:W3CDTF">2022-11-14T00:51:55Z</dcterms:modified>
</cp:coreProperties>
</file>