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56" r:id="rId2"/>
    <p:sldId id="257" r:id="rId3"/>
    <p:sldId id="259" r:id="rId4"/>
    <p:sldId id="258" r:id="rId5"/>
    <p:sldId id="260" r:id="rId6"/>
    <p:sldId id="261" r:id="rId7"/>
    <p:sldId id="262" r:id="rId8"/>
    <p:sldId id="263" r:id="rId9"/>
    <p:sldId id="264" r:id="rId10"/>
    <p:sldId id="265" r:id="rId11"/>
    <p:sldId id="267" r:id="rId12"/>
    <p:sldId id="276" r:id="rId13"/>
    <p:sldId id="277" r:id="rId14"/>
    <p:sldId id="269" r:id="rId15"/>
    <p:sldId id="272" r:id="rId16"/>
    <p:sldId id="274" r:id="rId17"/>
    <p:sldId id="275"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03"/>
    <p:restoredTop sz="94712"/>
  </p:normalViewPr>
  <p:slideViewPr>
    <p:cSldViewPr snapToGrid="0">
      <p:cViewPr varScale="1">
        <p:scale>
          <a:sx n="155" d="100"/>
          <a:sy n="155" d="100"/>
        </p:scale>
        <p:origin x="4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54E5A2-560F-5042-B033-2870576C7FEE}" type="datetimeFigureOut">
              <a:rPr lang="en-US" smtClean="0"/>
              <a:t>10/30/22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325B4-BEFF-9046-A95C-9488231697A5}" type="slidenum">
              <a:rPr lang="en-US" smtClean="0"/>
              <a:t>‹#›</a:t>
            </a:fld>
            <a:endParaRPr lang="en-US"/>
          </a:p>
        </p:txBody>
      </p:sp>
    </p:spTree>
    <p:extLst>
      <p:ext uri="{BB962C8B-B14F-4D97-AF65-F5344CB8AC3E}">
        <p14:creationId xmlns:p14="http://schemas.microsoft.com/office/powerpoint/2010/main" val="3080228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325B4-BEFF-9046-A95C-9488231697A5}" type="slidenum">
              <a:rPr lang="en-US" smtClean="0"/>
              <a:t>2</a:t>
            </a:fld>
            <a:endParaRPr lang="en-US"/>
          </a:p>
        </p:txBody>
      </p:sp>
    </p:spTree>
    <p:extLst>
      <p:ext uri="{BB962C8B-B14F-4D97-AF65-F5344CB8AC3E}">
        <p14:creationId xmlns:p14="http://schemas.microsoft.com/office/powerpoint/2010/main" val="273842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A2FB-CF29-F35B-FDD3-76974F0165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F19DE3-ED5E-A672-65C2-52299ABBC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EE63B-61CE-A222-3214-05DB37CDA613}"/>
              </a:ext>
            </a:extLst>
          </p:cNvPr>
          <p:cNvSpPr>
            <a:spLocks noGrp="1"/>
          </p:cNvSpPr>
          <p:nvPr>
            <p:ph type="dt" sz="half" idx="10"/>
          </p:nvPr>
        </p:nvSpPr>
        <p:spPr/>
        <p:txBody>
          <a:bodyPr/>
          <a:lstStyle/>
          <a:p>
            <a:fld id="{9893EBB2-0F16-174A-81ED-0C7E96A52E91}" type="datetimeFigureOut">
              <a:rPr lang="en-US" smtClean="0"/>
              <a:t>10/30/22</a:t>
            </a:fld>
            <a:endParaRPr lang="en-US"/>
          </a:p>
        </p:txBody>
      </p:sp>
      <p:sp>
        <p:nvSpPr>
          <p:cNvPr id="5" name="Footer Placeholder 4">
            <a:extLst>
              <a:ext uri="{FF2B5EF4-FFF2-40B4-BE49-F238E27FC236}">
                <a16:creationId xmlns:a16="http://schemas.microsoft.com/office/drawing/2014/main" id="{644CE9E3-D8BB-7C34-A088-DBCD87ECB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2C766-D08F-9B2F-18ED-E2BB3A77D83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74665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6044-FB56-D40F-A307-B312240A5B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31BF92-C28E-B993-F555-C6ADB079E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E1F4C-A887-B3C3-8554-9FC4D8C31293}"/>
              </a:ext>
            </a:extLst>
          </p:cNvPr>
          <p:cNvSpPr>
            <a:spLocks noGrp="1"/>
          </p:cNvSpPr>
          <p:nvPr>
            <p:ph type="dt" sz="half" idx="10"/>
          </p:nvPr>
        </p:nvSpPr>
        <p:spPr/>
        <p:txBody>
          <a:bodyPr/>
          <a:lstStyle/>
          <a:p>
            <a:fld id="{9893EBB2-0F16-174A-81ED-0C7E96A52E91}" type="datetimeFigureOut">
              <a:rPr lang="en-US" smtClean="0"/>
              <a:t>10/30/22</a:t>
            </a:fld>
            <a:endParaRPr lang="en-US"/>
          </a:p>
        </p:txBody>
      </p:sp>
      <p:sp>
        <p:nvSpPr>
          <p:cNvPr id="5" name="Footer Placeholder 4">
            <a:extLst>
              <a:ext uri="{FF2B5EF4-FFF2-40B4-BE49-F238E27FC236}">
                <a16:creationId xmlns:a16="http://schemas.microsoft.com/office/drawing/2014/main" id="{85032C0F-87F1-691D-234A-02A6AC406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A07AE-BCFE-B91F-0F85-557A74302843}"/>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46686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B023F-DD3E-C429-FA4F-D73C0D221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26273-846F-32B2-402F-B73E29A54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0DF49-9C65-FF05-8939-71FE1E9DEAFF}"/>
              </a:ext>
            </a:extLst>
          </p:cNvPr>
          <p:cNvSpPr>
            <a:spLocks noGrp="1"/>
          </p:cNvSpPr>
          <p:nvPr>
            <p:ph type="dt" sz="half" idx="10"/>
          </p:nvPr>
        </p:nvSpPr>
        <p:spPr/>
        <p:txBody>
          <a:bodyPr/>
          <a:lstStyle/>
          <a:p>
            <a:fld id="{9893EBB2-0F16-174A-81ED-0C7E96A52E91}" type="datetimeFigureOut">
              <a:rPr lang="en-US" smtClean="0"/>
              <a:t>10/30/22</a:t>
            </a:fld>
            <a:endParaRPr lang="en-US"/>
          </a:p>
        </p:txBody>
      </p:sp>
      <p:sp>
        <p:nvSpPr>
          <p:cNvPr id="5" name="Footer Placeholder 4">
            <a:extLst>
              <a:ext uri="{FF2B5EF4-FFF2-40B4-BE49-F238E27FC236}">
                <a16:creationId xmlns:a16="http://schemas.microsoft.com/office/drawing/2014/main" id="{38CF38EE-D44B-7FE3-902A-F371C198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4C7B4-9147-5A15-A4D7-1D3ED7DD3472}"/>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63274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99348-6230-AEFA-7928-B700009FCB28}"/>
              </a:ext>
            </a:extLst>
          </p:cNvPr>
          <p:cNvSpPr/>
          <p:nvPr userDrawn="1"/>
        </p:nvSpPr>
        <p:spPr>
          <a:xfrm>
            <a:off x="0" y="0"/>
            <a:ext cx="12192000" cy="12423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B9197-2C4F-1E6D-00CD-FC998193D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0911C-5CB9-386E-0D43-A3B9C8585B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73A7A-E581-C0A5-3987-F1F1A7DBD43D}"/>
              </a:ext>
            </a:extLst>
          </p:cNvPr>
          <p:cNvSpPr>
            <a:spLocks noGrp="1"/>
          </p:cNvSpPr>
          <p:nvPr>
            <p:ph type="dt" sz="half" idx="10"/>
          </p:nvPr>
        </p:nvSpPr>
        <p:spPr/>
        <p:txBody>
          <a:bodyPr/>
          <a:lstStyle/>
          <a:p>
            <a:fld id="{9893EBB2-0F16-174A-81ED-0C7E96A52E91}" type="datetimeFigureOut">
              <a:rPr lang="en-US" smtClean="0"/>
              <a:t>10/30/22</a:t>
            </a:fld>
            <a:endParaRPr lang="en-US"/>
          </a:p>
        </p:txBody>
      </p:sp>
      <p:sp>
        <p:nvSpPr>
          <p:cNvPr id="5" name="Footer Placeholder 4">
            <a:extLst>
              <a:ext uri="{FF2B5EF4-FFF2-40B4-BE49-F238E27FC236}">
                <a16:creationId xmlns:a16="http://schemas.microsoft.com/office/drawing/2014/main" id="{D4587843-E6C6-1777-DA0E-958BC7CC2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41EAC-5254-4D15-E21E-0A6297A1F0B4}"/>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55260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AB69-C9E7-78E7-B173-E12929B4F9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A3FA67-F84C-905A-2191-DCB420CFB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2B0BD1-7A31-7F1E-8AAF-605323C02FAA}"/>
              </a:ext>
            </a:extLst>
          </p:cNvPr>
          <p:cNvSpPr>
            <a:spLocks noGrp="1"/>
          </p:cNvSpPr>
          <p:nvPr>
            <p:ph type="dt" sz="half" idx="10"/>
          </p:nvPr>
        </p:nvSpPr>
        <p:spPr/>
        <p:txBody>
          <a:bodyPr/>
          <a:lstStyle/>
          <a:p>
            <a:fld id="{9893EBB2-0F16-174A-81ED-0C7E96A52E91}" type="datetimeFigureOut">
              <a:rPr lang="en-US" smtClean="0"/>
              <a:t>10/30/22</a:t>
            </a:fld>
            <a:endParaRPr lang="en-US"/>
          </a:p>
        </p:txBody>
      </p:sp>
      <p:sp>
        <p:nvSpPr>
          <p:cNvPr id="5" name="Footer Placeholder 4">
            <a:extLst>
              <a:ext uri="{FF2B5EF4-FFF2-40B4-BE49-F238E27FC236}">
                <a16:creationId xmlns:a16="http://schemas.microsoft.com/office/drawing/2014/main" id="{33BCA6F2-3050-E007-6CF9-5DD4BB7D1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22642-79E5-4007-CD86-7A416F9131D4}"/>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57823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BC2FDD-28C7-C213-8FB8-3351C1E21258}"/>
              </a:ext>
            </a:extLst>
          </p:cNvPr>
          <p:cNvSpPr/>
          <p:nvPr userDrawn="1"/>
        </p:nvSpPr>
        <p:spPr>
          <a:xfrm>
            <a:off x="0" y="0"/>
            <a:ext cx="12192000" cy="12423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F3FAA-CC48-A631-FD32-DCDC8B624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84029A-6D2F-4CC8-AE0B-3E0AD27B4D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885EA7-13FD-DB4A-8AE5-2D1A981B08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06C500-38B1-E80B-1EF3-4AAB703FB14A}"/>
              </a:ext>
            </a:extLst>
          </p:cNvPr>
          <p:cNvSpPr>
            <a:spLocks noGrp="1"/>
          </p:cNvSpPr>
          <p:nvPr>
            <p:ph type="dt" sz="half" idx="10"/>
          </p:nvPr>
        </p:nvSpPr>
        <p:spPr/>
        <p:txBody>
          <a:bodyPr/>
          <a:lstStyle/>
          <a:p>
            <a:fld id="{9893EBB2-0F16-174A-81ED-0C7E96A52E91}" type="datetimeFigureOut">
              <a:rPr lang="en-US" smtClean="0"/>
              <a:t>10/30/22</a:t>
            </a:fld>
            <a:endParaRPr lang="en-US"/>
          </a:p>
        </p:txBody>
      </p:sp>
      <p:sp>
        <p:nvSpPr>
          <p:cNvPr id="6" name="Footer Placeholder 5">
            <a:extLst>
              <a:ext uri="{FF2B5EF4-FFF2-40B4-BE49-F238E27FC236}">
                <a16:creationId xmlns:a16="http://schemas.microsoft.com/office/drawing/2014/main" id="{BC15322C-05C1-AE81-3B67-C0F05910D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ACDC02-4278-50D0-6BFE-6B2452545D30}"/>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24101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4B84-0268-C831-CDA5-48FFC57EAD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8946A1-C14F-B52E-0435-EB4979F6C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9CF03-2995-EBE8-34F1-7F169AF9A2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EAC5A4-FCE5-5632-4399-659A755E3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EEA530-44B3-A3D6-11C2-945BC2DA9A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F6ED5D-B231-D2A2-32DF-AEC3131BA693}"/>
              </a:ext>
            </a:extLst>
          </p:cNvPr>
          <p:cNvSpPr>
            <a:spLocks noGrp="1"/>
          </p:cNvSpPr>
          <p:nvPr>
            <p:ph type="dt" sz="half" idx="10"/>
          </p:nvPr>
        </p:nvSpPr>
        <p:spPr/>
        <p:txBody>
          <a:bodyPr/>
          <a:lstStyle/>
          <a:p>
            <a:fld id="{9893EBB2-0F16-174A-81ED-0C7E96A52E91}" type="datetimeFigureOut">
              <a:rPr lang="en-US" smtClean="0"/>
              <a:t>10/30/22</a:t>
            </a:fld>
            <a:endParaRPr lang="en-US"/>
          </a:p>
        </p:txBody>
      </p:sp>
      <p:sp>
        <p:nvSpPr>
          <p:cNvPr id="8" name="Footer Placeholder 7">
            <a:extLst>
              <a:ext uri="{FF2B5EF4-FFF2-40B4-BE49-F238E27FC236}">
                <a16:creationId xmlns:a16="http://schemas.microsoft.com/office/drawing/2014/main" id="{FAB52898-2716-CBB0-53D0-04A3AB35E6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45355-E9C3-A30A-6101-250B4BF49575}"/>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08386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C9BC-6F24-434C-9466-D861204CD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06701-57D4-30BE-CC8B-9013D99449D5}"/>
              </a:ext>
            </a:extLst>
          </p:cNvPr>
          <p:cNvSpPr>
            <a:spLocks noGrp="1"/>
          </p:cNvSpPr>
          <p:nvPr>
            <p:ph type="dt" sz="half" idx="10"/>
          </p:nvPr>
        </p:nvSpPr>
        <p:spPr/>
        <p:txBody>
          <a:bodyPr/>
          <a:lstStyle/>
          <a:p>
            <a:fld id="{9893EBB2-0F16-174A-81ED-0C7E96A52E91}" type="datetimeFigureOut">
              <a:rPr lang="en-US" smtClean="0"/>
              <a:t>10/30/22</a:t>
            </a:fld>
            <a:endParaRPr lang="en-US"/>
          </a:p>
        </p:txBody>
      </p:sp>
      <p:sp>
        <p:nvSpPr>
          <p:cNvPr id="4" name="Footer Placeholder 3">
            <a:extLst>
              <a:ext uri="{FF2B5EF4-FFF2-40B4-BE49-F238E27FC236}">
                <a16:creationId xmlns:a16="http://schemas.microsoft.com/office/drawing/2014/main" id="{8629169F-6C06-DC6A-FB63-A9ADE51B4B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B5AE9C-D343-9832-9CCA-A9BD562F1951}"/>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4106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DCD00-7340-C13B-0D7B-1C03A21A2502}"/>
              </a:ext>
            </a:extLst>
          </p:cNvPr>
          <p:cNvSpPr>
            <a:spLocks noGrp="1"/>
          </p:cNvSpPr>
          <p:nvPr>
            <p:ph type="dt" sz="half" idx="10"/>
          </p:nvPr>
        </p:nvSpPr>
        <p:spPr/>
        <p:txBody>
          <a:bodyPr/>
          <a:lstStyle/>
          <a:p>
            <a:fld id="{9893EBB2-0F16-174A-81ED-0C7E96A52E91}" type="datetimeFigureOut">
              <a:rPr lang="en-US" smtClean="0"/>
              <a:t>10/30/22</a:t>
            </a:fld>
            <a:endParaRPr lang="en-US"/>
          </a:p>
        </p:txBody>
      </p:sp>
      <p:sp>
        <p:nvSpPr>
          <p:cNvPr id="3" name="Footer Placeholder 2">
            <a:extLst>
              <a:ext uri="{FF2B5EF4-FFF2-40B4-BE49-F238E27FC236}">
                <a16:creationId xmlns:a16="http://schemas.microsoft.com/office/drawing/2014/main" id="{91291A14-A1EA-9E73-76C4-04C5ABD441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F24BFE-6C56-60DD-CE1A-66B0672A8E88}"/>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0248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F8B8-1AC3-0C7C-5364-76B8403E1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71FB9-9AD2-01CB-A215-CE70F1028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28FCD-AA07-22D5-4389-F145BD206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20B08-69DE-A419-D1EA-4DCD087D49F9}"/>
              </a:ext>
            </a:extLst>
          </p:cNvPr>
          <p:cNvSpPr>
            <a:spLocks noGrp="1"/>
          </p:cNvSpPr>
          <p:nvPr>
            <p:ph type="dt" sz="half" idx="10"/>
          </p:nvPr>
        </p:nvSpPr>
        <p:spPr/>
        <p:txBody>
          <a:bodyPr/>
          <a:lstStyle/>
          <a:p>
            <a:fld id="{9893EBB2-0F16-174A-81ED-0C7E96A52E91}" type="datetimeFigureOut">
              <a:rPr lang="en-US" smtClean="0"/>
              <a:t>10/30/22</a:t>
            </a:fld>
            <a:endParaRPr lang="en-US"/>
          </a:p>
        </p:txBody>
      </p:sp>
      <p:sp>
        <p:nvSpPr>
          <p:cNvPr id="6" name="Footer Placeholder 5">
            <a:extLst>
              <a:ext uri="{FF2B5EF4-FFF2-40B4-BE49-F238E27FC236}">
                <a16:creationId xmlns:a16="http://schemas.microsoft.com/office/drawing/2014/main" id="{8752331E-9C70-CCED-C5A6-EBDFDF92E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4597E-6C8F-CBF4-37A8-28C85B5BFA0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58951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98D0-FEC6-1FD4-1DDB-53A70839C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B251A4-5999-6E40-0B7F-99E462D54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DB5A98-932E-6B50-B1C2-9CD29FEDB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31C75-C352-793F-0D29-73B7EA897FCE}"/>
              </a:ext>
            </a:extLst>
          </p:cNvPr>
          <p:cNvSpPr>
            <a:spLocks noGrp="1"/>
          </p:cNvSpPr>
          <p:nvPr>
            <p:ph type="dt" sz="half" idx="10"/>
          </p:nvPr>
        </p:nvSpPr>
        <p:spPr/>
        <p:txBody>
          <a:bodyPr/>
          <a:lstStyle/>
          <a:p>
            <a:fld id="{9893EBB2-0F16-174A-81ED-0C7E96A52E91}" type="datetimeFigureOut">
              <a:rPr lang="en-US" smtClean="0"/>
              <a:t>10/30/22</a:t>
            </a:fld>
            <a:endParaRPr lang="en-US"/>
          </a:p>
        </p:txBody>
      </p:sp>
      <p:sp>
        <p:nvSpPr>
          <p:cNvPr id="6" name="Footer Placeholder 5">
            <a:extLst>
              <a:ext uri="{FF2B5EF4-FFF2-40B4-BE49-F238E27FC236}">
                <a16:creationId xmlns:a16="http://schemas.microsoft.com/office/drawing/2014/main" id="{4FFBD7A0-2A48-8999-4C42-752739B05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1DACC-28DA-A923-31FD-9D06719AB09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3227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9A709-9525-E09B-74A7-60FCD284329D}"/>
              </a:ext>
            </a:extLst>
          </p:cNvPr>
          <p:cNvSpPr>
            <a:spLocks noGrp="1"/>
          </p:cNvSpPr>
          <p:nvPr>
            <p:ph type="title"/>
          </p:nvPr>
        </p:nvSpPr>
        <p:spPr>
          <a:xfrm>
            <a:off x="838200" y="291892"/>
            <a:ext cx="10515600" cy="65860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662C90B-3434-09E8-79A7-25E3D1E94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97530-F1A8-9FE2-EFC4-B80DB5D3E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3EBB2-0F16-174A-81ED-0C7E96A52E91}" type="datetimeFigureOut">
              <a:rPr lang="en-US" smtClean="0"/>
              <a:t>10/30/22</a:t>
            </a:fld>
            <a:endParaRPr lang="en-US"/>
          </a:p>
        </p:txBody>
      </p:sp>
      <p:sp>
        <p:nvSpPr>
          <p:cNvPr id="5" name="Footer Placeholder 4">
            <a:extLst>
              <a:ext uri="{FF2B5EF4-FFF2-40B4-BE49-F238E27FC236}">
                <a16:creationId xmlns:a16="http://schemas.microsoft.com/office/drawing/2014/main" id="{19B8C497-6927-4DA2-0A8E-9F839BB5C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53467D-94F6-C716-C22B-D3A66F8BE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29F53-7B3E-C446-9860-67B7CAF7746D}" type="slidenum">
              <a:rPr lang="en-US" smtClean="0"/>
              <a:t>‹#›</a:t>
            </a:fld>
            <a:endParaRPr lang="en-US"/>
          </a:p>
        </p:txBody>
      </p:sp>
    </p:spTree>
    <p:extLst>
      <p:ext uri="{BB962C8B-B14F-4D97-AF65-F5344CB8AC3E}">
        <p14:creationId xmlns:p14="http://schemas.microsoft.com/office/powerpoint/2010/main" val="34510444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012C-2CE6-4FF0-28A3-29A04C1E6E2B}"/>
              </a:ext>
            </a:extLst>
          </p:cNvPr>
          <p:cNvSpPr>
            <a:spLocks noGrp="1"/>
          </p:cNvSpPr>
          <p:nvPr>
            <p:ph type="ctrTitle"/>
          </p:nvPr>
        </p:nvSpPr>
        <p:spPr/>
        <p:txBody>
          <a:bodyPr/>
          <a:lstStyle/>
          <a:p>
            <a:r>
              <a:rPr lang="en-US" dirty="0"/>
              <a:t>Team 48</a:t>
            </a:r>
          </a:p>
        </p:txBody>
      </p:sp>
      <p:sp>
        <p:nvSpPr>
          <p:cNvPr id="3" name="Subtitle 2">
            <a:extLst>
              <a:ext uri="{FF2B5EF4-FFF2-40B4-BE49-F238E27FC236}">
                <a16:creationId xmlns:a16="http://schemas.microsoft.com/office/drawing/2014/main" id="{35F01D13-C46B-37B3-A773-693F868E3AD5}"/>
              </a:ext>
            </a:extLst>
          </p:cNvPr>
          <p:cNvSpPr>
            <a:spLocks noGrp="1"/>
          </p:cNvSpPr>
          <p:nvPr>
            <p:ph type="subTitle" idx="1"/>
          </p:nvPr>
        </p:nvSpPr>
        <p:spPr>
          <a:xfrm>
            <a:off x="1524000" y="4241801"/>
            <a:ext cx="9144000" cy="1655762"/>
          </a:xfrm>
        </p:spPr>
        <p:txBody>
          <a:bodyPr/>
          <a:lstStyle/>
          <a:p>
            <a:r>
              <a:rPr lang="en-US" dirty="0"/>
              <a:t>Real Estate Listing Price Prediction Enhanced with Income Tax Data</a:t>
            </a:r>
          </a:p>
        </p:txBody>
      </p:sp>
      <p:sp>
        <p:nvSpPr>
          <p:cNvPr id="5" name="TextBox 4">
            <a:extLst>
              <a:ext uri="{FF2B5EF4-FFF2-40B4-BE49-F238E27FC236}">
                <a16:creationId xmlns:a16="http://schemas.microsoft.com/office/drawing/2014/main" id="{6F0AE076-F4DC-3FD6-5837-5FA807A36B42}"/>
              </a:ext>
            </a:extLst>
          </p:cNvPr>
          <p:cNvSpPr txBox="1"/>
          <p:nvPr/>
        </p:nvSpPr>
        <p:spPr>
          <a:xfrm>
            <a:off x="3048000" y="3354845"/>
            <a:ext cx="6096000" cy="375552"/>
          </a:xfrm>
          <a:prstGeom prst="rect">
            <a:avLst/>
          </a:prstGeom>
          <a:noFill/>
        </p:spPr>
        <p:txBody>
          <a:bodyPr wrap="square">
            <a:spAutoFit/>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David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Firrinicieli</a:t>
            </a:r>
            <a:r>
              <a:rPr lang="en-US" sz="1800" dirty="0">
                <a:effectLst/>
                <a:latin typeface="Calibri" panose="020F0502020204030204" pitchFamily="34" charset="0"/>
                <a:ea typeface="Calibri" panose="020F0502020204030204" pitchFamily="34" charset="0"/>
                <a:cs typeface="Times New Roman" panose="02020603050405020304" pitchFamily="18" charset="0"/>
              </a:rPr>
              <a:t>, Eric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Limeback</a:t>
            </a:r>
            <a:r>
              <a:rPr lang="en-US" sz="1800" dirty="0">
                <a:effectLst/>
                <a:latin typeface="Calibri" panose="020F0502020204030204" pitchFamily="34" charset="0"/>
                <a:ea typeface="Calibri" panose="020F0502020204030204" pitchFamily="34" charset="0"/>
                <a:cs typeface="Times New Roman" panose="02020603050405020304" pitchFamily="18" charset="0"/>
              </a:rPr>
              <a:t>, Ashwin Spencer, Andrew Taylor</a:t>
            </a:r>
          </a:p>
        </p:txBody>
      </p:sp>
    </p:spTree>
    <p:extLst>
      <p:ext uri="{BB962C8B-B14F-4D97-AF65-F5344CB8AC3E}">
        <p14:creationId xmlns:p14="http://schemas.microsoft.com/office/powerpoint/2010/main" val="240910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imeline&#10;&#10;Description automatically generated">
            <a:extLst>
              <a:ext uri="{FF2B5EF4-FFF2-40B4-BE49-F238E27FC236}">
                <a16:creationId xmlns:a16="http://schemas.microsoft.com/office/drawing/2014/main" id="{39C9E376-18BF-679F-1720-44B6656F8649}"/>
              </a:ext>
            </a:extLst>
          </p:cNvPr>
          <p:cNvPicPr>
            <a:picLocks noChangeAspect="1"/>
          </p:cNvPicPr>
          <p:nvPr/>
        </p:nvPicPr>
        <p:blipFill>
          <a:blip r:embed="rId2"/>
          <a:stretch>
            <a:fillRect/>
          </a:stretch>
        </p:blipFill>
        <p:spPr>
          <a:xfrm>
            <a:off x="1285100" y="2058666"/>
            <a:ext cx="9564127" cy="3615274"/>
          </a:xfrm>
          <a:prstGeom prst="rect">
            <a:avLst/>
          </a:prstGeom>
        </p:spPr>
      </p:pic>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Status Overview</a:t>
            </a:r>
          </a:p>
        </p:txBody>
      </p:sp>
      <p:cxnSp>
        <p:nvCxnSpPr>
          <p:cNvPr id="11" name="Straight Connector 10">
            <a:extLst>
              <a:ext uri="{FF2B5EF4-FFF2-40B4-BE49-F238E27FC236}">
                <a16:creationId xmlns:a16="http://schemas.microsoft.com/office/drawing/2014/main" id="{42F5EB40-7961-C5BA-D9C0-EE02349D3384}"/>
              </a:ext>
            </a:extLst>
          </p:cNvPr>
          <p:cNvCxnSpPr/>
          <p:nvPr/>
        </p:nvCxnSpPr>
        <p:spPr>
          <a:xfrm>
            <a:off x="8255192" y="2251317"/>
            <a:ext cx="0" cy="344972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7EBE2EC-C4A7-4917-ECD8-5189386A1B91}"/>
              </a:ext>
            </a:extLst>
          </p:cNvPr>
          <p:cNvSpPr txBox="1">
            <a:spLocks/>
          </p:cNvSpPr>
          <p:nvPr/>
        </p:nvSpPr>
        <p:spPr>
          <a:xfrm>
            <a:off x="838200" y="5737121"/>
            <a:ext cx="10515600" cy="924126"/>
          </a:xfrm>
          <a:prstGeom prst="rect">
            <a:avLst/>
          </a:prstGeom>
          <a:solidFill>
            <a:schemeClr val="bg1">
              <a:lumMod val="95000"/>
            </a:schemeClr>
          </a:solidFill>
        </p:spPr>
        <p:txBody>
          <a:bodyPr vert="horz" lIns="91440" tIns="45720" rIns="91440" bIns="45720" rtlCol="0" anchor="ctr">
            <a:normAutofit/>
          </a:bodyPr>
          <a:lstStyle>
            <a:defPPr>
              <a:defRPr lang="en-US"/>
            </a:defPPr>
            <a:lvl1pPr indent="0" algn="ctr">
              <a:lnSpc>
                <a:spcPct val="90000"/>
              </a:lnSpc>
              <a:spcBef>
                <a:spcPts val="1000"/>
              </a:spcBef>
              <a:buFont typeface="Arial" panose="020B0604020202020204" pitchFamily="34" charset="0"/>
              <a:buNone/>
              <a:defRPr sz="2000" b="1">
                <a:effectLst/>
                <a:latin typeface="Calibri" panose="020F0502020204030204" pitchFamily="34" charset="0"/>
                <a:ea typeface="MS Mincho" panose="02020609040205080304" pitchFamily="49" charset="-128"/>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We’re on track to have modeling complete in two weeks, allowing an additional week to iterate as-needed and develop our final report</a:t>
            </a:r>
          </a:p>
        </p:txBody>
      </p:sp>
      <p:sp>
        <p:nvSpPr>
          <p:cNvPr id="4" name="TextBox 3">
            <a:extLst>
              <a:ext uri="{FF2B5EF4-FFF2-40B4-BE49-F238E27FC236}">
                <a16:creationId xmlns:a16="http://schemas.microsoft.com/office/drawing/2014/main" id="{0E6E0A27-3197-6408-EE3D-65CF7571AA08}"/>
              </a:ext>
            </a:extLst>
          </p:cNvPr>
          <p:cNvSpPr txBox="1"/>
          <p:nvPr/>
        </p:nvSpPr>
        <p:spPr>
          <a:xfrm>
            <a:off x="838198" y="1350780"/>
            <a:ext cx="10515587" cy="707886"/>
          </a:xfrm>
          <a:prstGeom prst="rect">
            <a:avLst/>
          </a:prstGeom>
          <a:noFill/>
        </p:spPr>
        <p:txBody>
          <a:bodyPr wrap="square">
            <a:spAutoFit/>
          </a:bodyPr>
          <a:lstStyle/>
          <a:p>
            <a:pPr marL="0" indent="0" algn="ctr">
              <a:buNone/>
            </a:pPr>
            <a:r>
              <a:rPr lang="en-US" sz="2000" dirty="0">
                <a:effectLst/>
                <a:latin typeface="Calibri" panose="020F0502020204030204" pitchFamily="34" charset="0"/>
                <a:ea typeface="MS Mincho" panose="02020609040205080304" pitchFamily="49" charset="-128"/>
                <a:cs typeface="Times New Roman" panose="02020603050405020304" pitchFamily="18" charset="0"/>
              </a:rPr>
              <a:t>The team has completed data cleansing &amp; transformation, an initial pass at EDA, and begun model development &amp; selection. </a:t>
            </a:r>
          </a:p>
        </p:txBody>
      </p:sp>
    </p:spTree>
    <p:extLst>
      <p:ext uri="{BB962C8B-B14F-4D97-AF65-F5344CB8AC3E}">
        <p14:creationId xmlns:p14="http://schemas.microsoft.com/office/powerpoint/2010/main" val="376936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a:xfrm>
            <a:off x="838200" y="291892"/>
            <a:ext cx="10515600" cy="658605"/>
          </a:xfrm>
        </p:spPr>
        <p:txBody>
          <a:bodyPr>
            <a:normAutofit fontScale="90000"/>
          </a:bodyPr>
          <a:lstStyle/>
          <a:p>
            <a:r>
              <a:rPr lang="en-US" dirty="0"/>
              <a:t>Data Cleansing and Transformation	</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5"/>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To this point, we have completed data extraction, cleaning, and merging, although discoveries during model development may cause us to revisit this step (e.g. creating interaction terms).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0D22466-6064-C614-4620-BDEABF48B526}"/>
              </a:ext>
            </a:extLst>
          </p:cNvPr>
          <p:cNvSpPr/>
          <p:nvPr/>
        </p:nvSpPr>
        <p:spPr>
          <a:xfrm>
            <a:off x="967946" y="2483707"/>
            <a:ext cx="3484606" cy="310896"/>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Steps Taken</a:t>
            </a:r>
          </a:p>
        </p:txBody>
      </p:sp>
      <p:sp>
        <p:nvSpPr>
          <p:cNvPr id="6" name="TextBox 5">
            <a:extLst>
              <a:ext uri="{FF2B5EF4-FFF2-40B4-BE49-F238E27FC236}">
                <a16:creationId xmlns:a16="http://schemas.microsoft.com/office/drawing/2014/main" id="{56BB4968-F15B-A33F-BF12-C46F4697B109}"/>
              </a:ext>
            </a:extLst>
          </p:cNvPr>
          <p:cNvSpPr txBox="1"/>
          <p:nvPr/>
        </p:nvSpPr>
        <p:spPr>
          <a:xfrm>
            <a:off x="967946" y="2807170"/>
            <a:ext cx="3484606" cy="395492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Downloaded and explored data</a:t>
            </a:r>
          </a:p>
          <a:p>
            <a:pPr marL="285750" indent="-285750">
              <a:spcAft>
                <a:spcPts val="600"/>
              </a:spcAft>
              <a:buFont typeface="Arial" panose="020B0604020202020204" pitchFamily="34" charset="0"/>
              <a:buChar char="•"/>
            </a:pPr>
            <a:r>
              <a:rPr lang="en-US" dirty="0"/>
              <a:t>Understood column meanings and selected initial feature list from income tax data</a:t>
            </a:r>
          </a:p>
          <a:p>
            <a:pPr marL="285750" indent="-285750">
              <a:spcAft>
                <a:spcPts val="600"/>
              </a:spcAft>
              <a:buFont typeface="Arial" panose="020B0604020202020204" pitchFamily="34" charset="0"/>
              <a:buChar char="•"/>
            </a:pPr>
            <a:r>
              <a:rPr lang="en-US" dirty="0"/>
              <a:t>Filtered to time window</a:t>
            </a:r>
          </a:p>
          <a:p>
            <a:pPr marL="285750" indent="-285750">
              <a:spcAft>
                <a:spcPts val="600"/>
              </a:spcAft>
              <a:buFont typeface="Arial" panose="020B0604020202020204" pitchFamily="34" charset="0"/>
              <a:buChar char="•"/>
            </a:pPr>
            <a:r>
              <a:rPr lang="en-US" dirty="0"/>
              <a:t>Removed duplicate rows from real estate data</a:t>
            </a:r>
          </a:p>
          <a:p>
            <a:pPr marL="285750" indent="-285750">
              <a:spcAft>
                <a:spcPts val="600"/>
              </a:spcAft>
              <a:buFont typeface="Arial" panose="020B0604020202020204" pitchFamily="34" charset="0"/>
              <a:buChar char="•"/>
            </a:pPr>
            <a:r>
              <a:rPr lang="en-US" dirty="0"/>
              <a:t>Corrected zip code field</a:t>
            </a:r>
          </a:p>
          <a:p>
            <a:pPr marL="285750" indent="-285750">
              <a:spcAft>
                <a:spcPts val="600"/>
              </a:spcAft>
              <a:buFont typeface="Arial" panose="020B0604020202020204" pitchFamily="34" charset="0"/>
              <a:buChar char="•"/>
            </a:pPr>
            <a:r>
              <a:rPr lang="en-US" dirty="0"/>
              <a:t>Aggregated income tax data</a:t>
            </a:r>
          </a:p>
          <a:p>
            <a:pPr marL="285750" indent="-285750">
              <a:spcAft>
                <a:spcPts val="600"/>
              </a:spcAft>
              <a:buFont typeface="Arial" panose="020B0604020202020204" pitchFamily="34" charset="0"/>
              <a:buChar char="•"/>
            </a:pPr>
            <a:r>
              <a:rPr lang="en-US" dirty="0"/>
              <a:t>Joined the real estate and income tax datasets</a:t>
            </a:r>
          </a:p>
          <a:p>
            <a:pPr marL="285750" indent="-285750">
              <a:spcAft>
                <a:spcPts val="600"/>
              </a:spcAft>
              <a:buFont typeface="Arial" panose="020B0604020202020204" pitchFamily="34" charset="0"/>
              <a:buChar char="•"/>
            </a:pPr>
            <a:r>
              <a:rPr lang="en-US" dirty="0"/>
              <a:t>Began null cleansing</a:t>
            </a:r>
          </a:p>
        </p:txBody>
      </p:sp>
      <p:graphicFrame>
        <p:nvGraphicFramePr>
          <p:cNvPr id="8" name="Table 7">
            <a:extLst>
              <a:ext uri="{FF2B5EF4-FFF2-40B4-BE49-F238E27FC236}">
                <a16:creationId xmlns:a16="http://schemas.microsoft.com/office/drawing/2014/main" id="{CFA32291-53CC-7881-85BE-C9B1C745A67F}"/>
              </a:ext>
            </a:extLst>
          </p:cNvPr>
          <p:cNvGraphicFramePr>
            <a:graphicFrameLocks noGrp="1"/>
          </p:cNvGraphicFramePr>
          <p:nvPr>
            <p:extLst>
              <p:ext uri="{D42A27DB-BD31-4B8C-83A1-F6EECF244321}">
                <p14:modId xmlns:p14="http://schemas.microsoft.com/office/powerpoint/2010/main" val="650692316"/>
              </p:ext>
            </p:extLst>
          </p:nvPr>
        </p:nvGraphicFramePr>
        <p:xfrm>
          <a:off x="4945346" y="2500439"/>
          <a:ext cx="6151022" cy="3660450"/>
        </p:xfrm>
        <a:graphic>
          <a:graphicData uri="http://schemas.openxmlformats.org/drawingml/2006/table">
            <a:tbl>
              <a:tblPr firstRow="1" firstCol="1" bandRow="1">
                <a:tableStyleId>{5C22544A-7EE6-4342-B048-85BDC9FD1C3A}</a:tableStyleId>
              </a:tblPr>
              <a:tblGrid>
                <a:gridCol w="1945731">
                  <a:extLst>
                    <a:ext uri="{9D8B030D-6E8A-4147-A177-3AD203B41FA5}">
                      <a16:colId xmlns:a16="http://schemas.microsoft.com/office/drawing/2014/main" val="3992133342"/>
                    </a:ext>
                  </a:extLst>
                </a:gridCol>
                <a:gridCol w="4205291">
                  <a:extLst>
                    <a:ext uri="{9D8B030D-6E8A-4147-A177-3AD203B41FA5}">
                      <a16:colId xmlns:a16="http://schemas.microsoft.com/office/drawing/2014/main" val="711466816"/>
                    </a:ext>
                  </a:extLst>
                </a:gridCol>
              </a:tblGrid>
              <a:tr h="244030">
                <a:tc>
                  <a:txBody>
                    <a:bodyPr/>
                    <a:lstStyle/>
                    <a:p>
                      <a:pPr marL="0" marR="0" algn="r">
                        <a:lnSpc>
                          <a:spcPct val="107000"/>
                        </a:lnSpc>
                        <a:spcBef>
                          <a:spcPts val="0"/>
                        </a:spcBef>
                        <a:spcAft>
                          <a:spcPts val="0"/>
                        </a:spcAft>
                      </a:pPr>
                      <a:r>
                        <a:rPr lang="en-US" sz="1400" dirty="0">
                          <a:solidFill>
                            <a:schemeClr val="tx1"/>
                          </a:solidFill>
                          <a:effectLst/>
                        </a:rPr>
                        <a:t>Feature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r">
                        <a:lnSpc>
                          <a:spcPct val="107000"/>
                        </a:lnSpc>
                        <a:spcBef>
                          <a:spcPts val="0"/>
                        </a:spcBef>
                        <a:spcAft>
                          <a:spcPts val="0"/>
                        </a:spcAft>
                      </a:pPr>
                      <a:r>
                        <a:rPr lang="en-US" sz="1400" dirty="0">
                          <a:solidFill>
                            <a:schemeClr val="tx1"/>
                          </a:solidFill>
                          <a:effectLst/>
                        </a:rPr>
                        <a:t>Description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60996471"/>
                  </a:ext>
                </a:extLst>
              </a:tr>
              <a:tr h="244030">
                <a:tc>
                  <a:txBody>
                    <a:bodyPr/>
                    <a:lstStyle/>
                    <a:p>
                      <a:pPr marL="0" marR="0" algn="r">
                        <a:lnSpc>
                          <a:spcPct val="107000"/>
                        </a:lnSpc>
                        <a:spcBef>
                          <a:spcPts val="0"/>
                        </a:spcBef>
                        <a:spcAft>
                          <a:spcPts val="0"/>
                        </a:spcAft>
                      </a:pPr>
                      <a:r>
                        <a:rPr lang="en-US" sz="1400" dirty="0">
                          <a:solidFill>
                            <a:schemeClr val="tx1"/>
                          </a:solidFill>
                          <a:effectLst/>
                        </a:rPr>
                        <a:t>bed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Number of bedrooms on the listing</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287858"/>
                  </a:ext>
                </a:extLst>
              </a:tr>
              <a:tr h="244030">
                <a:tc>
                  <a:txBody>
                    <a:bodyPr/>
                    <a:lstStyle/>
                    <a:p>
                      <a:pPr marL="0" marR="0" algn="r">
                        <a:lnSpc>
                          <a:spcPct val="107000"/>
                        </a:lnSpc>
                        <a:spcBef>
                          <a:spcPts val="0"/>
                        </a:spcBef>
                        <a:spcAft>
                          <a:spcPts val="0"/>
                        </a:spcAft>
                      </a:pPr>
                      <a:r>
                        <a:rPr lang="en-US" sz="1400" dirty="0">
                          <a:solidFill>
                            <a:schemeClr val="tx1"/>
                          </a:solidFill>
                          <a:effectLst/>
                        </a:rPr>
                        <a:t>bath</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Number of bathrooms on the listing</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2874445"/>
                  </a:ext>
                </a:extLst>
              </a:tr>
              <a:tr h="244030">
                <a:tc>
                  <a:txBody>
                    <a:bodyPr/>
                    <a:lstStyle/>
                    <a:p>
                      <a:pPr marL="0" marR="0" algn="r">
                        <a:lnSpc>
                          <a:spcPct val="107000"/>
                        </a:lnSpc>
                        <a:spcBef>
                          <a:spcPts val="0"/>
                        </a:spcBef>
                        <a:spcAft>
                          <a:spcPts val="0"/>
                        </a:spcAft>
                      </a:pPr>
                      <a:r>
                        <a:rPr lang="en-US" sz="1400" dirty="0" err="1">
                          <a:solidFill>
                            <a:schemeClr val="tx1"/>
                          </a:solidFill>
                          <a:effectLst/>
                        </a:rPr>
                        <a:t>acre_lot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Size of the lot, in acres</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9524865"/>
                  </a:ext>
                </a:extLst>
              </a:tr>
              <a:tr h="244030">
                <a:tc>
                  <a:txBody>
                    <a:bodyPr/>
                    <a:lstStyle/>
                    <a:p>
                      <a:pPr marL="0" marR="0" algn="r">
                        <a:lnSpc>
                          <a:spcPct val="107000"/>
                        </a:lnSpc>
                        <a:spcBef>
                          <a:spcPts val="0"/>
                        </a:spcBef>
                        <a:spcAft>
                          <a:spcPts val="0"/>
                        </a:spcAft>
                      </a:pPr>
                      <a:r>
                        <a:rPr lang="en-US" sz="1400">
                          <a:solidFill>
                            <a:schemeClr val="tx1"/>
                          </a:solidFill>
                          <a:effectLst/>
                        </a:rPr>
                        <a:t>house_size</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Size of the house, in sq ft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837673"/>
                  </a:ext>
                </a:extLst>
              </a:tr>
              <a:tr h="244030">
                <a:tc>
                  <a:txBody>
                    <a:bodyPr/>
                    <a:lstStyle/>
                    <a:p>
                      <a:pPr marL="0" marR="0" algn="r">
                        <a:lnSpc>
                          <a:spcPct val="107000"/>
                        </a:lnSpc>
                        <a:spcBef>
                          <a:spcPts val="0"/>
                        </a:spcBef>
                        <a:spcAft>
                          <a:spcPts val="0"/>
                        </a:spcAft>
                      </a:pPr>
                      <a:r>
                        <a:rPr lang="en-US" sz="1400" dirty="0">
                          <a:solidFill>
                            <a:schemeClr val="tx1"/>
                          </a:solidFill>
                          <a:effectLst/>
                        </a:rPr>
                        <a:t>state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State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796618"/>
                  </a:ext>
                </a:extLst>
              </a:tr>
              <a:tr h="244030">
                <a:tc>
                  <a:txBody>
                    <a:bodyPr/>
                    <a:lstStyle/>
                    <a:p>
                      <a:pPr marL="0" marR="0" algn="r">
                        <a:lnSpc>
                          <a:spcPct val="107000"/>
                        </a:lnSpc>
                        <a:spcBef>
                          <a:spcPts val="0"/>
                        </a:spcBef>
                        <a:spcAft>
                          <a:spcPts val="0"/>
                        </a:spcAft>
                      </a:pPr>
                      <a:r>
                        <a:rPr lang="en-US" sz="1400" dirty="0" err="1">
                          <a:solidFill>
                            <a:schemeClr val="tx1"/>
                          </a:solidFill>
                          <a:effectLst/>
                        </a:rPr>
                        <a:t>total_credit_amt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Total tax credits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3077187"/>
                  </a:ext>
                </a:extLst>
              </a:tr>
              <a:tr h="244030">
                <a:tc>
                  <a:txBody>
                    <a:bodyPr/>
                    <a:lstStyle/>
                    <a:p>
                      <a:pPr marL="0" marR="0" algn="r">
                        <a:lnSpc>
                          <a:spcPct val="107000"/>
                        </a:lnSpc>
                        <a:spcBef>
                          <a:spcPts val="0"/>
                        </a:spcBef>
                        <a:spcAft>
                          <a:spcPts val="0"/>
                        </a:spcAft>
                      </a:pPr>
                      <a:r>
                        <a:rPr lang="en-US" sz="1400">
                          <a:solidFill>
                            <a:schemeClr val="tx1"/>
                          </a:solidFill>
                          <a:effectLst/>
                        </a:rPr>
                        <a:t>taxable_income_amt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Taxable income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763908"/>
                  </a:ext>
                </a:extLst>
              </a:tr>
              <a:tr h="244030">
                <a:tc>
                  <a:txBody>
                    <a:bodyPr/>
                    <a:lstStyle/>
                    <a:p>
                      <a:pPr marL="0" marR="0" algn="r">
                        <a:lnSpc>
                          <a:spcPct val="107000"/>
                        </a:lnSpc>
                        <a:spcBef>
                          <a:spcPts val="0"/>
                        </a:spcBef>
                        <a:spcAft>
                          <a:spcPts val="0"/>
                        </a:spcAft>
                      </a:pPr>
                      <a:r>
                        <a:rPr lang="en-US" sz="1400">
                          <a:solidFill>
                            <a:schemeClr val="tx1"/>
                          </a:solidFill>
                          <a:effectLst/>
                        </a:rPr>
                        <a:t>mortgageint_amt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Mortgage interest paid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45606038"/>
                  </a:ext>
                </a:extLst>
              </a:tr>
              <a:tr h="244030">
                <a:tc>
                  <a:txBody>
                    <a:bodyPr/>
                    <a:lstStyle/>
                    <a:p>
                      <a:pPr marL="0" marR="0" algn="r">
                        <a:lnSpc>
                          <a:spcPct val="107000"/>
                        </a:lnSpc>
                        <a:spcBef>
                          <a:spcPts val="0"/>
                        </a:spcBef>
                        <a:spcAft>
                          <a:spcPts val="0"/>
                        </a:spcAft>
                      </a:pPr>
                      <a:r>
                        <a:rPr lang="en-US" sz="1400">
                          <a:solidFill>
                            <a:schemeClr val="tx1"/>
                          </a:solidFill>
                          <a:effectLst/>
                        </a:rPr>
                        <a:t>p_mortgageint_nr</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Proportion of returns with mortgage interest paid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34203393"/>
                  </a:ext>
                </a:extLst>
              </a:tr>
              <a:tr h="244030">
                <a:tc>
                  <a:txBody>
                    <a:bodyPr/>
                    <a:lstStyle/>
                    <a:p>
                      <a:pPr marL="0" marR="0" algn="r">
                        <a:lnSpc>
                          <a:spcPct val="107000"/>
                        </a:lnSpc>
                        <a:spcBef>
                          <a:spcPts val="0"/>
                        </a:spcBef>
                        <a:spcAft>
                          <a:spcPts val="0"/>
                        </a:spcAft>
                      </a:pPr>
                      <a:r>
                        <a:rPr lang="en-US" sz="1400">
                          <a:solidFill>
                            <a:schemeClr val="tx1"/>
                          </a:solidFill>
                          <a:effectLst/>
                        </a:rPr>
                        <a:t>inctax_amt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Income tax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84548865"/>
                  </a:ext>
                </a:extLst>
              </a:tr>
              <a:tr h="244030">
                <a:tc>
                  <a:txBody>
                    <a:bodyPr/>
                    <a:lstStyle/>
                    <a:p>
                      <a:pPr marL="0" marR="0" algn="r">
                        <a:lnSpc>
                          <a:spcPct val="107000"/>
                        </a:lnSpc>
                        <a:spcBef>
                          <a:spcPts val="0"/>
                        </a:spcBef>
                        <a:spcAft>
                          <a:spcPts val="0"/>
                        </a:spcAft>
                      </a:pPr>
                      <a:r>
                        <a:rPr lang="en-US" sz="1400" dirty="0" err="1">
                          <a:solidFill>
                            <a:schemeClr val="tx1"/>
                          </a:solidFill>
                          <a:effectLst/>
                        </a:rPr>
                        <a:t>p_unemploy_nr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Proportion of returns with unemployment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19297563"/>
                  </a:ext>
                </a:extLst>
              </a:tr>
              <a:tr h="244030">
                <a:tc>
                  <a:txBody>
                    <a:bodyPr/>
                    <a:lstStyle/>
                    <a:p>
                      <a:pPr marL="0" marR="0" algn="r">
                        <a:lnSpc>
                          <a:spcPct val="107000"/>
                        </a:lnSpc>
                        <a:spcBef>
                          <a:spcPts val="0"/>
                        </a:spcBef>
                        <a:spcAft>
                          <a:spcPts val="0"/>
                        </a:spcAft>
                      </a:pPr>
                      <a:r>
                        <a:rPr lang="en-US" sz="1400" dirty="0" err="1">
                          <a:solidFill>
                            <a:schemeClr val="tx1"/>
                          </a:solidFill>
                          <a:effectLst/>
                        </a:rPr>
                        <a:t>agi_amt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Adjust gross income (AGI) [2]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649625"/>
                  </a:ext>
                </a:extLst>
              </a:tr>
              <a:tr h="244030">
                <a:tc>
                  <a:txBody>
                    <a:bodyPr/>
                    <a:lstStyle/>
                    <a:p>
                      <a:pPr marL="0" marR="0" algn="r">
                        <a:lnSpc>
                          <a:spcPct val="107000"/>
                        </a:lnSpc>
                        <a:spcBef>
                          <a:spcPts val="0"/>
                        </a:spcBef>
                        <a:spcAft>
                          <a:spcPts val="0"/>
                        </a:spcAft>
                      </a:pPr>
                      <a:r>
                        <a:rPr lang="en-US" sz="1400" dirty="0" err="1">
                          <a:solidFill>
                            <a:schemeClr val="tx1"/>
                          </a:solidFill>
                          <a:effectLst/>
                        </a:rPr>
                        <a:t>num_dependents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Number of dependents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00177353"/>
                  </a:ext>
                </a:extLst>
              </a:tr>
              <a:tr h="244030">
                <a:tc>
                  <a:txBody>
                    <a:bodyPr/>
                    <a:lstStyle/>
                    <a:p>
                      <a:pPr marL="0" marR="0" algn="r">
                        <a:lnSpc>
                          <a:spcPct val="107000"/>
                        </a:lnSpc>
                        <a:spcBef>
                          <a:spcPts val="0"/>
                        </a:spcBef>
                        <a:spcAft>
                          <a:spcPts val="0"/>
                        </a:spcAft>
                      </a:pPr>
                      <a:r>
                        <a:rPr lang="en-US" sz="1400" dirty="0" err="1">
                          <a:solidFill>
                            <a:schemeClr val="tx1"/>
                          </a:solidFill>
                          <a:effectLst/>
                        </a:rPr>
                        <a:t>p_re_taxes_nr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Number of returns with real estate taxes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4184184"/>
                  </a:ext>
                </a:extLst>
              </a:tr>
            </a:tbl>
          </a:graphicData>
        </a:graphic>
      </p:graphicFrame>
      <p:grpSp>
        <p:nvGrpSpPr>
          <p:cNvPr id="12" name="Group 11">
            <a:extLst>
              <a:ext uri="{FF2B5EF4-FFF2-40B4-BE49-F238E27FC236}">
                <a16:creationId xmlns:a16="http://schemas.microsoft.com/office/drawing/2014/main" id="{C3ED6E60-232D-FDAF-5859-A1CDF5CD7E4C}"/>
              </a:ext>
            </a:extLst>
          </p:cNvPr>
          <p:cNvGrpSpPr/>
          <p:nvPr/>
        </p:nvGrpSpPr>
        <p:grpSpPr>
          <a:xfrm>
            <a:off x="10172512" y="546035"/>
            <a:ext cx="1627602" cy="150318"/>
            <a:chOff x="462455" y="1486923"/>
            <a:chExt cx="11098924" cy="1025050"/>
          </a:xfrm>
        </p:grpSpPr>
        <p:sp>
          <p:nvSpPr>
            <p:cNvPr id="4" name="Rectangle 3">
              <a:extLst>
                <a:ext uri="{FF2B5EF4-FFF2-40B4-BE49-F238E27FC236}">
                  <a16:creationId xmlns:a16="http://schemas.microsoft.com/office/drawing/2014/main" id="{2A76ABD5-6873-5BC0-F6FC-CF73F1E78D68}"/>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AD28752D-7A61-C212-79AD-38708C58ED3B}"/>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9" name="Freeform 8">
              <a:extLst>
                <a:ext uri="{FF2B5EF4-FFF2-40B4-BE49-F238E27FC236}">
                  <a16:creationId xmlns:a16="http://schemas.microsoft.com/office/drawing/2014/main" id="{9B1286D5-5C96-E5AE-7CD6-61DCC713FDAE}"/>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0" name="Freeform 9">
              <a:extLst>
                <a:ext uri="{FF2B5EF4-FFF2-40B4-BE49-F238E27FC236}">
                  <a16:creationId xmlns:a16="http://schemas.microsoft.com/office/drawing/2014/main" id="{5584794A-B4CB-A8DE-6F64-ACCB1900E500}"/>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85C42B76-C7BC-3724-D7B6-A5A20AE17506}"/>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Tree>
    <p:extLst>
      <p:ext uri="{BB962C8B-B14F-4D97-AF65-F5344CB8AC3E}">
        <p14:creationId xmlns:p14="http://schemas.microsoft.com/office/powerpoint/2010/main" val="298963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Exploratory Data Analysis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5"/>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We have completed an initial pass at EDA for the model, ignoring real estate features for now as we determine how to handle nulls in the bed, bath, </a:t>
            </a:r>
            <a:r>
              <a:rPr lang="en-US" sz="1800" dirty="0" err="1">
                <a:effectLst/>
                <a:latin typeface="Calibri" panose="020F0502020204030204" pitchFamily="34" charset="0"/>
                <a:ea typeface="MS Mincho" panose="02020609040205080304" pitchFamily="49" charset="-128"/>
                <a:cs typeface="Times New Roman" panose="02020603050405020304" pitchFamily="18" charset="0"/>
              </a:rPr>
              <a:t>acre_lot</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and </a:t>
            </a:r>
            <a:r>
              <a:rPr lang="en-US" sz="1800" dirty="0" err="1">
                <a:effectLst/>
                <a:latin typeface="Calibri" panose="020F0502020204030204" pitchFamily="34" charset="0"/>
                <a:ea typeface="MS Mincho" panose="02020609040205080304" pitchFamily="49" charset="-128"/>
                <a:cs typeface="Times New Roman" panose="02020603050405020304" pitchFamily="18" charset="0"/>
              </a:rPr>
              <a:t>house_size</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fields</a:t>
            </a:r>
            <a:r>
              <a:rPr lang="en-US" sz="1200" dirty="0">
                <a:latin typeface="Calibri" panose="020F0502020204030204" pitchFamily="34" charset="0"/>
                <a:ea typeface="MS Mincho" panose="02020609040205080304" pitchFamily="49" charset="-128"/>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0D22466-6064-C614-4620-BDEABF48B526}"/>
              </a:ext>
            </a:extLst>
          </p:cNvPr>
          <p:cNvSpPr/>
          <p:nvPr/>
        </p:nvSpPr>
        <p:spPr>
          <a:xfrm>
            <a:off x="967946" y="2483708"/>
            <a:ext cx="3484606" cy="30892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Steps Taken</a:t>
            </a:r>
          </a:p>
        </p:txBody>
      </p:sp>
      <p:sp>
        <p:nvSpPr>
          <p:cNvPr id="6" name="TextBox 5">
            <a:extLst>
              <a:ext uri="{FF2B5EF4-FFF2-40B4-BE49-F238E27FC236}">
                <a16:creationId xmlns:a16="http://schemas.microsoft.com/office/drawing/2014/main" id="{56BB4968-F15B-A33F-BF12-C46F4697B109}"/>
              </a:ext>
            </a:extLst>
          </p:cNvPr>
          <p:cNvSpPr txBox="1"/>
          <p:nvPr/>
        </p:nvSpPr>
        <p:spPr>
          <a:xfrm>
            <a:off x="967946" y="2792628"/>
            <a:ext cx="3484606" cy="2739211"/>
          </a:xfrm>
          <a:prstGeom prst="rect">
            <a:avLst/>
          </a:prstGeom>
          <a:noFill/>
        </p:spPr>
        <p:txBody>
          <a:bodyPr wrap="square" rtlCol="0">
            <a:spAutoFit/>
          </a:bodyPr>
          <a:lstStyle/>
          <a:p>
            <a:pPr marL="342900" indent="-342900">
              <a:spcAft>
                <a:spcPts val="600"/>
              </a:spcAft>
              <a:buFont typeface="+mj-lt"/>
              <a:buAutoNum type="arabicPeriod"/>
            </a:pPr>
            <a:r>
              <a:rPr lang="en-US" dirty="0"/>
              <a:t>Performed univariate analysis to explore distributions and outliers</a:t>
            </a:r>
          </a:p>
          <a:p>
            <a:pPr marL="342900" indent="-342900">
              <a:spcAft>
                <a:spcPts val="600"/>
              </a:spcAft>
              <a:buFont typeface="+mj-lt"/>
              <a:buAutoNum type="arabicPeriod"/>
            </a:pPr>
            <a:r>
              <a:rPr lang="en-US" dirty="0">
                <a:latin typeface="Calibri" panose="020F0502020204030204" pitchFamily="34" charset="0"/>
                <a:ea typeface="MS Mincho" panose="02020609040205080304" pitchFamily="49" charset="-128"/>
                <a:cs typeface="Times New Roman" panose="02020603050405020304" pitchFamily="18" charset="0"/>
              </a:rPr>
              <a:t>I</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nvestigated feature/DV </a:t>
            </a:r>
            <a:r>
              <a:rPr lang="en-US" sz="1800" dirty="0" err="1">
                <a:effectLst/>
                <a:latin typeface="Calibri" panose="020F0502020204030204" pitchFamily="34" charset="0"/>
                <a:ea typeface="MS Mincho" panose="02020609040205080304" pitchFamily="49" charset="-128"/>
                <a:cs typeface="Times New Roman" panose="02020603050405020304" pitchFamily="18" charset="0"/>
              </a:rPr>
              <a:t>relatioships</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using </a:t>
            </a:r>
            <a:r>
              <a:rPr lang="en-US" sz="1800" dirty="0" err="1">
                <a:effectLst/>
                <a:latin typeface="Calibri" panose="020F0502020204030204" pitchFamily="34" charset="0"/>
                <a:ea typeface="MS Mincho" panose="02020609040205080304" pitchFamily="49" charset="-128"/>
                <a:cs typeface="Times New Roman" panose="02020603050405020304" pitchFamily="18" charset="0"/>
              </a:rPr>
              <a:t>pairplots</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 and correlation</a:t>
            </a:r>
          </a:p>
          <a:p>
            <a:pPr marL="342900" indent="-342900">
              <a:spcAft>
                <a:spcPts val="600"/>
              </a:spcAft>
              <a:buFont typeface="+mj-lt"/>
              <a:buAutoNum type="arabicPeriod"/>
            </a:pPr>
            <a:r>
              <a:rPr lang="en-US" dirty="0">
                <a:latin typeface="Calibri" panose="020F0502020204030204" pitchFamily="34" charset="0"/>
                <a:ea typeface="MS Mincho" panose="02020609040205080304" pitchFamily="49" charset="-128"/>
                <a:cs typeface="Times New Roman" panose="02020603050405020304" pitchFamily="18" charset="0"/>
              </a:rPr>
              <a:t>E</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valuated multicollinearity between predictors using a correlation heatmap</a:t>
            </a:r>
            <a:r>
              <a:rPr lang="en-US" dirty="0">
                <a:effectLst/>
              </a:rPr>
              <a:t> </a:t>
            </a:r>
            <a:endParaRPr lang="en-US" dirty="0"/>
          </a:p>
        </p:txBody>
      </p:sp>
      <p:sp>
        <p:nvSpPr>
          <p:cNvPr id="4" name="Rectangle 3">
            <a:extLst>
              <a:ext uri="{FF2B5EF4-FFF2-40B4-BE49-F238E27FC236}">
                <a16:creationId xmlns:a16="http://schemas.microsoft.com/office/drawing/2014/main" id="{0763CD6D-89A0-A916-AE82-A79AAA947835}"/>
              </a:ext>
            </a:extLst>
          </p:cNvPr>
          <p:cNvSpPr/>
          <p:nvPr/>
        </p:nvSpPr>
        <p:spPr>
          <a:xfrm>
            <a:off x="4790303" y="2483708"/>
            <a:ext cx="4180702" cy="30892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Observations</a:t>
            </a:r>
          </a:p>
        </p:txBody>
      </p:sp>
      <p:sp>
        <p:nvSpPr>
          <p:cNvPr id="7" name="TextBox 6">
            <a:extLst>
              <a:ext uri="{FF2B5EF4-FFF2-40B4-BE49-F238E27FC236}">
                <a16:creationId xmlns:a16="http://schemas.microsoft.com/office/drawing/2014/main" id="{E55C4CDD-AD72-BCE9-5826-3FC154EC090D}"/>
              </a:ext>
            </a:extLst>
          </p:cNvPr>
          <p:cNvSpPr txBox="1"/>
          <p:nvPr/>
        </p:nvSpPr>
        <p:spPr>
          <a:xfrm>
            <a:off x="4790303" y="2792628"/>
            <a:ext cx="4370173" cy="2739211"/>
          </a:xfrm>
          <a:prstGeom prst="rect">
            <a:avLst/>
          </a:prstGeom>
          <a:noFill/>
        </p:spPr>
        <p:txBody>
          <a:bodyPr wrap="square" rtlCol="0">
            <a:spAutoFit/>
          </a:bodyPr>
          <a:lstStyle/>
          <a:p>
            <a:pPr marL="342900" indent="-342900">
              <a:spcAft>
                <a:spcPts val="600"/>
              </a:spcAft>
              <a:buFont typeface="+mj-lt"/>
              <a:buAutoNum type="arabicPeriod"/>
            </a:pPr>
            <a:r>
              <a:rPr lang="en-US" dirty="0"/>
              <a:t>Univariate analysis revealed outliers in the price field which we will further investigate</a:t>
            </a:r>
          </a:p>
          <a:p>
            <a:pPr marL="342900" indent="-342900">
              <a:spcAft>
                <a:spcPts val="600"/>
              </a:spcAft>
              <a:buFont typeface="+mj-lt"/>
              <a:buAutoNum type="arabicPeriod"/>
            </a:pPr>
            <a:r>
              <a:rPr lang="en-US" dirty="0"/>
              <a:t>Investigation of correlation between price and income tax features reveals limited linear signal</a:t>
            </a:r>
          </a:p>
          <a:p>
            <a:pPr marL="342900" indent="-342900">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Evaluation of multicollinearity showed many places with correlation between predictors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8" name="Group 7">
            <a:extLst>
              <a:ext uri="{FF2B5EF4-FFF2-40B4-BE49-F238E27FC236}">
                <a16:creationId xmlns:a16="http://schemas.microsoft.com/office/drawing/2014/main" id="{55C04504-9520-A5AF-7A63-0A11BC49F4D4}"/>
              </a:ext>
            </a:extLst>
          </p:cNvPr>
          <p:cNvGrpSpPr/>
          <p:nvPr/>
        </p:nvGrpSpPr>
        <p:grpSpPr>
          <a:xfrm>
            <a:off x="10172512" y="546035"/>
            <a:ext cx="1627602" cy="150318"/>
            <a:chOff x="462455" y="1486923"/>
            <a:chExt cx="11098924" cy="1025050"/>
          </a:xfrm>
        </p:grpSpPr>
        <p:sp>
          <p:nvSpPr>
            <p:cNvPr id="9" name="Rectangle 8">
              <a:extLst>
                <a:ext uri="{FF2B5EF4-FFF2-40B4-BE49-F238E27FC236}">
                  <a16:creationId xmlns:a16="http://schemas.microsoft.com/office/drawing/2014/main" id="{3D8D43FC-CD25-9137-872C-33A1291B68A5}"/>
                </a:ext>
              </a:extLst>
            </p:cNvPr>
            <p:cNvSpPr/>
            <p:nvPr/>
          </p:nvSpPr>
          <p:spPr>
            <a:xfrm>
              <a:off x="462455" y="1486923"/>
              <a:ext cx="11098924" cy="1025050"/>
            </a:xfrm>
            <a:prstGeom prst="rect">
              <a:avLst/>
            </a:prstGeom>
            <a:noFill/>
          </p:spPr>
        </p:sp>
        <p:sp>
          <p:nvSpPr>
            <p:cNvPr id="10" name="Freeform 9">
              <a:extLst>
                <a:ext uri="{FF2B5EF4-FFF2-40B4-BE49-F238E27FC236}">
                  <a16:creationId xmlns:a16="http://schemas.microsoft.com/office/drawing/2014/main" id="{435D4A74-D3A4-56DA-0CAD-8501671B1CFD}"/>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1" name="Freeform 10">
              <a:extLst>
                <a:ext uri="{FF2B5EF4-FFF2-40B4-BE49-F238E27FC236}">
                  <a16:creationId xmlns:a16="http://schemas.microsoft.com/office/drawing/2014/main" id="{2F9F2F44-D1F6-36F3-9A56-3B982DD07847}"/>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2" name="Freeform 11">
              <a:extLst>
                <a:ext uri="{FF2B5EF4-FFF2-40B4-BE49-F238E27FC236}">
                  <a16:creationId xmlns:a16="http://schemas.microsoft.com/office/drawing/2014/main" id="{416BCFA1-D2B2-FED3-17FD-B8D60350AD5D}"/>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3" name="Freeform 12">
              <a:extLst>
                <a:ext uri="{FF2B5EF4-FFF2-40B4-BE49-F238E27FC236}">
                  <a16:creationId xmlns:a16="http://schemas.microsoft.com/office/drawing/2014/main" id="{7626436E-C8B0-25E6-D041-8F6AD6D97A9C}"/>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pic>
        <p:nvPicPr>
          <p:cNvPr id="15" name="Picture 14" descr="Chart&#10;&#10;Description automatically generated">
            <a:extLst>
              <a:ext uri="{FF2B5EF4-FFF2-40B4-BE49-F238E27FC236}">
                <a16:creationId xmlns:a16="http://schemas.microsoft.com/office/drawing/2014/main" id="{BB2DAAF2-9291-3CAA-5BE2-FE1FB6843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4997" y="3114250"/>
            <a:ext cx="2535507" cy="2095966"/>
          </a:xfrm>
          <a:prstGeom prst="rect">
            <a:avLst/>
          </a:prstGeom>
        </p:spPr>
      </p:pic>
      <p:sp>
        <p:nvSpPr>
          <p:cNvPr id="21" name="TextBox 20">
            <a:extLst>
              <a:ext uri="{FF2B5EF4-FFF2-40B4-BE49-F238E27FC236}">
                <a16:creationId xmlns:a16="http://schemas.microsoft.com/office/drawing/2014/main" id="{A643C742-31A7-A89E-3DBD-2B3DA79B62BB}"/>
              </a:ext>
            </a:extLst>
          </p:cNvPr>
          <p:cNvSpPr txBox="1"/>
          <p:nvPr/>
        </p:nvSpPr>
        <p:spPr>
          <a:xfrm>
            <a:off x="598459" y="5840758"/>
            <a:ext cx="10585622" cy="907941"/>
          </a:xfrm>
          <a:prstGeom prst="rect">
            <a:avLst/>
          </a:prstGeom>
          <a:noFill/>
        </p:spPr>
        <p:txBody>
          <a:bodyPr wrap="square">
            <a:spAutoFit/>
          </a:bodyPr>
          <a:lstStyle/>
          <a:p>
            <a:pPr marL="466725" indent="-466725">
              <a:spcAft>
                <a:spcPts val="300"/>
              </a:spcAft>
              <a:buFont typeface="Arial" panose="020B0604020202020204" pitchFamily="34" charset="0"/>
              <a:buChar char="•"/>
            </a:pPr>
            <a:r>
              <a:rPr lang="en-US" sz="1600" dirty="0"/>
              <a:t>Real estate features are expected to provide the most signal to the model</a:t>
            </a:r>
          </a:p>
          <a:p>
            <a:pPr marL="466725" indent="-466725">
              <a:spcAft>
                <a:spcPts val="3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T</a:t>
            </a:r>
            <a:r>
              <a:rPr lang="en-US" sz="1600" dirty="0">
                <a:effectLst/>
                <a:latin typeface="Calibri" panose="020F0502020204030204" pitchFamily="34" charset="0"/>
                <a:ea typeface="MS Mincho" panose="02020609040205080304" pitchFamily="49" charset="-128"/>
                <a:cs typeface="Times New Roman" panose="02020603050405020304" pitchFamily="18" charset="0"/>
              </a:rPr>
              <a:t>ax </a:t>
            </a:r>
            <a:r>
              <a:rPr lang="en-US" sz="1600" dirty="0"/>
              <a:t>features related to affluency have the most potential to provide signal to the model</a:t>
            </a:r>
          </a:p>
          <a:p>
            <a:pPr marL="466725" indent="-466725">
              <a:spcAft>
                <a:spcPts val="300"/>
              </a:spcAft>
              <a:buFont typeface="Arial" panose="020B0604020202020204" pitchFamily="34" charset="0"/>
              <a:buChar char="•"/>
            </a:pPr>
            <a:r>
              <a:rPr lang="en-US" sz="1600" dirty="0"/>
              <a:t>Tree-based models will likely far outperform linear models</a:t>
            </a:r>
          </a:p>
        </p:txBody>
      </p:sp>
      <p:sp>
        <p:nvSpPr>
          <p:cNvPr id="22" name="Rectangle 21">
            <a:extLst>
              <a:ext uri="{FF2B5EF4-FFF2-40B4-BE49-F238E27FC236}">
                <a16:creationId xmlns:a16="http://schemas.microsoft.com/office/drawing/2014/main" id="{75E80232-73A5-BFEA-2729-805389AC2A5C}"/>
              </a:ext>
            </a:extLst>
          </p:cNvPr>
          <p:cNvSpPr/>
          <p:nvPr/>
        </p:nvSpPr>
        <p:spPr>
          <a:xfrm>
            <a:off x="0" y="5535958"/>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INITIAL HYPOTHESES</a:t>
            </a:r>
          </a:p>
        </p:txBody>
      </p:sp>
    </p:spTree>
    <p:extLst>
      <p:ext uri="{BB962C8B-B14F-4D97-AF65-F5344CB8AC3E}">
        <p14:creationId xmlns:p14="http://schemas.microsoft.com/office/powerpoint/2010/main" val="3641339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Exploratory Data Analysis </a:t>
            </a:r>
            <a:r>
              <a:rPr lang="en-US"/>
              <a:t>- Detail</a:t>
            </a:r>
            <a:endParaRPr lang="en-US" dirty="0"/>
          </a:p>
        </p:txBody>
      </p:sp>
      <p:sp>
        <p:nvSpPr>
          <p:cNvPr id="5" name="Rectangle 4">
            <a:extLst>
              <a:ext uri="{FF2B5EF4-FFF2-40B4-BE49-F238E27FC236}">
                <a16:creationId xmlns:a16="http://schemas.microsoft.com/office/drawing/2014/main" id="{20D22466-6064-C614-4620-BDEABF48B526}"/>
              </a:ext>
            </a:extLst>
          </p:cNvPr>
          <p:cNvSpPr/>
          <p:nvPr/>
        </p:nvSpPr>
        <p:spPr>
          <a:xfrm>
            <a:off x="634182" y="5101164"/>
            <a:ext cx="3492976" cy="1101940"/>
          </a:xfrm>
          <a:prstGeom prst="rect">
            <a:avLst/>
          </a:prstGeom>
          <a:solidFill>
            <a:schemeClr val="bg1">
              <a:lumMod val="95000"/>
            </a:schemeClr>
          </a:solidFill>
        </p:spPr>
        <p:txBody>
          <a:bodyPr vert="horz" lIns="91440" tIns="45720" rIns="91440" bIns="45720" rtlCol="0" anchor="ctr">
            <a:normAutofit/>
          </a:bodyPr>
          <a:lstStyle/>
          <a:p>
            <a:pPr algn="ctr">
              <a:lnSpc>
                <a:spcPct val="90000"/>
              </a:lnSpc>
              <a:spcBef>
                <a:spcPts val="1000"/>
              </a:spcBef>
            </a:pPr>
            <a:r>
              <a:rPr lang="en-US" sz="2000" b="1"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Univariate analysis revealed outliers in the price field which we will further investigate</a:t>
            </a:r>
          </a:p>
        </p:txBody>
      </p:sp>
      <p:sp>
        <p:nvSpPr>
          <p:cNvPr id="11" name="Rectangle 10">
            <a:extLst>
              <a:ext uri="{FF2B5EF4-FFF2-40B4-BE49-F238E27FC236}">
                <a16:creationId xmlns:a16="http://schemas.microsoft.com/office/drawing/2014/main" id="{8AD91285-AB0B-1688-78AA-F8085C8B584A}"/>
              </a:ext>
            </a:extLst>
          </p:cNvPr>
          <p:cNvSpPr/>
          <p:nvPr/>
        </p:nvSpPr>
        <p:spPr>
          <a:xfrm>
            <a:off x="4374791" y="5101164"/>
            <a:ext cx="3492976" cy="1101940"/>
          </a:xfrm>
          <a:prstGeom prst="rect">
            <a:avLst/>
          </a:prstGeom>
          <a:solidFill>
            <a:schemeClr val="bg1">
              <a:lumMod val="95000"/>
            </a:schemeClr>
          </a:solidFill>
        </p:spPr>
        <p:txBody>
          <a:bodyPr vert="horz" lIns="91440" tIns="45720" rIns="91440" bIns="45720" rtlCol="0" anchor="ctr">
            <a:normAutofit lnSpcReduction="10000"/>
          </a:bodyPr>
          <a:lstStyle/>
          <a:p>
            <a:pPr algn="ctr">
              <a:lnSpc>
                <a:spcPct val="90000"/>
              </a:lnSpc>
              <a:spcBef>
                <a:spcPts val="1000"/>
              </a:spcBef>
            </a:pPr>
            <a:r>
              <a:rPr lang="en-US" sz="2000" b="1"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Investigation of correlation between price and income tax features reveals limited linear signal</a:t>
            </a:r>
          </a:p>
        </p:txBody>
      </p:sp>
      <p:sp>
        <p:nvSpPr>
          <p:cNvPr id="12" name="Rectangle 11">
            <a:extLst>
              <a:ext uri="{FF2B5EF4-FFF2-40B4-BE49-F238E27FC236}">
                <a16:creationId xmlns:a16="http://schemas.microsoft.com/office/drawing/2014/main" id="{A846D7B6-BD25-40C3-F308-699E3C6964F9}"/>
              </a:ext>
            </a:extLst>
          </p:cNvPr>
          <p:cNvSpPr/>
          <p:nvPr/>
        </p:nvSpPr>
        <p:spPr>
          <a:xfrm>
            <a:off x="8134798" y="5101164"/>
            <a:ext cx="3492976" cy="1101940"/>
          </a:xfrm>
          <a:prstGeom prst="rect">
            <a:avLst/>
          </a:prstGeom>
          <a:solidFill>
            <a:schemeClr val="bg1">
              <a:lumMod val="95000"/>
            </a:schemeClr>
          </a:solidFill>
        </p:spPr>
        <p:txBody>
          <a:bodyPr vert="horz" lIns="91440" tIns="45720" rIns="91440" bIns="45720" rtlCol="0" anchor="ctr">
            <a:normAutofit lnSpcReduction="10000"/>
          </a:bodyPr>
          <a:lstStyle/>
          <a:p>
            <a:pPr algn="ctr">
              <a:lnSpc>
                <a:spcPct val="90000"/>
              </a:lnSpc>
              <a:spcBef>
                <a:spcPts val="1000"/>
              </a:spcBef>
            </a:pPr>
            <a:r>
              <a:rPr lang="en-US" sz="2000" b="1"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Evaluation of multicollinearity showed correlation between predictors, particularly in the income tax dataset</a:t>
            </a:r>
          </a:p>
        </p:txBody>
      </p:sp>
      <p:graphicFrame>
        <p:nvGraphicFramePr>
          <p:cNvPr id="14" name="Table 13">
            <a:extLst>
              <a:ext uri="{FF2B5EF4-FFF2-40B4-BE49-F238E27FC236}">
                <a16:creationId xmlns:a16="http://schemas.microsoft.com/office/drawing/2014/main" id="{0677A040-B0F2-9B5D-C80B-9545770760BC}"/>
              </a:ext>
            </a:extLst>
          </p:cNvPr>
          <p:cNvGraphicFramePr>
            <a:graphicFrameLocks noGrp="1"/>
          </p:cNvGraphicFramePr>
          <p:nvPr>
            <p:extLst>
              <p:ext uri="{D42A27DB-BD31-4B8C-83A1-F6EECF244321}">
                <p14:modId xmlns:p14="http://schemas.microsoft.com/office/powerpoint/2010/main" val="3409525521"/>
              </p:ext>
            </p:extLst>
          </p:nvPr>
        </p:nvGraphicFramePr>
        <p:xfrm>
          <a:off x="4674114" y="2278326"/>
          <a:ext cx="2894330" cy="2235200"/>
        </p:xfrm>
        <a:graphic>
          <a:graphicData uri="http://schemas.openxmlformats.org/drawingml/2006/table">
            <a:tbl>
              <a:tblPr firstRow="1" firstCol="1" bandRow="1">
                <a:tableStyleId>{5C22544A-7EE6-4342-B048-85BDC9FD1C3A}</a:tableStyleId>
              </a:tblPr>
              <a:tblGrid>
                <a:gridCol w="1446530">
                  <a:extLst>
                    <a:ext uri="{9D8B030D-6E8A-4147-A177-3AD203B41FA5}">
                      <a16:colId xmlns:a16="http://schemas.microsoft.com/office/drawing/2014/main" val="1953781939"/>
                    </a:ext>
                  </a:extLst>
                </a:gridCol>
                <a:gridCol w="1447800">
                  <a:extLst>
                    <a:ext uri="{9D8B030D-6E8A-4147-A177-3AD203B41FA5}">
                      <a16:colId xmlns:a16="http://schemas.microsoft.com/office/drawing/2014/main" val="181755273"/>
                    </a:ext>
                  </a:extLst>
                </a:gridCol>
              </a:tblGrid>
              <a:tr h="203200">
                <a:tc>
                  <a:txBody>
                    <a:bodyPr/>
                    <a:lstStyle/>
                    <a:p>
                      <a:pPr marL="0" marR="0" algn="ctr">
                        <a:lnSpc>
                          <a:spcPct val="107000"/>
                        </a:lnSpc>
                        <a:spcBef>
                          <a:spcPts val="0"/>
                        </a:spcBef>
                        <a:spcAft>
                          <a:spcPts val="0"/>
                        </a:spcAft>
                      </a:pPr>
                      <a:r>
                        <a:rPr lang="en-US" sz="1100" dirty="0">
                          <a:solidFill>
                            <a:schemeClr val="tx1"/>
                          </a:solidFill>
                          <a:effectLst/>
                        </a:rPr>
                        <a:t>Feature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ctr">
                        <a:lnSpc>
                          <a:spcPct val="107000"/>
                        </a:lnSpc>
                        <a:spcBef>
                          <a:spcPts val="0"/>
                        </a:spcBef>
                        <a:spcAft>
                          <a:spcPts val="0"/>
                        </a:spcAft>
                      </a:pPr>
                      <a:r>
                        <a:rPr lang="en-US" sz="1100" dirty="0">
                          <a:solidFill>
                            <a:schemeClr val="tx1"/>
                          </a:solidFill>
                          <a:effectLst/>
                        </a:rPr>
                        <a:t>Correlation with Price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14803954"/>
                  </a:ext>
                </a:extLst>
              </a:tr>
              <a:tr h="203200">
                <a:tc>
                  <a:txBody>
                    <a:bodyPr/>
                    <a:lstStyle/>
                    <a:p>
                      <a:pPr marL="0" marR="0">
                        <a:lnSpc>
                          <a:spcPct val="107000"/>
                        </a:lnSpc>
                        <a:spcBef>
                          <a:spcPts val="0"/>
                        </a:spcBef>
                        <a:spcAft>
                          <a:spcPts val="0"/>
                        </a:spcAft>
                      </a:pPr>
                      <a:r>
                        <a:rPr lang="en-US" sz="1100" dirty="0" err="1">
                          <a:solidFill>
                            <a:schemeClr val="tx1"/>
                          </a:solidFill>
                          <a:effectLst/>
                        </a:rPr>
                        <a:t>total_credit_amt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chemeClr val="tx1"/>
                          </a:solidFill>
                          <a:effectLst/>
                        </a:rPr>
                        <a:t>0.215</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465145"/>
                  </a:ext>
                </a:extLst>
              </a:tr>
              <a:tr h="203200">
                <a:tc>
                  <a:txBody>
                    <a:bodyPr/>
                    <a:lstStyle/>
                    <a:p>
                      <a:pPr marL="0" marR="0">
                        <a:lnSpc>
                          <a:spcPct val="107000"/>
                        </a:lnSpc>
                        <a:spcBef>
                          <a:spcPts val="0"/>
                        </a:spcBef>
                        <a:spcAft>
                          <a:spcPts val="0"/>
                        </a:spcAft>
                      </a:pPr>
                      <a:r>
                        <a:rPr lang="en-US" sz="1100" dirty="0" err="1">
                          <a:solidFill>
                            <a:schemeClr val="tx1"/>
                          </a:solidFill>
                          <a:effectLst/>
                        </a:rPr>
                        <a:t>taxable_income_amt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0.292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760248"/>
                  </a:ext>
                </a:extLst>
              </a:tr>
              <a:tr h="203200">
                <a:tc>
                  <a:txBody>
                    <a:bodyPr/>
                    <a:lstStyle/>
                    <a:p>
                      <a:pPr marL="0" marR="0">
                        <a:lnSpc>
                          <a:spcPct val="107000"/>
                        </a:lnSpc>
                        <a:spcBef>
                          <a:spcPts val="0"/>
                        </a:spcBef>
                        <a:spcAft>
                          <a:spcPts val="0"/>
                        </a:spcAft>
                      </a:pPr>
                      <a:r>
                        <a:rPr lang="en-US" sz="1100" dirty="0" err="1">
                          <a:solidFill>
                            <a:schemeClr val="tx1"/>
                          </a:solidFill>
                          <a:effectLst/>
                        </a:rPr>
                        <a:t>mortgageint_amt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0.174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6763595"/>
                  </a:ext>
                </a:extLst>
              </a:tr>
              <a:tr h="203200">
                <a:tc>
                  <a:txBody>
                    <a:bodyPr/>
                    <a:lstStyle/>
                    <a:p>
                      <a:pPr marL="0" marR="0">
                        <a:lnSpc>
                          <a:spcPct val="107000"/>
                        </a:lnSpc>
                        <a:spcBef>
                          <a:spcPts val="0"/>
                        </a:spcBef>
                        <a:spcAft>
                          <a:spcPts val="0"/>
                        </a:spcAft>
                      </a:pPr>
                      <a:r>
                        <a:rPr lang="en-US" sz="1100">
                          <a:solidFill>
                            <a:schemeClr val="tx1"/>
                          </a:solidFill>
                          <a:effectLst/>
                        </a:rPr>
                        <a:t>p_mortgageint_nr</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chemeClr val="tx1"/>
                          </a:solidFill>
                          <a:effectLst/>
                        </a:rPr>
                        <a:t>0.020</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0648936"/>
                  </a:ext>
                </a:extLst>
              </a:tr>
              <a:tr h="203200">
                <a:tc>
                  <a:txBody>
                    <a:bodyPr/>
                    <a:lstStyle/>
                    <a:p>
                      <a:pPr marL="0" marR="0">
                        <a:lnSpc>
                          <a:spcPct val="107000"/>
                        </a:lnSpc>
                        <a:spcBef>
                          <a:spcPts val="0"/>
                        </a:spcBef>
                        <a:spcAft>
                          <a:spcPts val="0"/>
                        </a:spcAft>
                      </a:pPr>
                      <a:r>
                        <a:rPr lang="en-US" sz="1100">
                          <a:solidFill>
                            <a:schemeClr val="tx1"/>
                          </a:solidFill>
                          <a:effectLst/>
                        </a:rPr>
                        <a:t>inctax_amt</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0.292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0153953"/>
                  </a:ext>
                </a:extLst>
              </a:tr>
              <a:tr h="203200">
                <a:tc>
                  <a:txBody>
                    <a:bodyPr/>
                    <a:lstStyle/>
                    <a:p>
                      <a:pPr marL="0" marR="0">
                        <a:lnSpc>
                          <a:spcPct val="107000"/>
                        </a:lnSpc>
                        <a:spcBef>
                          <a:spcPts val="0"/>
                        </a:spcBef>
                        <a:spcAft>
                          <a:spcPts val="0"/>
                        </a:spcAft>
                      </a:pPr>
                      <a:r>
                        <a:rPr lang="en-US" sz="1100">
                          <a:solidFill>
                            <a:schemeClr val="tx1"/>
                          </a:solidFill>
                          <a:effectLst/>
                        </a:rPr>
                        <a:t>p_unemploy_nr</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-0.176</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5892082"/>
                  </a:ext>
                </a:extLst>
              </a:tr>
              <a:tr h="203200">
                <a:tc>
                  <a:txBody>
                    <a:bodyPr/>
                    <a:lstStyle/>
                    <a:p>
                      <a:pPr marL="0" marR="0">
                        <a:lnSpc>
                          <a:spcPct val="107000"/>
                        </a:lnSpc>
                        <a:spcBef>
                          <a:spcPts val="0"/>
                        </a:spcBef>
                        <a:spcAft>
                          <a:spcPts val="0"/>
                        </a:spcAft>
                      </a:pPr>
                      <a:r>
                        <a:rPr lang="en-US" sz="1100">
                          <a:solidFill>
                            <a:schemeClr val="tx1"/>
                          </a:solidFill>
                          <a:effectLst/>
                        </a:rPr>
                        <a:t>agi_amt</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0.288</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439791"/>
                  </a:ext>
                </a:extLst>
              </a:tr>
              <a:tr h="203200">
                <a:tc>
                  <a:txBody>
                    <a:bodyPr/>
                    <a:lstStyle/>
                    <a:p>
                      <a:pPr marL="0" marR="0">
                        <a:lnSpc>
                          <a:spcPct val="107000"/>
                        </a:lnSpc>
                        <a:spcBef>
                          <a:spcPts val="0"/>
                        </a:spcBef>
                        <a:spcAft>
                          <a:spcPts val="0"/>
                        </a:spcAft>
                      </a:pPr>
                      <a:r>
                        <a:rPr lang="en-US" sz="1100">
                          <a:solidFill>
                            <a:schemeClr val="tx1"/>
                          </a:solidFill>
                          <a:effectLst/>
                        </a:rPr>
                        <a:t>num_dependents</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-0.144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1359321"/>
                  </a:ext>
                </a:extLst>
              </a:tr>
              <a:tr h="203200">
                <a:tc>
                  <a:txBody>
                    <a:bodyPr/>
                    <a:lstStyle/>
                    <a:p>
                      <a:pPr marL="0" marR="0">
                        <a:lnSpc>
                          <a:spcPct val="107000"/>
                        </a:lnSpc>
                        <a:spcBef>
                          <a:spcPts val="0"/>
                        </a:spcBef>
                        <a:spcAft>
                          <a:spcPts val="0"/>
                        </a:spcAft>
                      </a:pPr>
                      <a:r>
                        <a:rPr lang="en-US" sz="1100">
                          <a:solidFill>
                            <a:schemeClr val="tx1"/>
                          </a:solidFill>
                          <a:effectLst/>
                        </a:rPr>
                        <a:t>p_re_taxes_nr</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0.032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0447647"/>
                  </a:ext>
                </a:extLst>
              </a:tr>
              <a:tr h="203200">
                <a:tc>
                  <a:txBody>
                    <a:bodyPr/>
                    <a:lstStyle/>
                    <a:p>
                      <a:pPr marL="0" marR="0">
                        <a:lnSpc>
                          <a:spcPct val="107000"/>
                        </a:lnSpc>
                        <a:spcBef>
                          <a:spcPts val="0"/>
                        </a:spcBef>
                        <a:spcAft>
                          <a:spcPts val="0"/>
                        </a:spcAft>
                      </a:pPr>
                      <a:r>
                        <a:rPr lang="en-US" sz="1100">
                          <a:solidFill>
                            <a:schemeClr val="tx1"/>
                          </a:solidFill>
                          <a:effectLst/>
                        </a:rPr>
                        <a:t>agi_bucket</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0.219</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8127293"/>
                  </a:ext>
                </a:extLst>
              </a:tr>
            </a:tbl>
          </a:graphicData>
        </a:graphic>
      </p:graphicFrame>
      <p:pic>
        <p:nvPicPr>
          <p:cNvPr id="15" name="Picture 14" descr="Chart&#10;&#10;Description automatically generated">
            <a:extLst>
              <a:ext uri="{FF2B5EF4-FFF2-40B4-BE49-F238E27FC236}">
                <a16:creationId xmlns:a16="http://schemas.microsoft.com/office/drawing/2014/main" id="{AFD3589A-453A-7999-9487-B0E0FED9D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17" y="2417560"/>
            <a:ext cx="2535507" cy="2095966"/>
          </a:xfrm>
          <a:prstGeom prst="rect">
            <a:avLst/>
          </a:prstGeom>
        </p:spPr>
      </p:pic>
      <p:pic>
        <p:nvPicPr>
          <p:cNvPr id="16" name="Picture 15" descr="A picture containing background pattern&#10;&#10;Description automatically generated">
            <a:extLst>
              <a:ext uri="{FF2B5EF4-FFF2-40B4-BE49-F238E27FC236}">
                <a16:creationId xmlns:a16="http://schemas.microsoft.com/office/drawing/2014/main" id="{D1E4C429-2031-B990-5FFD-3A4996551404}"/>
              </a:ext>
            </a:extLst>
          </p:cNvPr>
          <p:cNvPicPr>
            <a:picLocks noChangeAspect="1"/>
          </p:cNvPicPr>
          <p:nvPr/>
        </p:nvPicPr>
        <p:blipFill>
          <a:blip r:embed="rId3"/>
          <a:stretch>
            <a:fillRect/>
          </a:stretch>
        </p:blipFill>
        <p:spPr>
          <a:xfrm>
            <a:off x="7838230" y="2417560"/>
            <a:ext cx="4086113" cy="2478190"/>
          </a:xfrm>
          <a:prstGeom prst="rect">
            <a:avLst/>
          </a:prstGeom>
        </p:spPr>
      </p:pic>
      <p:grpSp>
        <p:nvGrpSpPr>
          <p:cNvPr id="3" name="Group 2">
            <a:extLst>
              <a:ext uri="{FF2B5EF4-FFF2-40B4-BE49-F238E27FC236}">
                <a16:creationId xmlns:a16="http://schemas.microsoft.com/office/drawing/2014/main" id="{786486B5-088B-EEFE-CEE2-537B73E83022}"/>
              </a:ext>
            </a:extLst>
          </p:cNvPr>
          <p:cNvGrpSpPr/>
          <p:nvPr/>
        </p:nvGrpSpPr>
        <p:grpSpPr>
          <a:xfrm>
            <a:off x="10172512" y="546035"/>
            <a:ext cx="1627602" cy="150318"/>
            <a:chOff x="462455" y="1486923"/>
            <a:chExt cx="11098924" cy="1025050"/>
          </a:xfrm>
        </p:grpSpPr>
        <p:sp>
          <p:nvSpPr>
            <p:cNvPr id="4" name="Rectangle 3">
              <a:extLst>
                <a:ext uri="{FF2B5EF4-FFF2-40B4-BE49-F238E27FC236}">
                  <a16:creationId xmlns:a16="http://schemas.microsoft.com/office/drawing/2014/main" id="{74F4280E-835B-B205-F1F2-80C47B9DEECA}"/>
                </a:ext>
              </a:extLst>
            </p:cNvPr>
            <p:cNvSpPr/>
            <p:nvPr/>
          </p:nvSpPr>
          <p:spPr>
            <a:xfrm>
              <a:off x="462455" y="1486923"/>
              <a:ext cx="11098924" cy="1025050"/>
            </a:xfrm>
            <a:prstGeom prst="rect">
              <a:avLst/>
            </a:prstGeom>
            <a:noFill/>
          </p:spPr>
        </p:sp>
        <p:sp>
          <p:nvSpPr>
            <p:cNvPr id="6" name="Freeform 5">
              <a:extLst>
                <a:ext uri="{FF2B5EF4-FFF2-40B4-BE49-F238E27FC236}">
                  <a16:creationId xmlns:a16="http://schemas.microsoft.com/office/drawing/2014/main" id="{DD23885F-DE7D-EECF-844C-00D1EA9BB794}"/>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7" name="Freeform 6">
              <a:extLst>
                <a:ext uri="{FF2B5EF4-FFF2-40B4-BE49-F238E27FC236}">
                  <a16:creationId xmlns:a16="http://schemas.microsoft.com/office/drawing/2014/main" id="{689887AA-F020-1A97-4091-753423E1A99C}"/>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8" name="Freeform 7">
              <a:extLst>
                <a:ext uri="{FF2B5EF4-FFF2-40B4-BE49-F238E27FC236}">
                  <a16:creationId xmlns:a16="http://schemas.microsoft.com/office/drawing/2014/main" id="{F849307D-067D-22D0-F1A6-1A12B3786FE2}"/>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9" name="Freeform 8">
              <a:extLst>
                <a:ext uri="{FF2B5EF4-FFF2-40B4-BE49-F238E27FC236}">
                  <a16:creationId xmlns:a16="http://schemas.microsoft.com/office/drawing/2014/main" id="{88F46A54-3DA0-D9E7-AD2C-42960EC6D276}"/>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Tree>
    <p:extLst>
      <p:ext uri="{BB962C8B-B14F-4D97-AF65-F5344CB8AC3E}">
        <p14:creationId xmlns:p14="http://schemas.microsoft.com/office/powerpoint/2010/main" val="109672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Model Development &amp; Selection</a:t>
            </a:r>
          </a:p>
        </p:txBody>
      </p:sp>
      <p:sp>
        <p:nvSpPr>
          <p:cNvPr id="8" name="Content Placeholder 2">
            <a:extLst>
              <a:ext uri="{FF2B5EF4-FFF2-40B4-BE49-F238E27FC236}">
                <a16:creationId xmlns:a16="http://schemas.microsoft.com/office/drawing/2014/main" id="{B9F7CDCC-5417-C0D6-64E8-60A13F3F91C9}"/>
              </a:ext>
            </a:extLst>
          </p:cNvPr>
          <p:cNvSpPr>
            <a:spLocks noGrp="1"/>
          </p:cNvSpPr>
          <p:nvPr>
            <p:ph idx="1"/>
          </p:nvPr>
        </p:nvSpPr>
        <p:spPr>
          <a:xfrm>
            <a:off x="838200" y="1825625"/>
            <a:ext cx="10515600" cy="658083"/>
          </a:xfrm>
        </p:spPr>
        <p:txBody>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We have built out a skeleton of the model development and selection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02DC2DDF-964F-B8A9-0B13-063F3F5CC372}"/>
              </a:ext>
            </a:extLst>
          </p:cNvPr>
          <p:cNvSpPr/>
          <p:nvPr/>
        </p:nvSpPr>
        <p:spPr>
          <a:xfrm>
            <a:off x="967946" y="2483708"/>
            <a:ext cx="3484606" cy="30892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Steps Taken</a:t>
            </a:r>
          </a:p>
        </p:txBody>
      </p:sp>
      <p:sp>
        <p:nvSpPr>
          <p:cNvPr id="5" name="TextBox 4">
            <a:extLst>
              <a:ext uri="{FF2B5EF4-FFF2-40B4-BE49-F238E27FC236}">
                <a16:creationId xmlns:a16="http://schemas.microsoft.com/office/drawing/2014/main" id="{7F8D816C-A2F3-F9B8-FB92-E42CDB7C4C65}"/>
              </a:ext>
            </a:extLst>
          </p:cNvPr>
          <p:cNvSpPr txBox="1"/>
          <p:nvPr/>
        </p:nvSpPr>
        <p:spPr>
          <a:xfrm>
            <a:off x="967946" y="3113903"/>
            <a:ext cx="3484606" cy="127727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I</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dentified models that we want to test</a:t>
            </a:r>
          </a:p>
          <a:p>
            <a:pPr marL="285750" indent="-285750">
              <a:spcAft>
                <a:spcPts val="600"/>
              </a:spcAft>
              <a:buFont typeface="Arial" panose="020B0604020202020204" pitchFamily="34" charset="0"/>
              <a:buChar char="•"/>
            </a:pPr>
            <a:r>
              <a:rPr lang="en-US" dirty="0">
                <a:latin typeface="Calibri" panose="020F0502020204030204" pitchFamily="34" charset="0"/>
                <a:ea typeface="MS Mincho" panose="02020609040205080304" pitchFamily="49" charset="-128"/>
                <a:cs typeface="Times New Roman" panose="02020603050405020304" pitchFamily="18" charset="0"/>
              </a:rPr>
              <a:t>D</a:t>
            </a:r>
            <a:r>
              <a:rPr lang="en-US" sz="1800" dirty="0">
                <a:effectLst/>
                <a:latin typeface="Calibri" panose="020F0502020204030204" pitchFamily="34" charset="0"/>
                <a:ea typeface="MS Mincho" panose="02020609040205080304" pitchFamily="49" charset="-128"/>
                <a:cs typeface="Times New Roman" panose="02020603050405020304" pitchFamily="18" charset="0"/>
              </a:rPr>
              <a:t>eveloped a rough R framework for modeling</a:t>
            </a:r>
            <a:endParaRPr lang="en-US" dirty="0"/>
          </a:p>
        </p:txBody>
      </p:sp>
      <p:sp>
        <p:nvSpPr>
          <p:cNvPr id="12" name="TextBox 11">
            <a:extLst>
              <a:ext uri="{FF2B5EF4-FFF2-40B4-BE49-F238E27FC236}">
                <a16:creationId xmlns:a16="http://schemas.microsoft.com/office/drawing/2014/main" id="{E5492939-8B56-E497-83CF-8EBA11308C11}"/>
              </a:ext>
            </a:extLst>
          </p:cNvPr>
          <p:cNvSpPr txBox="1"/>
          <p:nvPr/>
        </p:nvSpPr>
        <p:spPr>
          <a:xfrm>
            <a:off x="5198074" y="2903071"/>
            <a:ext cx="4168348" cy="3677930"/>
          </a:xfrm>
          <a:prstGeom prst="rect">
            <a:avLst/>
          </a:prstGeom>
          <a:noFill/>
        </p:spPr>
        <p:txBody>
          <a:bodyPr wrap="square" rtlCol="0">
            <a:spAutoFit/>
          </a:bodyPr>
          <a:lstStyle/>
          <a:p>
            <a:pPr marL="342900" indent="-342900">
              <a:spcAft>
                <a:spcPts val="600"/>
              </a:spcAft>
              <a:buFont typeface="+mj-lt"/>
              <a:buAutoNum type="arabicPeriod"/>
            </a:pPr>
            <a:r>
              <a:rPr lang="en-US" dirty="0">
                <a:latin typeface="Calibri" panose="020F0502020204030204" pitchFamily="34" charset="0"/>
                <a:ea typeface="MS Mincho" panose="02020609040205080304" pitchFamily="49" charset="-128"/>
                <a:cs typeface="Times New Roman" panose="02020603050405020304" pitchFamily="18" charset="0"/>
              </a:rPr>
              <a:t>Split into train-test data</a:t>
            </a:r>
          </a:p>
          <a:p>
            <a:pPr marL="342900" indent="-342900">
              <a:spcAft>
                <a:spcPts val="600"/>
              </a:spcAft>
              <a:buFont typeface="+mj-lt"/>
              <a:buAutoNum type="arabicPeriod"/>
            </a:pPr>
            <a:r>
              <a:rPr lang="en-US" dirty="0">
                <a:latin typeface="Calibri" panose="020F0502020204030204" pitchFamily="34" charset="0"/>
                <a:ea typeface="MS Mincho" panose="02020609040205080304" pitchFamily="49" charset="-128"/>
                <a:cs typeface="Times New Roman" panose="02020603050405020304" pitchFamily="18" charset="0"/>
              </a:rPr>
              <a:t>Train each model type &amp; collect predictions</a:t>
            </a:r>
          </a:p>
          <a:p>
            <a:pPr marL="800100" lvl="1" indent="-342900">
              <a:spcAft>
                <a:spcPts val="600"/>
              </a:spcAft>
              <a:buFont typeface="+mj-lt"/>
              <a:buAutoNum type="arabicPeriod"/>
            </a:pPr>
            <a:r>
              <a:rPr lang="en-US" dirty="0"/>
              <a:t>Preprocess (scale/standard &gt; PCA)</a:t>
            </a:r>
          </a:p>
          <a:p>
            <a:pPr marL="800100" lvl="1" indent="-342900">
              <a:spcAft>
                <a:spcPts val="600"/>
              </a:spcAft>
              <a:buFont typeface="+mj-lt"/>
              <a:buAutoNum type="arabicPeriod"/>
            </a:pPr>
            <a:r>
              <a:rPr lang="en-US" dirty="0"/>
              <a:t>Tune hyperparameters</a:t>
            </a:r>
          </a:p>
          <a:p>
            <a:pPr marL="800100" lvl="1" indent="-342900">
              <a:spcAft>
                <a:spcPts val="600"/>
              </a:spcAft>
              <a:buFont typeface="+mj-lt"/>
              <a:buAutoNum type="arabicPeriod"/>
            </a:pPr>
            <a:r>
              <a:rPr lang="en-US" dirty="0"/>
              <a:t>Fit</a:t>
            </a:r>
          </a:p>
          <a:p>
            <a:pPr marL="800100" lvl="1" indent="-342900">
              <a:spcAft>
                <a:spcPts val="600"/>
              </a:spcAft>
              <a:buFont typeface="+mj-lt"/>
              <a:buAutoNum type="arabicPeriod"/>
            </a:pPr>
            <a:r>
              <a:rPr lang="en-US" dirty="0"/>
              <a:t>Predict</a:t>
            </a:r>
          </a:p>
          <a:p>
            <a:pPr marL="342900" indent="-342900">
              <a:spcAft>
                <a:spcPts val="600"/>
              </a:spcAft>
              <a:buFont typeface="+mj-lt"/>
              <a:buAutoNum type="arabicPeriod"/>
            </a:pPr>
            <a:r>
              <a:rPr lang="en-US" dirty="0"/>
              <a:t>Compare performance of models</a:t>
            </a:r>
          </a:p>
          <a:p>
            <a:pPr marL="342900" indent="-342900">
              <a:spcAft>
                <a:spcPts val="600"/>
              </a:spcAft>
              <a:buFont typeface="+mj-lt"/>
              <a:buAutoNum type="arabicPeriod"/>
            </a:pPr>
            <a:r>
              <a:rPr lang="en-US" dirty="0"/>
              <a:t>For best model type, compare performance to a model without income tax features</a:t>
            </a:r>
          </a:p>
        </p:txBody>
      </p:sp>
      <p:sp>
        <p:nvSpPr>
          <p:cNvPr id="13" name="Rectangle 12">
            <a:extLst>
              <a:ext uri="{FF2B5EF4-FFF2-40B4-BE49-F238E27FC236}">
                <a16:creationId xmlns:a16="http://schemas.microsoft.com/office/drawing/2014/main" id="{836A3B7D-C33C-6A5B-E02E-21C5870EEA22}"/>
              </a:ext>
            </a:extLst>
          </p:cNvPr>
          <p:cNvSpPr/>
          <p:nvPr/>
        </p:nvSpPr>
        <p:spPr>
          <a:xfrm>
            <a:off x="5198074" y="2483708"/>
            <a:ext cx="6627342" cy="30892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Evaluation Framework</a:t>
            </a:r>
          </a:p>
        </p:txBody>
      </p:sp>
      <p:sp>
        <p:nvSpPr>
          <p:cNvPr id="14" name="Rectangle 13">
            <a:extLst>
              <a:ext uri="{FF2B5EF4-FFF2-40B4-BE49-F238E27FC236}">
                <a16:creationId xmlns:a16="http://schemas.microsoft.com/office/drawing/2014/main" id="{916EA7EB-4E43-69DE-9CDC-3C2C88906E7E}"/>
              </a:ext>
            </a:extLst>
          </p:cNvPr>
          <p:cNvSpPr/>
          <p:nvPr/>
        </p:nvSpPr>
        <p:spPr>
          <a:xfrm>
            <a:off x="9724768" y="3450711"/>
            <a:ext cx="2100648" cy="23386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Model Types</a:t>
            </a:r>
          </a:p>
          <a:p>
            <a:pPr algn="ctr"/>
            <a:endParaRPr lang="en-US" dirty="0">
              <a:solidFill>
                <a:sysClr val="windowText" lastClr="000000"/>
              </a:solidFill>
            </a:endParaRPr>
          </a:p>
          <a:p>
            <a:pPr marL="285750" indent="-285750">
              <a:buFont typeface="Arial" panose="020B0604020202020204" pitchFamily="34" charset="0"/>
              <a:buChar char="•"/>
            </a:pPr>
            <a:r>
              <a:rPr lang="en-US" dirty="0">
                <a:solidFill>
                  <a:sysClr val="windowText" lastClr="000000"/>
                </a:solidFill>
              </a:rPr>
              <a:t>Multiple linear regression</a:t>
            </a:r>
          </a:p>
          <a:p>
            <a:pPr marL="285750" indent="-285750">
              <a:buFont typeface="Arial" panose="020B0604020202020204" pitchFamily="34" charset="0"/>
              <a:buChar char="•"/>
            </a:pPr>
            <a:r>
              <a:rPr lang="en-US" dirty="0">
                <a:solidFill>
                  <a:sysClr val="windowText" lastClr="000000"/>
                </a:solidFill>
              </a:rPr>
              <a:t>LASSO regression</a:t>
            </a:r>
          </a:p>
          <a:p>
            <a:pPr marL="285750" indent="-285750">
              <a:buFont typeface="Arial" panose="020B0604020202020204" pitchFamily="34" charset="0"/>
              <a:buChar char="•"/>
            </a:pPr>
            <a:r>
              <a:rPr lang="en-US" dirty="0">
                <a:solidFill>
                  <a:sysClr val="windowText" lastClr="000000"/>
                </a:solidFill>
              </a:rPr>
              <a:t>Random Forest</a:t>
            </a:r>
          </a:p>
          <a:p>
            <a:pPr marL="285750" indent="-285750">
              <a:buFont typeface="Arial" panose="020B0604020202020204" pitchFamily="34" charset="0"/>
              <a:buChar char="•"/>
            </a:pPr>
            <a:r>
              <a:rPr lang="en-US" dirty="0">
                <a:solidFill>
                  <a:sysClr val="windowText" lastClr="000000"/>
                </a:solidFill>
              </a:rPr>
              <a:t>Boosting</a:t>
            </a:r>
          </a:p>
        </p:txBody>
      </p:sp>
      <p:grpSp>
        <p:nvGrpSpPr>
          <p:cNvPr id="3" name="Group 2">
            <a:extLst>
              <a:ext uri="{FF2B5EF4-FFF2-40B4-BE49-F238E27FC236}">
                <a16:creationId xmlns:a16="http://schemas.microsoft.com/office/drawing/2014/main" id="{5CDA3AED-5E29-98AF-1169-E55D2314BFE9}"/>
              </a:ext>
            </a:extLst>
          </p:cNvPr>
          <p:cNvGrpSpPr/>
          <p:nvPr/>
        </p:nvGrpSpPr>
        <p:grpSpPr>
          <a:xfrm>
            <a:off x="10172512" y="546035"/>
            <a:ext cx="1627602" cy="150318"/>
            <a:chOff x="462455" y="1486923"/>
            <a:chExt cx="11098924" cy="1025050"/>
          </a:xfrm>
        </p:grpSpPr>
        <p:sp>
          <p:nvSpPr>
            <p:cNvPr id="6" name="Rectangle 5">
              <a:extLst>
                <a:ext uri="{FF2B5EF4-FFF2-40B4-BE49-F238E27FC236}">
                  <a16:creationId xmlns:a16="http://schemas.microsoft.com/office/drawing/2014/main" id="{51AECEA9-1ADA-BE96-4DF9-B482DA874A5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74DA60E0-23F9-CF62-E57A-55E55C7A532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9" name="Freeform 8">
              <a:extLst>
                <a:ext uri="{FF2B5EF4-FFF2-40B4-BE49-F238E27FC236}">
                  <a16:creationId xmlns:a16="http://schemas.microsoft.com/office/drawing/2014/main" id="{193EAF6D-0B90-5BD1-5EFA-5750BC778C9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0" name="Freeform 9">
              <a:extLst>
                <a:ext uri="{FF2B5EF4-FFF2-40B4-BE49-F238E27FC236}">
                  <a16:creationId xmlns:a16="http://schemas.microsoft.com/office/drawing/2014/main" id="{C347799C-F6D7-63AB-F4A5-1B90B6780F53}"/>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4B69FFB7-1846-C94D-B1DF-AFE098414E09}"/>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Tree>
    <p:extLst>
      <p:ext uri="{BB962C8B-B14F-4D97-AF65-F5344CB8AC3E}">
        <p14:creationId xmlns:p14="http://schemas.microsoft.com/office/powerpoint/2010/main" val="3037045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Lessons Learned &amp; Challenges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1622323" y="1651818"/>
            <a:ext cx="10309122" cy="4914289"/>
          </a:xfrm>
        </p:spPr>
        <p:txBody>
          <a:bodyPr>
            <a:normAutofit/>
          </a:bodyPr>
          <a:lstStyle/>
          <a:p>
            <a:pPr marL="0" indent="0">
              <a:buNone/>
            </a:pPr>
            <a:r>
              <a:rPr lang="en-US" sz="2400" dirty="0">
                <a:effectLst/>
                <a:latin typeface="Calibri" panose="020F0502020204030204" pitchFamily="34" charset="0"/>
                <a:ea typeface="MS Mincho" panose="02020609040205080304" pitchFamily="49" charset="-128"/>
                <a:cs typeface="Times New Roman" panose="02020603050405020304" pitchFamily="18" charset="0"/>
              </a:rPr>
              <a:t>Understanding the meaning of different columns can be challenging</a:t>
            </a:r>
          </a:p>
          <a:p>
            <a:pPr marL="0" indent="0">
              <a:buNone/>
            </a:pPr>
            <a:r>
              <a:rPr lang="en-US" sz="1800" dirty="0">
                <a:latin typeface="Calibri" panose="020F0502020204030204" pitchFamily="34" charset="0"/>
                <a:ea typeface="MS Mincho" panose="02020609040205080304" pitchFamily="49" charset="-128"/>
                <a:cs typeface="Times New Roman" panose="02020603050405020304" pitchFamily="18" charset="0"/>
              </a:rPr>
              <a:t>Digging through Kaggle comments, finding true sources of data from the government, and looking up citations were critical in appropriately interpreting fields</a:t>
            </a:r>
          </a:p>
          <a:p>
            <a:pPr marL="0" indent="0">
              <a:buNone/>
            </a:pPr>
            <a:endParaRPr lang="en-US" sz="1800" dirty="0">
              <a:effectLst/>
              <a:latin typeface="Calibri" panose="020F0502020204030204" pitchFamily="34" charset="0"/>
              <a:ea typeface="MS Mincho" panose="02020609040205080304" pitchFamily="49" charset="-128"/>
              <a:cs typeface="Times New Roman" panose="02020603050405020304" pitchFamily="18" charset="0"/>
            </a:endParaRPr>
          </a:p>
          <a:p>
            <a:pPr marL="0" indent="0">
              <a:buNone/>
            </a:pPr>
            <a:r>
              <a:rPr lang="en-US" sz="2400" dirty="0">
                <a:latin typeface="Calibri" panose="020F0502020204030204" pitchFamily="34" charset="0"/>
                <a:ea typeface="MS Mincho" panose="02020609040205080304" pitchFamily="49" charset="-128"/>
                <a:cs typeface="Times New Roman" panose="02020603050405020304" pitchFamily="18" charset="0"/>
              </a:rPr>
              <a:t>W</a:t>
            </a:r>
            <a:r>
              <a:rPr lang="en-US" sz="2400" dirty="0">
                <a:effectLst/>
                <a:latin typeface="Calibri" panose="020F0502020204030204" pitchFamily="34" charset="0"/>
                <a:ea typeface="MS Mincho" panose="02020609040205080304" pitchFamily="49" charset="-128"/>
                <a:cs typeface="Times New Roman" panose="02020603050405020304" pitchFamily="18" charset="0"/>
              </a:rPr>
              <a:t>orking with the varying levels of detail in the data </a:t>
            </a:r>
            <a:r>
              <a:rPr lang="en-US" sz="2400" dirty="0">
                <a:latin typeface="Calibri" panose="020F0502020204030204" pitchFamily="34" charset="0"/>
                <a:ea typeface="MS Mincho" panose="02020609040205080304" pitchFamily="49" charset="-128"/>
                <a:cs typeface="Times New Roman" panose="02020603050405020304" pitchFamily="18" charset="0"/>
              </a:rPr>
              <a:t>can lead to calculation errors</a:t>
            </a:r>
          </a:p>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Rolling up the income tax data from the zip code-AGI bucket </a:t>
            </a:r>
            <a:r>
              <a:rPr lang="en-US" sz="1800" dirty="0">
                <a:latin typeface="Calibri" panose="020F0502020204030204" pitchFamily="34" charset="0"/>
                <a:ea typeface="MS Mincho" panose="02020609040205080304" pitchFamily="49" charset="-128"/>
                <a:cs typeface="Times New Roman" panose="02020603050405020304" pitchFamily="18" charset="0"/>
              </a:rPr>
              <a:t>made our selection of aggregation math very important – after evaluating median, arithmetic mean, total, and weighted average, we settled on using the total amounts</a:t>
            </a:r>
          </a:p>
          <a:p>
            <a:pPr marL="0" indent="0">
              <a:buNone/>
            </a:pPr>
            <a:endParaRPr lang="en-US" sz="1800" dirty="0">
              <a:latin typeface="Calibri" panose="020F0502020204030204" pitchFamily="34" charset="0"/>
              <a:ea typeface="MS Mincho" panose="02020609040205080304" pitchFamily="49" charset="-128"/>
              <a:cs typeface="Times New Roman" panose="02020603050405020304" pitchFamily="18" charset="0"/>
            </a:endParaRPr>
          </a:p>
          <a:p>
            <a:pPr marL="0" indent="0">
              <a:buNone/>
            </a:pPr>
            <a:r>
              <a:rPr lang="en-US" sz="2400" dirty="0">
                <a:latin typeface="Calibri" panose="020F0502020204030204" pitchFamily="34" charset="0"/>
                <a:ea typeface="MS Mincho" panose="02020609040205080304" pitchFamily="49" charset="-128"/>
                <a:cs typeface="Times New Roman" panose="02020603050405020304" pitchFamily="18" charset="0"/>
              </a:rPr>
              <a:t>C</a:t>
            </a:r>
            <a:r>
              <a:rPr lang="en-US" sz="2400" dirty="0">
                <a:effectLst/>
                <a:latin typeface="Calibri" panose="020F0502020204030204" pitchFamily="34" charset="0"/>
                <a:ea typeface="MS Mincho" panose="02020609040205080304" pitchFamily="49" charset="-128"/>
                <a:cs typeface="Times New Roman" panose="02020603050405020304" pitchFamily="18" charset="0"/>
              </a:rPr>
              <a:t>leansing null values all presented their own unique challenges</a:t>
            </a:r>
            <a:r>
              <a:rPr lang="en-US" sz="3600" dirty="0">
                <a:effectLst/>
              </a:rPr>
              <a:t> </a:t>
            </a:r>
            <a:endParaRPr lang="en-US" sz="3600" dirty="0"/>
          </a:p>
          <a:p>
            <a:pPr marL="0" indent="0">
              <a:buNone/>
            </a:pPr>
            <a:r>
              <a:rPr lang="en-US" sz="1800" dirty="0">
                <a:latin typeface="Calibri" panose="020F0502020204030204" pitchFamily="34" charset="0"/>
                <a:ea typeface="MS Mincho" panose="02020609040205080304" pitchFamily="49" charset="-128"/>
                <a:cs typeface="Times New Roman" panose="02020603050405020304" pitchFamily="18" charset="0"/>
              </a:rPr>
              <a:t>Sporadic null values in the data has forced us to make decisions (some ongoing) about whether to impute or remove – as of now, we’ve removed 30 records with nulls in all income tax fields and are determining the best path forward for the nulls in the real estate features</a:t>
            </a:r>
          </a:p>
        </p:txBody>
      </p:sp>
      <p:pic>
        <p:nvPicPr>
          <p:cNvPr id="5" name="Graphic 4" descr="Open book outline">
            <a:extLst>
              <a:ext uri="{FF2B5EF4-FFF2-40B4-BE49-F238E27FC236}">
                <a16:creationId xmlns:a16="http://schemas.microsoft.com/office/drawing/2014/main" id="{FAA47895-CA2C-A099-EE46-79D2E5D69F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 y="1651818"/>
            <a:ext cx="914400" cy="914400"/>
          </a:xfrm>
          <a:prstGeom prst="rect">
            <a:avLst/>
          </a:prstGeom>
        </p:spPr>
      </p:pic>
      <p:pic>
        <p:nvPicPr>
          <p:cNvPr id="7" name="Graphic 6" descr="Folder Search outline">
            <a:extLst>
              <a:ext uri="{FF2B5EF4-FFF2-40B4-BE49-F238E27FC236}">
                <a16:creationId xmlns:a16="http://schemas.microsoft.com/office/drawing/2014/main" id="{49C2623D-A40A-A7C0-A6B8-5812718E1C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4910" y="3267539"/>
            <a:ext cx="914400" cy="914400"/>
          </a:xfrm>
          <a:prstGeom prst="rect">
            <a:avLst/>
          </a:prstGeom>
        </p:spPr>
      </p:pic>
      <p:pic>
        <p:nvPicPr>
          <p:cNvPr id="9" name="Graphic 8" descr="Filter outline">
            <a:extLst>
              <a:ext uri="{FF2B5EF4-FFF2-40B4-BE49-F238E27FC236}">
                <a16:creationId xmlns:a16="http://schemas.microsoft.com/office/drawing/2014/main" id="{E06B4F43-C19A-5E1D-35E1-A0B16A25A8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1000" y="5110317"/>
            <a:ext cx="914400" cy="914400"/>
          </a:xfrm>
          <a:prstGeom prst="rect">
            <a:avLst/>
          </a:prstGeom>
        </p:spPr>
      </p:pic>
    </p:spTree>
    <p:extLst>
      <p:ext uri="{BB962C8B-B14F-4D97-AF65-F5344CB8AC3E}">
        <p14:creationId xmlns:p14="http://schemas.microsoft.com/office/powerpoint/2010/main" val="156311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5341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Next Steps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4"/>
            <a:ext cx="10515600" cy="4896451"/>
          </a:xfrm>
        </p:spPr>
        <p:txBody>
          <a:bodyPr>
            <a:normAutofit/>
          </a:bodyPr>
          <a:lstStyle/>
          <a:p>
            <a:r>
              <a:rPr lang="en-US" sz="2400" dirty="0"/>
              <a:t>Finish EDA</a:t>
            </a:r>
          </a:p>
          <a:p>
            <a:pPr lvl="1"/>
            <a:r>
              <a:rPr lang="en-US" sz="2000" dirty="0"/>
              <a:t>Make final decision on null values</a:t>
            </a:r>
          </a:p>
          <a:p>
            <a:pPr lvl="1">
              <a:spcAft>
                <a:spcPts val="1200"/>
              </a:spcAft>
            </a:pPr>
            <a:r>
              <a:rPr lang="en-US" sz="2000" dirty="0"/>
              <a:t>Rerun analysis with real estate features</a:t>
            </a:r>
            <a:endParaRPr lang="en-US" sz="2400" dirty="0"/>
          </a:p>
          <a:p>
            <a:r>
              <a:rPr lang="en-US" sz="2400" dirty="0"/>
              <a:t>Complete model development and selection</a:t>
            </a:r>
          </a:p>
          <a:p>
            <a:pPr lvl="1"/>
            <a:r>
              <a:rPr lang="en-US" sz="2000" dirty="0"/>
              <a:t>Build out PCA and tree-based model code</a:t>
            </a:r>
          </a:p>
          <a:p>
            <a:pPr lvl="1"/>
            <a:r>
              <a:rPr lang="en-US" sz="2000" dirty="0"/>
              <a:t>Run models, compare performance, and select the best</a:t>
            </a:r>
          </a:p>
          <a:p>
            <a:pPr lvl="1">
              <a:spcAft>
                <a:spcPts val="1200"/>
              </a:spcAft>
            </a:pPr>
            <a:r>
              <a:rPr lang="en-US" sz="2000" dirty="0"/>
              <a:t>Run a final version of the best model type without income tax features</a:t>
            </a:r>
          </a:p>
          <a:p>
            <a:r>
              <a:rPr lang="en-US" sz="2400" dirty="0"/>
              <a:t>Evaluate outputs</a:t>
            </a:r>
          </a:p>
          <a:p>
            <a:pPr lvl="1"/>
            <a:r>
              <a:rPr lang="en-US" sz="2000" dirty="0"/>
              <a:t>Examine performance of all models to understand overall predictive power</a:t>
            </a:r>
          </a:p>
          <a:p>
            <a:pPr lvl="1"/>
            <a:r>
              <a:rPr lang="en-US" sz="2000" dirty="0"/>
              <a:t>Compare performance of model with and without income tax features to understand their additive predictive power</a:t>
            </a:r>
          </a:p>
        </p:txBody>
      </p:sp>
      <p:sp>
        <p:nvSpPr>
          <p:cNvPr id="4" name="TextBox 3">
            <a:extLst>
              <a:ext uri="{FF2B5EF4-FFF2-40B4-BE49-F238E27FC236}">
                <a16:creationId xmlns:a16="http://schemas.microsoft.com/office/drawing/2014/main" id="{B3B0A8F1-DF0B-4CA8-7887-D75024593553}"/>
              </a:ext>
            </a:extLst>
          </p:cNvPr>
          <p:cNvSpPr txBox="1"/>
          <p:nvPr/>
        </p:nvSpPr>
        <p:spPr>
          <a:xfrm>
            <a:off x="4067503" y="141889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76265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Literature Citations</a:t>
            </a:r>
          </a:p>
        </p:txBody>
      </p:sp>
      <p:sp>
        <p:nvSpPr>
          <p:cNvPr id="10" name="Content Placeholder 9">
            <a:extLst>
              <a:ext uri="{FF2B5EF4-FFF2-40B4-BE49-F238E27FC236}">
                <a16:creationId xmlns:a16="http://schemas.microsoft.com/office/drawing/2014/main" id="{0C4DD2D7-D629-7801-E63B-0C8BD882FA28}"/>
              </a:ext>
            </a:extLst>
          </p:cNvPr>
          <p:cNvSpPr>
            <a:spLocks noGrp="1"/>
          </p:cNvSpPr>
          <p:nvPr>
            <p:ph idx="1"/>
          </p:nvPr>
        </p:nvSpPr>
        <p:spPr/>
        <p:txBody>
          <a:bodyPr/>
          <a:lstStyle/>
          <a:p>
            <a:pPr marL="0" marR="0" indent="0">
              <a:lnSpc>
                <a:spcPct val="107000"/>
              </a:lnSpc>
              <a:spcBef>
                <a:spcPts val="0"/>
              </a:spcBef>
              <a:buNone/>
            </a:pPr>
            <a:r>
              <a:rPr lang="en-US" sz="2800" dirty="0">
                <a:effectLst/>
                <a:latin typeface="Calibri" panose="020F0502020204030204" pitchFamily="34" charset="0"/>
                <a:ea typeface="MS Mincho" panose="02020609040205080304" pitchFamily="49" charset="-128"/>
                <a:cs typeface="Times New Roman" panose="02020603050405020304" pitchFamily="18" charset="0"/>
              </a:rPr>
              <a:t>[1] “Machine Learning based Predicting House Prices using Regression Techniques”; J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Manasa</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Radha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Guota</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N S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Narahari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https://</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ieeexplore.ieee.org</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/abstract/document/9074952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buNone/>
            </a:pPr>
            <a:endParaRPr lang="en-US" sz="2800" dirty="0">
              <a:effectLst/>
              <a:latin typeface="Calibri" panose="020F0502020204030204" pitchFamily="34" charset="0"/>
              <a:ea typeface="MS Mincho" panose="02020609040205080304" pitchFamily="49" charset="-128"/>
              <a:cs typeface="Times New Roman" panose="02020603050405020304" pitchFamily="18" charset="0"/>
            </a:endParaRPr>
          </a:p>
          <a:p>
            <a:pPr marL="0" marR="0" indent="0">
              <a:lnSpc>
                <a:spcPct val="107000"/>
              </a:lnSpc>
              <a:spcBef>
                <a:spcPts val="0"/>
              </a:spcBef>
              <a:buNone/>
            </a:pPr>
            <a:r>
              <a:rPr lang="en-US" sz="2800" dirty="0">
                <a:effectLst/>
                <a:latin typeface="Calibri" panose="020F0502020204030204" pitchFamily="34" charset="0"/>
                <a:ea typeface="MS Mincho" panose="02020609040205080304" pitchFamily="49" charset="-128"/>
                <a:cs typeface="Times New Roman" panose="02020603050405020304" pitchFamily="18" charset="0"/>
              </a:rPr>
              <a:t>[2] “Predicting House Prices with Spatial Dependence: A Comparison of Alternative Methods”; Steven Bourassa, Eva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Cantoni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&amp; Martin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Hoesli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https://</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www.tandfonline.com</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doi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/abs/10.1080/10835547.2010.12091276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210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25BC-FDF8-8108-B607-0714EDF0EA2D}"/>
              </a:ext>
            </a:extLst>
          </p:cNvPr>
          <p:cNvSpPr>
            <a:spLocks noGrp="1"/>
          </p:cNvSpPr>
          <p:nvPr>
            <p:ph type="title"/>
          </p:nvPr>
        </p:nvSpPr>
        <p:spPr/>
        <p:txBody>
          <a:bodyPr>
            <a:normAutofit fontScale="90000"/>
          </a:bodyPr>
          <a:lstStyle/>
          <a:p>
            <a:r>
              <a:rPr lang="en-US" dirty="0"/>
              <a:t>Table of Contents</a:t>
            </a:r>
          </a:p>
        </p:txBody>
      </p:sp>
      <p:sp>
        <p:nvSpPr>
          <p:cNvPr id="3" name="Content Placeholder 2">
            <a:extLst>
              <a:ext uri="{FF2B5EF4-FFF2-40B4-BE49-F238E27FC236}">
                <a16:creationId xmlns:a16="http://schemas.microsoft.com/office/drawing/2014/main" id="{8AA83623-B83B-2F32-EEEF-ECA33B8FC684}"/>
              </a:ext>
            </a:extLst>
          </p:cNvPr>
          <p:cNvSpPr>
            <a:spLocks noGrp="1"/>
          </p:cNvSpPr>
          <p:nvPr>
            <p:ph idx="1"/>
          </p:nvPr>
        </p:nvSpPr>
        <p:spPr/>
        <p:txBody>
          <a:bodyPr/>
          <a:lstStyle/>
          <a:p>
            <a:pPr marL="514350" indent="-514350">
              <a:buFont typeface="+mj-lt"/>
              <a:buAutoNum type="arabicPeriod"/>
            </a:pPr>
            <a:r>
              <a:rPr lang="en-US" dirty="0"/>
              <a:t>Problem Overview</a:t>
            </a:r>
          </a:p>
          <a:p>
            <a:pPr marL="514350" indent="-514350">
              <a:buFont typeface="+mj-lt"/>
              <a:buAutoNum type="arabicPeriod"/>
            </a:pPr>
            <a:r>
              <a:rPr lang="en-US" dirty="0"/>
              <a:t>Approach</a:t>
            </a:r>
          </a:p>
          <a:p>
            <a:pPr marL="514350" indent="-514350">
              <a:buFont typeface="+mj-lt"/>
              <a:buAutoNum type="arabicPeriod"/>
            </a:pPr>
            <a:r>
              <a:rPr lang="en-US" dirty="0"/>
              <a:t>Progress to Date</a:t>
            </a:r>
          </a:p>
          <a:p>
            <a:pPr marL="514350" indent="-514350">
              <a:buFont typeface="+mj-lt"/>
              <a:buAutoNum type="arabicPeriod"/>
            </a:pPr>
            <a:r>
              <a:rPr lang="en-US" dirty="0"/>
              <a:t>Next Steps</a:t>
            </a:r>
          </a:p>
        </p:txBody>
      </p:sp>
    </p:spTree>
    <p:extLst>
      <p:ext uri="{BB962C8B-B14F-4D97-AF65-F5344CB8AC3E}">
        <p14:creationId xmlns:p14="http://schemas.microsoft.com/office/powerpoint/2010/main" val="396862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1 - Problem Overview</a:t>
            </a:r>
          </a:p>
        </p:txBody>
      </p:sp>
    </p:spTree>
    <p:extLst>
      <p:ext uri="{BB962C8B-B14F-4D97-AF65-F5344CB8AC3E}">
        <p14:creationId xmlns:p14="http://schemas.microsoft.com/office/powerpoint/2010/main" val="289888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Context &amp; Problem Statement</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2184675"/>
            <a:ext cx="10515600" cy="1483435"/>
          </a:xfrm>
        </p:spPr>
        <p:txBody>
          <a:bodyPr>
            <a:normAutofit/>
          </a:bodyPr>
          <a:lstStyle/>
          <a:p>
            <a:r>
              <a:rPr lang="en-US" sz="2000" dirty="0"/>
              <a:t>Predicting house price information is not a new problem, but current approaches often don’t consider the affluency of the location of the house</a:t>
            </a:r>
          </a:p>
          <a:p>
            <a:r>
              <a:rPr lang="en-US" sz="2000" dirty="0"/>
              <a:t>How might knowing various tax return fields by zip code, such as adjusted gross income, help predict the prices of homes for a given time period? </a:t>
            </a:r>
          </a:p>
        </p:txBody>
      </p:sp>
      <p:sp>
        <p:nvSpPr>
          <p:cNvPr id="6" name="Content Placeholder 2">
            <a:extLst>
              <a:ext uri="{FF2B5EF4-FFF2-40B4-BE49-F238E27FC236}">
                <a16:creationId xmlns:a16="http://schemas.microsoft.com/office/drawing/2014/main" id="{74BFBD15-6997-E93D-0AD0-737954A23CC4}"/>
              </a:ext>
            </a:extLst>
          </p:cNvPr>
          <p:cNvSpPr txBox="1">
            <a:spLocks/>
          </p:cNvSpPr>
          <p:nvPr/>
        </p:nvSpPr>
        <p:spPr>
          <a:xfrm>
            <a:off x="838200" y="4195360"/>
            <a:ext cx="10515600" cy="1375379"/>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effectLst/>
                <a:latin typeface="Calibri" panose="020F0502020204030204" pitchFamily="34" charset="0"/>
                <a:ea typeface="MS Mincho" panose="02020609040205080304" pitchFamily="49" charset="-128"/>
                <a:cs typeface="Times New Roman" panose="02020603050405020304" pitchFamily="18" charset="0"/>
              </a:rPr>
              <a:t>We aim to improve list price prediction models that use traditional features about the home (house size, number of bedrooms, number of bathrooms, etc.) by exploring and testing the addition of income-tax related zip code features</a:t>
            </a:r>
            <a:r>
              <a:rPr lang="en-CA" sz="2000" b="1" dirty="0">
                <a:effectLst/>
                <a:latin typeface="Segoe UI" panose="020B0502040204020203" pitchFamily="34" charset="0"/>
                <a:ea typeface="Times New Roman" panose="02020603050405020304" pitchFamily="18" charset="0"/>
              </a:rPr>
              <a:t>.</a:t>
            </a:r>
            <a:r>
              <a:rPr lang="en-US" sz="2000" b="1" dirty="0">
                <a:effectLst/>
              </a:rPr>
              <a:t> </a:t>
            </a:r>
            <a:endParaRPr lang="en-US" sz="2000" b="1" dirty="0"/>
          </a:p>
        </p:txBody>
      </p:sp>
      <p:sp>
        <p:nvSpPr>
          <p:cNvPr id="4" name="Rectangle 3">
            <a:extLst>
              <a:ext uri="{FF2B5EF4-FFF2-40B4-BE49-F238E27FC236}">
                <a16:creationId xmlns:a16="http://schemas.microsoft.com/office/drawing/2014/main" id="{CB44A635-A759-7943-1445-2BF0EA78E20B}"/>
              </a:ext>
            </a:extLst>
          </p:cNvPr>
          <p:cNvSpPr/>
          <p:nvPr/>
        </p:nvSpPr>
        <p:spPr>
          <a:xfrm>
            <a:off x="0" y="1744717"/>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CONTEXT</a:t>
            </a:r>
          </a:p>
        </p:txBody>
      </p:sp>
      <p:sp>
        <p:nvSpPr>
          <p:cNvPr id="5" name="Rectangle 4">
            <a:extLst>
              <a:ext uri="{FF2B5EF4-FFF2-40B4-BE49-F238E27FC236}">
                <a16:creationId xmlns:a16="http://schemas.microsoft.com/office/drawing/2014/main" id="{79A7BF69-629F-7C63-9413-E54AD5AC019A}"/>
              </a:ext>
            </a:extLst>
          </p:cNvPr>
          <p:cNvSpPr/>
          <p:nvPr/>
        </p:nvSpPr>
        <p:spPr>
          <a:xfrm>
            <a:off x="0" y="3768953"/>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 STATEMENT</a:t>
            </a:r>
          </a:p>
        </p:txBody>
      </p:sp>
      <p:sp>
        <p:nvSpPr>
          <p:cNvPr id="7" name="Rectangle 6">
            <a:extLst>
              <a:ext uri="{FF2B5EF4-FFF2-40B4-BE49-F238E27FC236}">
                <a16:creationId xmlns:a16="http://schemas.microsoft.com/office/drawing/2014/main" id="{A786503D-1A74-BC11-CDA2-F6372C9C710B}"/>
              </a:ext>
            </a:extLst>
          </p:cNvPr>
          <p:cNvSpPr/>
          <p:nvPr/>
        </p:nvSpPr>
        <p:spPr>
          <a:xfrm>
            <a:off x="0" y="5764499"/>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LITERATURE SURVEY</a:t>
            </a:r>
          </a:p>
        </p:txBody>
      </p:sp>
      <p:sp>
        <p:nvSpPr>
          <p:cNvPr id="8" name="Content Placeholder 2">
            <a:extLst>
              <a:ext uri="{FF2B5EF4-FFF2-40B4-BE49-F238E27FC236}">
                <a16:creationId xmlns:a16="http://schemas.microsoft.com/office/drawing/2014/main" id="{880CB66E-48B2-7627-761C-ACFA78D8EF6F}"/>
              </a:ext>
            </a:extLst>
          </p:cNvPr>
          <p:cNvSpPr txBox="1">
            <a:spLocks/>
          </p:cNvSpPr>
          <p:nvPr/>
        </p:nvSpPr>
        <p:spPr>
          <a:xfrm>
            <a:off x="838200" y="6125253"/>
            <a:ext cx="10515600" cy="658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Existing attempts to incorporate zip code or location primarily focus on directly encoding the spatial data, but don’t account for affluency or income tax features</a:t>
            </a:r>
            <a:endParaRPr lang="en-US" sz="2000" dirty="0"/>
          </a:p>
        </p:txBody>
      </p:sp>
    </p:spTree>
    <p:extLst>
      <p:ext uri="{BB962C8B-B14F-4D97-AF65-F5344CB8AC3E}">
        <p14:creationId xmlns:p14="http://schemas.microsoft.com/office/powerpoint/2010/main" val="53782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Research Questions &amp; Modeling Objective</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2795751" y="3622893"/>
            <a:ext cx="8229600" cy="2743200"/>
          </a:xfrm>
        </p:spPr>
        <p:txBody>
          <a:bodyPr anchor="ctr">
            <a:normAutofit/>
          </a:bodyPr>
          <a:lstStyle/>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How does the performance of models with income tax data added compare to those with only house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Which income tax features are statistically significant? What is their relationship to house 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Which traditional features are statistically significant? What is their relationship to house price? How does the set of significant features change when income tax features are added?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C6AD5BD-2A83-E57A-B0DB-46B6EBC6C3C4}"/>
              </a:ext>
            </a:extLst>
          </p:cNvPr>
          <p:cNvSpPr txBox="1">
            <a:spLocks/>
          </p:cNvSpPr>
          <p:nvPr/>
        </p:nvSpPr>
        <p:spPr>
          <a:xfrm>
            <a:off x="2795751" y="2259725"/>
            <a:ext cx="8229600" cy="97538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How well can we predict</a:t>
            </a:r>
            <a:r>
              <a:rPr lang="en-US" sz="1800" b="1" dirty="0">
                <a:latin typeface="Calibri" panose="020F0502020204030204" pitchFamily="34" charset="0"/>
                <a:ea typeface="MS Mincho" panose="02020609040205080304" pitchFamily="49" charset="-128"/>
                <a:cs typeface="Times New Roman" panose="02020603050405020304" pitchFamily="18" charset="0"/>
              </a:rPr>
              <a:t> </a:t>
            </a:r>
            <a:r>
              <a:rPr lang="en-US" sz="1800" dirty="0">
                <a:latin typeface="Calibri" panose="020F0502020204030204" pitchFamily="34" charset="0"/>
                <a:ea typeface="MS Mincho" panose="02020609040205080304" pitchFamily="49" charset="-128"/>
                <a:cs typeface="Times New Roman" panose="02020603050405020304" pitchFamily="18" charset="0"/>
              </a:rPr>
              <a:t>house prices using </a:t>
            </a:r>
            <a:r>
              <a:rPr lang="en-US" sz="1800" b="1" dirty="0">
                <a:latin typeface="Calibri" panose="020F0502020204030204" pitchFamily="34" charset="0"/>
                <a:ea typeface="MS Mincho" panose="02020609040205080304" pitchFamily="49" charset="-128"/>
                <a:cs typeface="Times New Roman" panose="02020603050405020304" pitchFamily="18" charset="0"/>
              </a:rPr>
              <a:t>both</a:t>
            </a:r>
            <a:r>
              <a:rPr lang="en-US" sz="1800" dirty="0">
                <a:latin typeface="Calibri" panose="020F0502020204030204" pitchFamily="34" charset="0"/>
                <a:ea typeface="MS Mincho" panose="02020609040205080304" pitchFamily="49" charset="-128"/>
                <a:cs typeface="Times New Roman" panose="02020603050405020304" pitchFamily="18" charset="0"/>
              </a:rPr>
              <a:t> standard “listing” information about the house and income tax information about the residents of a zip code?</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6378E2F2-F693-292C-17D7-B768937A66A1}"/>
              </a:ext>
            </a:extLst>
          </p:cNvPr>
          <p:cNvSpPr/>
          <p:nvPr/>
        </p:nvSpPr>
        <p:spPr>
          <a:xfrm>
            <a:off x="733096" y="2194583"/>
            <a:ext cx="1831428" cy="1040524"/>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Primary Research Question</a:t>
            </a:r>
          </a:p>
        </p:txBody>
      </p:sp>
      <p:sp>
        <p:nvSpPr>
          <p:cNvPr id="6" name="Rectangle 5">
            <a:extLst>
              <a:ext uri="{FF2B5EF4-FFF2-40B4-BE49-F238E27FC236}">
                <a16:creationId xmlns:a16="http://schemas.microsoft.com/office/drawing/2014/main" id="{EC7575E1-3282-F63C-9C5C-E5B72AA755BF}"/>
              </a:ext>
            </a:extLst>
          </p:cNvPr>
          <p:cNvSpPr/>
          <p:nvPr/>
        </p:nvSpPr>
        <p:spPr>
          <a:xfrm>
            <a:off x="733096" y="3622893"/>
            <a:ext cx="1831428" cy="274320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Secondary Research Questions</a:t>
            </a:r>
          </a:p>
        </p:txBody>
      </p:sp>
    </p:spTree>
    <p:extLst>
      <p:ext uri="{BB962C8B-B14F-4D97-AF65-F5344CB8AC3E}">
        <p14:creationId xmlns:p14="http://schemas.microsoft.com/office/powerpoint/2010/main" val="81508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Literature Survey</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825626"/>
            <a:ext cx="10515600" cy="658605"/>
          </a:xfrm>
        </p:spPr>
        <p:txBody>
          <a:bodyPr>
            <a:normAutofit/>
          </a:bodyPr>
          <a:lstStyle/>
          <a:p>
            <a:pPr marL="0" indent="0">
              <a:buNone/>
            </a:pPr>
            <a:r>
              <a:rPr lang="en-US" sz="2000" dirty="0"/>
              <a:t>Existing attempts to incorporate zip code or location primarily focus on directly encoding the spatial data, but don’t account for affluency or income tax features</a:t>
            </a:r>
          </a:p>
        </p:txBody>
      </p:sp>
      <p:sp>
        <p:nvSpPr>
          <p:cNvPr id="4" name="TextBox 3">
            <a:extLst>
              <a:ext uri="{FF2B5EF4-FFF2-40B4-BE49-F238E27FC236}">
                <a16:creationId xmlns:a16="http://schemas.microsoft.com/office/drawing/2014/main" id="{2DFD7B53-CB80-6512-BDDE-04E509F1F45B}"/>
              </a:ext>
            </a:extLst>
          </p:cNvPr>
          <p:cNvSpPr txBox="1"/>
          <p:nvPr/>
        </p:nvSpPr>
        <p:spPr>
          <a:xfrm>
            <a:off x="1049186" y="3429000"/>
            <a:ext cx="4873752" cy="2693045"/>
          </a:xfrm>
          <a:prstGeom prst="rect">
            <a:avLst/>
          </a:prstGeom>
          <a:noFill/>
        </p:spPr>
        <p:txBody>
          <a:bodyPr wrap="square" rtlCol="0">
            <a:spAutoFit/>
          </a:bodyPr>
          <a:lstStyle/>
          <a:p>
            <a:pPr>
              <a:spcAft>
                <a:spcPts val="600"/>
              </a:spcAft>
            </a:pPr>
            <a:r>
              <a:rPr lang="en-US" b="1" dirty="0"/>
              <a:t>Modeling Goal: </a:t>
            </a:r>
            <a:r>
              <a:rPr lang="en-US" dirty="0">
                <a:effectLst/>
                <a:latin typeface="Calibri" panose="020F0502020204030204" pitchFamily="34" charset="0"/>
                <a:ea typeface="MS Mincho" panose="02020609040205080304" pitchFamily="49" charset="-128"/>
                <a:cs typeface="Times New Roman" panose="02020603050405020304" pitchFamily="18" charset="0"/>
              </a:rPr>
              <a:t>Develop a model for Bengaluru housing that predicts price from a number of features, primarily listing-specific</a:t>
            </a:r>
            <a:r>
              <a:rPr lang="en-US" dirty="0">
                <a:effectLst/>
              </a:rPr>
              <a:t> </a:t>
            </a:r>
          </a:p>
          <a:p>
            <a:pPr>
              <a:spcAft>
                <a:spcPts val="600"/>
              </a:spcAft>
            </a:pPr>
            <a:endParaRPr lang="en-US" b="1" dirty="0"/>
          </a:p>
          <a:p>
            <a:pPr>
              <a:spcAft>
                <a:spcPts val="600"/>
              </a:spcAft>
            </a:pPr>
            <a:endParaRPr lang="en-US" b="1" dirty="0"/>
          </a:p>
          <a:p>
            <a:pPr>
              <a:spcAft>
                <a:spcPts val="600"/>
              </a:spcAft>
            </a:pPr>
            <a:r>
              <a:rPr lang="en-US" dirty="0"/>
              <a:t>Differences to our approach:</a:t>
            </a:r>
          </a:p>
          <a:p>
            <a:pPr marL="285750" indent="-285750">
              <a:spcAft>
                <a:spcPts val="600"/>
              </a:spcAft>
              <a:buFont typeface="Arial" panose="020B0604020202020204" pitchFamily="34" charset="0"/>
              <a:buChar char="•"/>
            </a:pPr>
            <a:r>
              <a:rPr lang="en-US" dirty="0"/>
              <a:t>Does not incorporate affluency data</a:t>
            </a:r>
          </a:p>
          <a:p>
            <a:pPr marL="285750" indent="-285750">
              <a:spcAft>
                <a:spcPts val="600"/>
              </a:spcAft>
              <a:buFont typeface="Arial" panose="020B0604020202020204" pitchFamily="34" charset="0"/>
              <a:buChar char="•"/>
            </a:pPr>
            <a:r>
              <a:rPr lang="en-US" dirty="0"/>
              <a:t>One-hot encodes the markets</a:t>
            </a:r>
          </a:p>
        </p:txBody>
      </p:sp>
      <p:sp>
        <p:nvSpPr>
          <p:cNvPr id="5" name="TextBox 4">
            <a:extLst>
              <a:ext uri="{FF2B5EF4-FFF2-40B4-BE49-F238E27FC236}">
                <a16:creationId xmlns:a16="http://schemas.microsoft.com/office/drawing/2014/main" id="{F55A38FA-0DCD-B458-92DD-159789645654}"/>
              </a:ext>
            </a:extLst>
          </p:cNvPr>
          <p:cNvSpPr txBox="1"/>
          <p:nvPr/>
        </p:nvSpPr>
        <p:spPr>
          <a:xfrm>
            <a:off x="6483248" y="3432016"/>
            <a:ext cx="4870552" cy="2616101"/>
          </a:xfrm>
          <a:prstGeom prst="rect">
            <a:avLst/>
          </a:prstGeom>
          <a:noFill/>
        </p:spPr>
        <p:txBody>
          <a:bodyPr wrap="square" rtlCol="0">
            <a:spAutoFit/>
          </a:bodyPr>
          <a:lstStyle/>
          <a:p>
            <a:pPr>
              <a:spcAft>
                <a:spcPts val="600"/>
              </a:spcAft>
            </a:pPr>
            <a:r>
              <a:rPr lang="en-US" b="1" dirty="0"/>
              <a:t>Modeling Goal: </a:t>
            </a:r>
            <a:r>
              <a:rPr lang="en-US" dirty="0"/>
              <a:t>Test</a:t>
            </a:r>
            <a:r>
              <a:rPr lang="en-US" b="1" dirty="0"/>
              <a:t> </a:t>
            </a:r>
            <a:r>
              <a:rPr lang="en-US" dirty="0">
                <a:effectLst/>
                <a:latin typeface="Calibri" panose="020F0502020204030204" pitchFamily="34" charset="0"/>
                <a:ea typeface="MS Mincho" panose="02020609040205080304" pitchFamily="49" charset="-128"/>
                <a:cs typeface="Times New Roman" panose="02020603050405020304" pitchFamily="18" charset="0"/>
              </a:rPr>
              <a:t>a number of approaches to predict price in Louisville, KY</a:t>
            </a:r>
            <a:r>
              <a:rPr lang="en-US" dirty="0">
                <a:latin typeface="Calibri" panose="020F0502020204030204" pitchFamily="34" charset="0"/>
                <a:ea typeface="MS Mincho" panose="02020609040205080304" pitchFamily="49" charset="-128"/>
                <a:cs typeface="Times New Roman" panose="02020603050405020304" pitchFamily="18" charset="0"/>
              </a:rPr>
              <a:t>, including encoding the submarket and creating spatial features such as distance from a central point</a:t>
            </a:r>
          </a:p>
          <a:p>
            <a:pPr>
              <a:spcAft>
                <a:spcPts val="600"/>
              </a:spcAft>
            </a:pPr>
            <a:endParaRPr lang="en-US" b="1" dirty="0"/>
          </a:p>
          <a:p>
            <a:pPr>
              <a:spcAft>
                <a:spcPts val="600"/>
              </a:spcAft>
            </a:pPr>
            <a:r>
              <a:rPr lang="en-US" dirty="0"/>
              <a:t>Differences to our approach:</a:t>
            </a:r>
          </a:p>
          <a:p>
            <a:pPr marL="285750" indent="-285750">
              <a:spcAft>
                <a:spcPts val="600"/>
              </a:spcAft>
              <a:buFont typeface="Arial" panose="020B0604020202020204" pitchFamily="34" charset="0"/>
              <a:buChar char="•"/>
            </a:pPr>
            <a:r>
              <a:rPr lang="en-US" dirty="0"/>
              <a:t>Does not incorporate affluency data</a:t>
            </a:r>
          </a:p>
          <a:p>
            <a:pPr marL="285750" indent="-285750">
              <a:spcAft>
                <a:spcPts val="600"/>
              </a:spcAft>
              <a:buFont typeface="Arial" panose="020B0604020202020204" pitchFamily="34" charset="0"/>
              <a:buChar char="•"/>
            </a:pPr>
            <a:r>
              <a:rPr lang="en-US" dirty="0"/>
              <a:t>Directly encodes spatial data</a:t>
            </a:r>
          </a:p>
        </p:txBody>
      </p:sp>
      <p:sp>
        <p:nvSpPr>
          <p:cNvPr id="7" name="TextBox 6">
            <a:extLst>
              <a:ext uri="{FF2B5EF4-FFF2-40B4-BE49-F238E27FC236}">
                <a16:creationId xmlns:a16="http://schemas.microsoft.com/office/drawing/2014/main" id="{35A936BE-122C-058A-1F5F-075F1243A8CB}"/>
              </a:ext>
            </a:extLst>
          </p:cNvPr>
          <p:cNvSpPr txBox="1"/>
          <p:nvPr/>
        </p:nvSpPr>
        <p:spPr>
          <a:xfrm>
            <a:off x="0" y="6430135"/>
            <a:ext cx="12192000" cy="430374"/>
          </a:xfrm>
          <a:prstGeom prst="rect">
            <a:avLst/>
          </a:prstGeom>
          <a:noFill/>
        </p:spPr>
        <p:txBody>
          <a:bodyPr wrap="square">
            <a:spAutoFit/>
          </a:bodyPr>
          <a:lstStyle/>
          <a:p>
            <a:pPr marL="0" marR="0">
              <a:lnSpc>
                <a:spcPct val="107000"/>
              </a:lnSpc>
              <a:spcBef>
                <a:spcPts val="0"/>
              </a:spcBef>
            </a:pPr>
            <a:r>
              <a:rPr lang="en-US" sz="1050" dirty="0">
                <a:effectLst/>
                <a:latin typeface="Calibri" panose="020F0502020204030204" pitchFamily="34" charset="0"/>
                <a:ea typeface="MS Mincho" panose="02020609040205080304" pitchFamily="49" charset="-128"/>
                <a:cs typeface="Times New Roman" panose="02020603050405020304" pitchFamily="18" charset="0"/>
              </a:rPr>
              <a:t>[1] “Machine Learning based Predicting House Prices using Regression Techniques”; J </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Manasa</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 Radha </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Guota</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 N S </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Narahari</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 https://</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ieeexplore.ieee.org</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/abstract/document/9074952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050" dirty="0">
                <a:effectLst/>
                <a:latin typeface="Calibri" panose="020F0502020204030204" pitchFamily="34" charset="0"/>
                <a:ea typeface="MS Mincho" panose="02020609040205080304" pitchFamily="49" charset="-128"/>
                <a:cs typeface="Times New Roman" panose="02020603050405020304" pitchFamily="18" charset="0"/>
              </a:rPr>
              <a:t>[2] “Predicting House Prices with Spatial Dependence: A Comparison of Alternative Methods”; Steven Bourassa, Eva </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Cantoni</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 &amp; Martin </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Hoesli</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 https://</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www.tandfonline.com</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a:t>
            </a:r>
            <a:r>
              <a:rPr lang="en-US" sz="1050" dirty="0" err="1">
                <a:effectLst/>
                <a:latin typeface="Calibri" panose="020F0502020204030204" pitchFamily="34" charset="0"/>
                <a:ea typeface="MS Mincho" panose="02020609040205080304" pitchFamily="49" charset="-128"/>
                <a:cs typeface="Times New Roman" panose="02020603050405020304" pitchFamily="18" charset="0"/>
              </a:rPr>
              <a:t>doi</a:t>
            </a:r>
            <a:r>
              <a:rPr lang="en-US" sz="1050" dirty="0">
                <a:effectLst/>
                <a:latin typeface="Calibri" panose="020F0502020204030204" pitchFamily="34" charset="0"/>
                <a:ea typeface="MS Mincho" panose="02020609040205080304" pitchFamily="49" charset="-128"/>
                <a:cs typeface="Times New Roman" panose="02020603050405020304" pitchFamily="18" charset="0"/>
              </a:rPr>
              <a:t>/abs/10.1080/10835547.2010.12091276</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D6B479E9-69DB-1151-E917-04F9B96D8B88}"/>
              </a:ext>
            </a:extLst>
          </p:cNvPr>
          <p:cNvSpPr/>
          <p:nvPr/>
        </p:nvSpPr>
        <p:spPr>
          <a:xfrm>
            <a:off x="1049186" y="2807618"/>
            <a:ext cx="4594869" cy="430373"/>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Bengaluru House Price Prediction</a:t>
            </a:r>
            <a:r>
              <a:rPr lang="en-US" baseline="30000" dirty="0">
                <a:solidFill>
                  <a:schemeClr val="tx1"/>
                </a:solidFill>
              </a:rPr>
              <a:t>[1]</a:t>
            </a:r>
          </a:p>
        </p:txBody>
      </p:sp>
      <p:sp>
        <p:nvSpPr>
          <p:cNvPr id="9" name="Rectangle 8">
            <a:extLst>
              <a:ext uri="{FF2B5EF4-FFF2-40B4-BE49-F238E27FC236}">
                <a16:creationId xmlns:a16="http://schemas.microsoft.com/office/drawing/2014/main" id="{A62A9FC0-172D-C444-0400-048B45AC9F51}"/>
              </a:ext>
            </a:extLst>
          </p:cNvPr>
          <p:cNvSpPr/>
          <p:nvPr/>
        </p:nvSpPr>
        <p:spPr>
          <a:xfrm>
            <a:off x="6483248" y="2800964"/>
            <a:ext cx="4594869" cy="430373"/>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Louisville House Price Prediction</a:t>
            </a:r>
            <a:r>
              <a:rPr lang="en-US" baseline="30000" dirty="0">
                <a:solidFill>
                  <a:schemeClr val="tx1"/>
                </a:solidFill>
              </a:rPr>
              <a:t>[2]</a:t>
            </a:r>
          </a:p>
        </p:txBody>
      </p:sp>
    </p:spTree>
    <p:extLst>
      <p:ext uri="{BB962C8B-B14F-4D97-AF65-F5344CB8AC3E}">
        <p14:creationId xmlns:p14="http://schemas.microsoft.com/office/powerpoint/2010/main" val="259313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2 - Approach</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Planned Methodology</a:t>
            </a:r>
          </a:p>
        </p:txBody>
      </p:sp>
      <p:sp>
        <p:nvSpPr>
          <p:cNvPr id="6" name="Rectangle 5">
            <a:extLst>
              <a:ext uri="{FF2B5EF4-FFF2-40B4-BE49-F238E27FC236}">
                <a16:creationId xmlns:a16="http://schemas.microsoft.com/office/drawing/2014/main" id="{2FCBC6E5-B205-AF2E-DE1C-83A592E5792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E210633F-D7FB-B6B7-7391-78F2FFAC0A0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Data Cleansing &amp; Transformation</a:t>
            </a:r>
          </a:p>
        </p:txBody>
      </p:sp>
      <p:sp>
        <p:nvSpPr>
          <p:cNvPr id="8" name="Freeform 7">
            <a:extLst>
              <a:ext uri="{FF2B5EF4-FFF2-40B4-BE49-F238E27FC236}">
                <a16:creationId xmlns:a16="http://schemas.microsoft.com/office/drawing/2014/main" id="{50B36938-ADE1-E570-3B69-C491BC8E3F1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Exploratory Data Analysis</a:t>
            </a:r>
          </a:p>
        </p:txBody>
      </p:sp>
      <p:sp>
        <p:nvSpPr>
          <p:cNvPr id="9" name="Freeform 8">
            <a:extLst>
              <a:ext uri="{FF2B5EF4-FFF2-40B4-BE49-F238E27FC236}">
                <a16:creationId xmlns:a16="http://schemas.microsoft.com/office/drawing/2014/main" id="{93D86176-11AA-147A-909E-DDB9295FF26B}"/>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Model Development &amp; Selection</a:t>
            </a:r>
          </a:p>
        </p:txBody>
      </p:sp>
      <p:sp>
        <p:nvSpPr>
          <p:cNvPr id="10" name="Freeform 9">
            <a:extLst>
              <a:ext uri="{FF2B5EF4-FFF2-40B4-BE49-F238E27FC236}">
                <a16:creationId xmlns:a16="http://schemas.microsoft.com/office/drawing/2014/main" id="{007CE89F-F5D7-A0A2-09BF-B2F9A45F4D6B}"/>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Results Evaluation</a:t>
            </a:r>
          </a:p>
        </p:txBody>
      </p:sp>
      <p:sp>
        <p:nvSpPr>
          <p:cNvPr id="11" name="TextBox 10">
            <a:extLst>
              <a:ext uri="{FF2B5EF4-FFF2-40B4-BE49-F238E27FC236}">
                <a16:creationId xmlns:a16="http://schemas.microsoft.com/office/drawing/2014/main" id="{1355A6FA-DC71-DF24-AF09-685FE9C7C37F}"/>
              </a:ext>
            </a:extLst>
          </p:cNvPr>
          <p:cNvSpPr txBox="1"/>
          <p:nvPr/>
        </p:nvSpPr>
        <p:spPr>
          <a:xfrm>
            <a:off x="462455" y="2511973"/>
            <a:ext cx="2522483" cy="646331"/>
          </a:xfrm>
          <a:prstGeom prst="rect">
            <a:avLst/>
          </a:prstGeom>
          <a:noFill/>
        </p:spPr>
        <p:txBody>
          <a:bodyPr wrap="square" rtlCol="0">
            <a:spAutoFit/>
          </a:bodyPr>
          <a:lstStyle/>
          <a:p>
            <a:r>
              <a:rPr lang="en-US" b="1" dirty="0">
                <a:latin typeface="Calibri" panose="020F0502020204030204" pitchFamily="34" charset="0"/>
                <a:ea typeface="MS Mincho" panose="02020609040205080304" pitchFamily="49" charset="-128"/>
                <a:cs typeface="Times New Roman" panose="02020603050405020304" pitchFamily="18" charset="0"/>
              </a:rPr>
              <a:t>C</a:t>
            </a:r>
            <a:r>
              <a:rPr lang="en-US" sz="1800" b="1" dirty="0">
                <a:effectLst/>
                <a:latin typeface="Calibri" panose="020F0502020204030204" pitchFamily="34" charset="0"/>
                <a:ea typeface="MS Mincho" panose="02020609040205080304" pitchFamily="49" charset="-128"/>
                <a:cs typeface="Times New Roman" panose="02020603050405020304" pitchFamily="18" charset="0"/>
              </a:rPr>
              <a:t>reate the dataset to feed EDA and the model</a:t>
            </a:r>
            <a:r>
              <a:rPr lang="en-US" b="1" dirty="0">
                <a:effectLst/>
              </a:rPr>
              <a:t> </a:t>
            </a:r>
            <a:endParaRPr lang="en-US" b="1" dirty="0"/>
          </a:p>
        </p:txBody>
      </p:sp>
      <p:sp>
        <p:nvSpPr>
          <p:cNvPr id="12" name="TextBox 11">
            <a:extLst>
              <a:ext uri="{FF2B5EF4-FFF2-40B4-BE49-F238E27FC236}">
                <a16:creationId xmlns:a16="http://schemas.microsoft.com/office/drawing/2014/main" id="{ABCC4479-2AA4-8DE3-9F73-96E36584E22B}"/>
              </a:ext>
            </a:extLst>
          </p:cNvPr>
          <p:cNvSpPr txBox="1"/>
          <p:nvPr/>
        </p:nvSpPr>
        <p:spPr>
          <a:xfrm>
            <a:off x="462455" y="3216056"/>
            <a:ext cx="2522483" cy="310854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Perform null and duplicate checks</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Confirm data types</a:t>
            </a:r>
          </a:p>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A</a:t>
            </a:r>
            <a:r>
              <a:rPr lang="en-US" sz="1600" dirty="0">
                <a:effectLst/>
                <a:latin typeface="Calibri" panose="020F0502020204030204" pitchFamily="34" charset="0"/>
                <a:ea typeface="MS Mincho" panose="02020609040205080304" pitchFamily="49" charset="-128"/>
                <a:cs typeface="Times New Roman" panose="02020603050405020304" pitchFamily="18" charset="0"/>
              </a:rPr>
              <a:t>ggregate data as-needed </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Join the real estate and income tax datasets and checking join veracity</a:t>
            </a:r>
          </a:p>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Create</a:t>
            </a:r>
            <a:r>
              <a:rPr lang="en-US" sz="1600" dirty="0">
                <a:effectLst/>
                <a:latin typeface="Calibri" panose="020F0502020204030204" pitchFamily="34" charset="0"/>
                <a:ea typeface="MS Mincho" panose="02020609040205080304" pitchFamily="49" charset="-128"/>
                <a:cs typeface="Times New Roman" panose="02020603050405020304" pitchFamily="18" charset="0"/>
              </a:rPr>
              <a:t> calculated fields for our variables as needed</a:t>
            </a:r>
            <a:r>
              <a:rPr lang="en-US" sz="1600" dirty="0">
                <a:effectLst/>
              </a:rPr>
              <a:t> </a:t>
            </a:r>
            <a:endParaRPr lang="en-US" sz="1600" dirty="0"/>
          </a:p>
        </p:txBody>
      </p:sp>
      <p:sp>
        <p:nvSpPr>
          <p:cNvPr id="13" name="TextBox 12">
            <a:extLst>
              <a:ext uri="{FF2B5EF4-FFF2-40B4-BE49-F238E27FC236}">
                <a16:creationId xmlns:a16="http://schemas.microsoft.com/office/drawing/2014/main" id="{FDC35F14-5AED-E860-0C64-8ADB7BF46E0C}"/>
              </a:ext>
            </a:extLst>
          </p:cNvPr>
          <p:cNvSpPr txBox="1"/>
          <p:nvPr/>
        </p:nvSpPr>
        <p:spPr>
          <a:xfrm>
            <a:off x="3159689" y="2511973"/>
            <a:ext cx="2522483" cy="646331"/>
          </a:xfrm>
          <a:prstGeom prst="rect">
            <a:avLst/>
          </a:prstGeom>
          <a:noFill/>
        </p:spPr>
        <p:txBody>
          <a:bodyPr wrap="square" rtlCol="0">
            <a:spAutoFit/>
          </a:bodyPr>
          <a:lstStyle/>
          <a:p>
            <a:r>
              <a:rPr lang="en-US" b="1" dirty="0">
                <a:latin typeface="Calibri" panose="020F0502020204030204" pitchFamily="34" charset="0"/>
                <a:ea typeface="MS Mincho" panose="02020609040205080304" pitchFamily="49" charset="-128"/>
                <a:cs typeface="Times New Roman" panose="02020603050405020304" pitchFamily="18" charset="0"/>
              </a:rPr>
              <a:t>Summarize and explore before modeling</a:t>
            </a:r>
            <a:endParaRPr lang="en-US" b="1" dirty="0"/>
          </a:p>
        </p:txBody>
      </p:sp>
      <p:sp>
        <p:nvSpPr>
          <p:cNvPr id="14" name="TextBox 13">
            <a:extLst>
              <a:ext uri="{FF2B5EF4-FFF2-40B4-BE49-F238E27FC236}">
                <a16:creationId xmlns:a16="http://schemas.microsoft.com/office/drawing/2014/main" id="{C0206C4D-7F66-6E4D-D90B-81ED9CE1AC1B}"/>
              </a:ext>
            </a:extLst>
          </p:cNvPr>
          <p:cNvSpPr txBox="1"/>
          <p:nvPr/>
        </p:nvSpPr>
        <p:spPr>
          <a:xfrm>
            <a:off x="3159689" y="3216056"/>
            <a:ext cx="2522483" cy="221599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Develop univariate summaries (histograms, boxplots)</a:t>
            </a:r>
          </a:p>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Understand dependent-independent variable summaries (pair plots, correlation heatmaps)</a:t>
            </a:r>
          </a:p>
          <a:p>
            <a:pPr marL="285750" indent="-285750">
              <a:spcAft>
                <a:spcPts val="6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Correlation analysis</a:t>
            </a:r>
          </a:p>
        </p:txBody>
      </p:sp>
      <p:sp>
        <p:nvSpPr>
          <p:cNvPr id="15" name="TextBox 14">
            <a:extLst>
              <a:ext uri="{FF2B5EF4-FFF2-40B4-BE49-F238E27FC236}">
                <a16:creationId xmlns:a16="http://schemas.microsoft.com/office/drawing/2014/main" id="{C311DCB7-8714-3520-2876-042046A6BB2A}"/>
              </a:ext>
            </a:extLst>
          </p:cNvPr>
          <p:cNvSpPr txBox="1"/>
          <p:nvPr/>
        </p:nvSpPr>
        <p:spPr>
          <a:xfrm>
            <a:off x="5856923" y="2511973"/>
            <a:ext cx="2522483" cy="646331"/>
          </a:xfrm>
          <a:prstGeom prst="rect">
            <a:avLst/>
          </a:prstGeom>
          <a:noFill/>
        </p:spPr>
        <p:txBody>
          <a:bodyPr wrap="square" rtlCol="0">
            <a:spAutoFit/>
          </a:bodyPr>
          <a:lstStyle/>
          <a:p>
            <a:r>
              <a:rPr lang="en-US" sz="1800" b="1" dirty="0">
                <a:effectLst/>
                <a:latin typeface="Calibri" panose="020F0502020204030204" pitchFamily="34" charset="0"/>
                <a:ea typeface="MS Mincho" panose="02020609040205080304" pitchFamily="49" charset="-128"/>
                <a:cs typeface="Times New Roman" panose="02020603050405020304" pitchFamily="18" charset="0"/>
              </a:rPr>
              <a:t>Test and select the best model</a:t>
            </a:r>
            <a:endParaRPr lang="en-US" b="1" dirty="0"/>
          </a:p>
        </p:txBody>
      </p:sp>
      <p:sp>
        <p:nvSpPr>
          <p:cNvPr id="16" name="TextBox 15">
            <a:extLst>
              <a:ext uri="{FF2B5EF4-FFF2-40B4-BE49-F238E27FC236}">
                <a16:creationId xmlns:a16="http://schemas.microsoft.com/office/drawing/2014/main" id="{0D7B08C1-8B53-F6F8-79C1-D694DF889651}"/>
              </a:ext>
            </a:extLst>
          </p:cNvPr>
          <p:cNvSpPr txBox="1"/>
          <p:nvPr/>
        </p:nvSpPr>
        <p:spPr>
          <a:xfrm>
            <a:off x="5856923" y="3216056"/>
            <a:ext cx="2522483" cy="310854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Split data into training/testing</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Preprocess data (scaling, PCA)</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Select and engineer features as-needed</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Train and score models from different families</a:t>
            </a:r>
          </a:p>
          <a:p>
            <a:pPr marL="285750" indent="-285750">
              <a:spcAft>
                <a:spcPts val="600"/>
              </a:spcAft>
              <a:buFont typeface="Arial" panose="020B0604020202020204" pitchFamily="34" charset="0"/>
              <a:buChar char="•"/>
            </a:pPr>
            <a:r>
              <a:rPr lang="en-US" sz="1600" dirty="0">
                <a:effectLst/>
                <a:latin typeface="Calibri" panose="020F0502020204030204" pitchFamily="34" charset="0"/>
                <a:ea typeface="MS Mincho" panose="02020609040205080304" pitchFamily="49" charset="-128"/>
                <a:cs typeface="Times New Roman" panose="02020603050405020304" pitchFamily="18" charset="0"/>
              </a:rPr>
              <a:t>Select a ‘best’ model type, and fit that model on the final data</a:t>
            </a:r>
            <a:r>
              <a:rPr lang="en-US" sz="1600" dirty="0">
                <a:effectLst/>
              </a:rPr>
              <a:t> </a:t>
            </a:r>
            <a:endParaRPr lang="en-US" sz="1600" dirty="0">
              <a:latin typeface="Calibri" panose="020F0502020204030204" pitchFamily="34" charset="0"/>
              <a:ea typeface="MS Mincho" panose="02020609040205080304" pitchFamily="49" charset="-128"/>
              <a:cs typeface="Times New Roman" panose="02020603050405020304" pitchFamily="18" charset="0"/>
            </a:endParaRPr>
          </a:p>
        </p:txBody>
      </p:sp>
      <p:sp>
        <p:nvSpPr>
          <p:cNvPr id="17" name="TextBox 16">
            <a:extLst>
              <a:ext uri="{FF2B5EF4-FFF2-40B4-BE49-F238E27FC236}">
                <a16:creationId xmlns:a16="http://schemas.microsoft.com/office/drawing/2014/main" id="{FC5556DF-CA3E-E390-0516-835B57F2BE16}"/>
              </a:ext>
            </a:extLst>
          </p:cNvPr>
          <p:cNvSpPr txBox="1"/>
          <p:nvPr/>
        </p:nvSpPr>
        <p:spPr>
          <a:xfrm>
            <a:off x="8554155" y="2511973"/>
            <a:ext cx="2522483" cy="646331"/>
          </a:xfrm>
          <a:prstGeom prst="rect">
            <a:avLst/>
          </a:prstGeom>
          <a:noFill/>
        </p:spPr>
        <p:txBody>
          <a:bodyPr wrap="square" rtlCol="0">
            <a:spAutoFit/>
          </a:bodyPr>
          <a:lstStyle/>
          <a:p>
            <a:r>
              <a:rPr lang="en-US" sz="1800" b="1" dirty="0">
                <a:effectLst/>
                <a:latin typeface="Calibri" panose="020F0502020204030204" pitchFamily="34" charset="0"/>
                <a:ea typeface="MS Mincho" panose="02020609040205080304" pitchFamily="49" charset="-128"/>
                <a:cs typeface="Times New Roman" panose="02020603050405020304" pitchFamily="18" charset="0"/>
              </a:rPr>
              <a:t>Interpret models to answer key questions</a:t>
            </a:r>
            <a:endParaRPr lang="en-US" b="1" dirty="0"/>
          </a:p>
        </p:txBody>
      </p:sp>
      <p:sp>
        <p:nvSpPr>
          <p:cNvPr id="18" name="TextBox 17">
            <a:extLst>
              <a:ext uri="{FF2B5EF4-FFF2-40B4-BE49-F238E27FC236}">
                <a16:creationId xmlns:a16="http://schemas.microsoft.com/office/drawing/2014/main" id="{9A6D1FA8-70A6-95E3-2A32-CB3E3CB199B5}"/>
              </a:ext>
            </a:extLst>
          </p:cNvPr>
          <p:cNvSpPr txBox="1"/>
          <p:nvPr/>
        </p:nvSpPr>
        <p:spPr>
          <a:xfrm>
            <a:off x="8554155" y="3216056"/>
            <a:ext cx="2522483"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Evaluate model performance metrics to validate results and understand the predictive power of our model</a:t>
            </a:r>
            <a:r>
              <a:rPr lang="en-US" sz="1400" dirty="0">
                <a:effectLst/>
              </a:rPr>
              <a:t> </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Compare models with and without income tax data</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Develop conclusions</a:t>
            </a:r>
          </a:p>
        </p:txBody>
      </p:sp>
    </p:spTree>
    <p:extLst>
      <p:ext uri="{BB962C8B-B14F-4D97-AF65-F5344CB8AC3E}">
        <p14:creationId xmlns:p14="http://schemas.microsoft.com/office/powerpoint/2010/main" val="259112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3 - Progress to Date</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3358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TotalTime>
  <Words>1557</Words>
  <Application>Microsoft Macintosh PowerPoint</Application>
  <PresentationFormat>Widescreen</PresentationFormat>
  <Paragraphs>198</Paragraphs>
  <Slides>18</Slides>
  <Notes>1</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Segoe UI</vt:lpstr>
      <vt:lpstr>Office Theme</vt:lpstr>
      <vt:lpstr>Team 48</vt:lpstr>
      <vt:lpstr>Table of Contents</vt:lpstr>
      <vt:lpstr>1 - Problem Overview</vt:lpstr>
      <vt:lpstr>Context &amp; Problem Statement</vt:lpstr>
      <vt:lpstr>Research Questions &amp; Modeling Objective</vt:lpstr>
      <vt:lpstr>Literature Survey</vt:lpstr>
      <vt:lpstr>2 - Approach</vt:lpstr>
      <vt:lpstr>Planned Methodology</vt:lpstr>
      <vt:lpstr>3 - Progress to Date</vt:lpstr>
      <vt:lpstr>Status Overview</vt:lpstr>
      <vt:lpstr>Data Cleansing and Transformation </vt:lpstr>
      <vt:lpstr>Exploratory Data Analysis</vt:lpstr>
      <vt:lpstr>Exploratory Data Analysis - Detail</vt:lpstr>
      <vt:lpstr>Model Development &amp; Selection</vt:lpstr>
      <vt:lpstr>Lessons Learned &amp; Challenges</vt:lpstr>
      <vt:lpstr>Next Steps</vt:lpstr>
      <vt:lpstr>Next Steps</vt:lpstr>
      <vt:lpstr>Literature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48</dc:title>
  <dc:creator>Taylor, Andrew S</dc:creator>
  <cp:lastModifiedBy>Taylor, Andrew S</cp:lastModifiedBy>
  <cp:revision>37</cp:revision>
  <dcterms:created xsi:type="dcterms:W3CDTF">2022-10-29T00:12:06Z</dcterms:created>
  <dcterms:modified xsi:type="dcterms:W3CDTF">2022-10-30T20:46:12Z</dcterms:modified>
</cp:coreProperties>
</file>