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9" r:id="rId4"/>
    <p:sldId id="258" r:id="rId5"/>
    <p:sldId id="260" r:id="rId6"/>
    <p:sldId id="263" r:id="rId7"/>
    <p:sldId id="264" r:id="rId8"/>
    <p:sldId id="267" r:id="rId9"/>
    <p:sldId id="279" r:id="rId10"/>
    <p:sldId id="276" r:id="rId11"/>
    <p:sldId id="277" r:id="rId12"/>
    <p:sldId id="282" r:id="rId13"/>
    <p:sldId id="280" r:id="rId14"/>
    <p:sldId id="283" r:id="rId15"/>
    <p:sldId id="274" r:id="rId16"/>
    <p:sldId id="272"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p:restoredTop sz="94706"/>
  </p:normalViewPr>
  <p:slideViewPr>
    <p:cSldViewPr snapToGrid="0">
      <p:cViewPr varScale="1">
        <p:scale>
          <a:sx n="63" d="100"/>
          <a:sy n="63" d="100"/>
        </p:scale>
        <p:origin x="200" y="1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4E5A2-560F-5042-B033-2870576C7FEE}" type="datetimeFigureOut">
              <a:rPr lang="en-US" smtClean="0"/>
              <a:t>11/15/22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325B4-BEFF-9046-A95C-9488231697A5}" type="slidenum">
              <a:rPr lang="en-US" smtClean="0"/>
              <a:t>‹#›</a:t>
            </a:fld>
            <a:endParaRPr lang="en-US"/>
          </a:p>
        </p:txBody>
      </p:sp>
    </p:spTree>
    <p:extLst>
      <p:ext uri="{BB962C8B-B14F-4D97-AF65-F5344CB8AC3E}">
        <p14:creationId xmlns:p14="http://schemas.microsoft.com/office/powerpoint/2010/main" val="308022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2</a:t>
            </a:fld>
            <a:endParaRPr lang="en-US"/>
          </a:p>
        </p:txBody>
      </p:sp>
    </p:spTree>
    <p:extLst>
      <p:ext uri="{BB962C8B-B14F-4D97-AF65-F5344CB8AC3E}">
        <p14:creationId xmlns:p14="http://schemas.microsoft.com/office/powerpoint/2010/main" val="273842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12</a:t>
            </a:fld>
            <a:endParaRPr lang="en-US"/>
          </a:p>
        </p:txBody>
      </p:sp>
    </p:spTree>
    <p:extLst>
      <p:ext uri="{BB962C8B-B14F-4D97-AF65-F5344CB8AC3E}">
        <p14:creationId xmlns:p14="http://schemas.microsoft.com/office/powerpoint/2010/main" val="289338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2FB-CF29-F35B-FDD3-76974F016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19DE3-ED5E-A672-65C2-52299ABBC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EE63B-61CE-A222-3214-05DB37CDA613}"/>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5" name="Footer Placeholder 4">
            <a:extLst>
              <a:ext uri="{FF2B5EF4-FFF2-40B4-BE49-F238E27FC236}">
                <a16:creationId xmlns:a16="http://schemas.microsoft.com/office/drawing/2014/main" id="{644CE9E3-D8BB-7C34-A088-DBCD87EC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C766-D08F-9B2F-18ED-E2BB3A77D83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746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044-FB56-D40F-A307-B312240A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1BF92-C28E-B993-F555-C6ADB079E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E1F4C-A887-B3C3-8554-9FC4D8C31293}"/>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5" name="Footer Placeholder 4">
            <a:extLst>
              <a:ext uri="{FF2B5EF4-FFF2-40B4-BE49-F238E27FC236}">
                <a16:creationId xmlns:a16="http://schemas.microsoft.com/office/drawing/2014/main" id="{85032C0F-87F1-691D-234A-02A6AC4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07AE-BCFE-B91F-0F85-557A7430284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668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B023F-DD3E-C429-FA4F-D73C0D22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26273-846F-32B2-402F-B73E29A54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DF49-9C65-FF05-8939-71FE1E9DEAFF}"/>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5" name="Footer Placeholder 4">
            <a:extLst>
              <a:ext uri="{FF2B5EF4-FFF2-40B4-BE49-F238E27FC236}">
                <a16:creationId xmlns:a16="http://schemas.microsoft.com/office/drawing/2014/main" id="{38CF38EE-D44B-7FE3-902A-F371C198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C7B4-9147-5A15-A4D7-1D3ED7DD3472}"/>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6327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99348-6230-AEFA-7928-B700009FCB2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9197-2C4F-1E6D-00CD-FC998193D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911C-5CB9-386E-0D43-A3B9C8585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3A7A-E581-C0A5-3987-F1F1A7DBD43D}"/>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5" name="Footer Placeholder 4">
            <a:extLst>
              <a:ext uri="{FF2B5EF4-FFF2-40B4-BE49-F238E27FC236}">
                <a16:creationId xmlns:a16="http://schemas.microsoft.com/office/drawing/2014/main" id="{D4587843-E6C6-1777-DA0E-958BC7CC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EAC-5254-4D15-E21E-0A6297A1F0B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526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B69-C9E7-78E7-B173-E12929B4F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FA67-F84C-905A-2191-DCB420CF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B0BD1-7A31-7F1E-8AAF-605323C02FAA}"/>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5" name="Footer Placeholder 4">
            <a:extLst>
              <a:ext uri="{FF2B5EF4-FFF2-40B4-BE49-F238E27FC236}">
                <a16:creationId xmlns:a16="http://schemas.microsoft.com/office/drawing/2014/main" id="{33BCA6F2-3050-E007-6CF9-5DD4BB7D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642-79E5-4007-CD86-7A416F9131D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57823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C2FDD-28C7-C213-8FB8-3351C1E2125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F3FAA-CC48-A631-FD32-DCDC8B624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4029A-6D2F-4CC8-AE0B-3E0AD27B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85EA7-13FD-DB4A-8AE5-2D1A981B0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6C500-38B1-E80B-1EF3-4AAB703FB14A}"/>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6" name="Footer Placeholder 5">
            <a:extLst>
              <a:ext uri="{FF2B5EF4-FFF2-40B4-BE49-F238E27FC236}">
                <a16:creationId xmlns:a16="http://schemas.microsoft.com/office/drawing/2014/main" id="{BC15322C-05C1-AE81-3B67-C0F05910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DC02-4278-50D0-6BFE-6B2452545D30}"/>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2410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4B84-0268-C831-CDA5-48FFC57EA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946A1-C14F-B52E-0435-EB4979F6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CF03-2995-EBE8-34F1-7F169AF9A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C5A4-FCE5-5632-4399-659A755E3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EA530-44B3-A3D6-11C2-945BC2DA9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6ED5D-B231-D2A2-32DF-AEC3131BA693}"/>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8" name="Footer Placeholder 7">
            <a:extLst>
              <a:ext uri="{FF2B5EF4-FFF2-40B4-BE49-F238E27FC236}">
                <a16:creationId xmlns:a16="http://schemas.microsoft.com/office/drawing/2014/main" id="{FAB52898-2716-CBB0-53D0-04A3AB35E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5355-E9C3-A30A-6101-250B4BF49575}"/>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838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9BC-6F24-434C-9466-D861204CD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06701-57D4-30BE-CC8B-9013D99449D5}"/>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4" name="Footer Placeholder 3">
            <a:extLst>
              <a:ext uri="{FF2B5EF4-FFF2-40B4-BE49-F238E27FC236}">
                <a16:creationId xmlns:a16="http://schemas.microsoft.com/office/drawing/2014/main" id="{8629169F-6C06-DC6A-FB63-A9ADE51B4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5AE9C-D343-9832-9CCA-A9BD562F195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4106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CD00-7340-C13B-0D7B-1C03A21A2502}"/>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3" name="Footer Placeholder 2">
            <a:extLst>
              <a:ext uri="{FF2B5EF4-FFF2-40B4-BE49-F238E27FC236}">
                <a16:creationId xmlns:a16="http://schemas.microsoft.com/office/drawing/2014/main" id="{91291A14-A1EA-9E73-76C4-04C5ABD44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24BFE-6C56-60DD-CE1A-66B0672A8E8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248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8B8-1AC3-0C7C-5364-76B840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71FB9-9AD2-01CB-A215-CE70F102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8FCD-AA07-22D5-4389-F145BD20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0B08-69DE-A419-D1EA-4DCD087D49F9}"/>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6" name="Footer Placeholder 5">
            <a:extLst>
              <a:ext uri="{FF2B5EF4-FFF2-40B4-BE49-F238E27FC236}">
                <a16:creationId xmlns:a16="http://schemas.microsoft.com/office/drawing/2014/main" id="{8752331E-9C70-CCED-C5A6-EBDFDF92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4597E-6C8F-CBF4-37A8-28C85B5BFA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89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98D0-FEC6-1FD4-1DDB-53A70839C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51A4-5999-6E40-0B7F-99E462D54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5A98-932E-6B50-B1C2-9CD29FEDB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1C75-C352-793F-0D29-73B7EA897FCE}"/>
              </a:ext>
            </a:extLst>
          </p:cNvPr>
          <p:cNvSpPr>
            <a:spLocks noGrp="1"/>
          </p:cNvSpPr>
          <p:nvPr>
            <p:ph type="dt" sz="half" idx="10"/>
          </p:nvPr>
        </p:nvSpPr>
        <p:spPr/>
        <p:txBody>
          <a:bodyPr/>
          <a:lstStyle/>
          <a:p>
            <a:fld id="{9893EBB2-0F16-174A-81ED-0C7E96A52E91}" type="datetimeFigureOut">
              <a:rPr lang="en-US" smtClean="0"/>
              <a:t>11/15/22</a:t>
            </a:fld>
            <a:endParaRPr lang="en-US"/>
          </a:p>
        </p:txBody>
      </p:sp>
      <p:sp>
        <p:nvSpPr>
          <p:cNvPr id="6" name="Footer Placeholder 5">
            <a:extLst>
              <a:ext uri="{FF2B5EF4-FFF2-40B4-BE49-F238E27FC236}">
                <a16:creationId xmlns:a16="http://schemas.microsoft.com/office/drawing/2014/main" id="{4FFBD7A0-2A48-8999-4C42-752739B0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DACC-28DA-A923-31FD-9D06719AB09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22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A709-9525-E09B-74A7-60FCD284329D}"/>
              </a:ext>
            </a:extLst>
          </p:cNvPr>
          <p:cNvSpPr>
            <a:spLocks noGrp="1"/>
          </p:cNvSpPr>
          <p:nvPr>
            <p:ph type="title"/>
          </p:nvPr>
        </p:nvSpPr>
        <p:spPr>
          <a:xfrm>
            <a:off x="838200" y="291892"/>
            <a:ext cx="10515600" cy="6586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62C90B-3434-09E8-79A7-25E3D1E94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530-F1A8-9FE2-EFC4-B80DB5D3E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11/15/22</a:t>
            </a:fld>
            <a:endParaRPr lang="en-US"/>
          </a:p>
        </p:txBody>
      </p:sp>
      <p:sp>
        <p:nvSpPr>
          <p:cNvPr id="5" name="Footer Placeholder 4">
            <a:extLst>
              <a:ext uri="{FF2B5EF4-FFF2-40B4-BE49-F238E27FC236}">
                <a16:creationId xmlns:a16="http://schemas.microsoft.com/office/drawing/2014/main" id="{19B8C497-6927-4DA2-0A8E-9F839BB5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3467D-94F6-C716-C22B-D3A66F8BE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3451044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a:xfrm>
            <a:off x="1524000" y="4241801"/>
            <a:ext cx="9144000" cy="1655762"/>
          </a:xfrm>
        </p:spPr>
        <p:txBody>
          <a:bodyPr/>
          <a:lstStyle/>
          <a:p>
            <a:r>
              <a:rPr lang="en-US" dirty="0"/>
              <a:t>Real Estate Listing Price Prediction Enhanced with Income Tax Data</a:t>
            </a:r>
          </a:p>
        </p:txBody>
      </p:sp>
      <p:sp>
        <p:nvSpPr>
          <p:cNvPr id="5" name="TextBox 4">
            <a:extLst>
              <a:ext uri="{FF2B5EF4-FFF2-40B4-BE49-F238E27FC236}">
                <a16:creationId xmlns:a16="http://schemas.microsoft.com/office/drawing/2014/main" id="{6F0AE076-F4DC-3FD6-5837-5FA807A36B42}"/>
              </a:ext>
            </a:extLst>
          </p:cNvPr>
          <p:cNvSpPr txBox="1"/>
          <p:nvPr/>
        </p:nvSpPr>
        <p:spPr>
          <a:xfrm>
            <a:off x="3048000" y="3354845"/>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David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Firrinicieli</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Limeback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Ashwin Spencer, Andrew Taylor</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a:t>
            </a:r>
          </a:p>
        </p:txBody>
      </p:sp>
      <p:grpSp>
        <p:nvGrpSpPr>
          <p:cNvPr id="8" name="Group 7">
            <a:extLst>
              <a:ext uri="{FF2B5EF4-FFF2-40B4-BE49-F238E27FC236}">
                <a16:creationId xmlns:a16="http://schemas.microsoft.com/office/drawing/2014/main" id="{55C04504-9520-A5AF-7A63-0A11BC49F4D4}"/>
              </a:ext>
            </a:extLst>
          </p:cNvPr>
          <p:cNvGrpSpPr/>
          <p:nvPr/>
        </p:nvGrpSpPr>
        <p:grpSpPr>
          <a:xfrm>
            <a:off x="10172512" y="546035"/>
            <a:ext cx="1627602" cy="150318"/>
            <a:chOff x="462455" y="1486923"/>
            <a:chExt cx="11098924" cy="1025050"/>
          </a:xfrm>
        </p:grpSpPr>
        <p:sp>
          <p:nvSpPr>
            <p:cNvPr id="9" name="Rectangle 8">
              <a:extLst>
                <a:ext uri="{FF2B5EF4-FFF2-40B4-BE49-F238E27FC236}">
                  <a16:creationId xmlns:a16="http://schemas.microsoft.com/office/drawing/2014/main" id="{3D8D43FC-CD25-9137-872C-33A1291B68A5}"/>
                </a:ext>
              </a:extLst>
            </p:cNvPr>
            <p:cNvSpPr/>
            <p:nvPr/>
          </p:nvSpPr>
          <p:spPr>
            <a:xfrm>
              <a:off x="462455" y="1486923"/>
              <a:ext cx="11098924" cy="1025050"/>
            </a:xfrm>
            <a:prstGeom prst="rect">
              <a:avLst/>
            </a:prstGeom>
            <a:noFill/>
          </p:spPr>
        </p:sp>
        <p:sp>
          <p:nvSpPr>
            <p:cNvPr id="10" name="Freeform 9">
              <a:extLst>
                <a:ext uri="{FF2B5EF4-FFF2-40B4-BE49-F238E27FC236}">
                  <a16:creationId xmlns:a16="http://schemas.microsoft.com/office/drawing/2014/main" id="{435D4A74-D3A4-56DA-0CAD-8501671B1CFD}"/>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1" name="Freeform 10">
              <a:extLst>
                <a:ext uri="{FF2B5EF4-FFF2-40B4-BE49-F238E27FC236}">
                  <a16:creationId xmlns:a16="http://schemas.microsoft.com/office/drawing/2014/main" id="{2F9F2F44-D1F6-36F3-9A56-3B982DD07847}"/>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2" name="Freeform 11">
              <a:extLst>
                <a:ext uri="{FF2B5EF4-FFF2-40B4-BE49-F238E27FC236}">
                  <a16:creationId xmlns:a16="http://schemas.microsoft.com/office/drawing/2014/main" id="{416BCFA1-D2B2-FED3-17FD-B8D60350AD5D}"/>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3" name="Freeform 12">
              <a:extLst>
                <a:ext uri="{FF2B5EF4-FFF2-40B4-BE49-F238E27FC236}">
                  <a16:creationId xmlns:a16="http://schemas.microsoft.com/office/drawing/2014/main" id="{7626436E-C8B0-25E6-D041-8F6AD6D97A9C}"/>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grpSp>
        <p:nvGrpSpPr>
          <p:cNvPr id="25" name="Group 24">
            <a:extLst>
              <a:ext uri="{FF2B5EF4-FFF2-40B4-BE49-F238E27FC236}">
                <a16:creationId xmlns:a16="http://schemas.microsoft.com/office/drawing/2014/main" id="{1BD84C8C-A2D3-621F-EC1D-714EF0E9AE3B}"/>
              </a:ext>
            </a:extLst>
          </p:cNvPr>
          <p:cNvGrpSpPr/>
          <p:nvPr/>
        </p:nvGrpSpPr>
        <p:grpSpPr>
          <a:xfrm>
            <a:off x="1042061" y="2550475"/>
            <a:ext cx="10041466" cy="3257650"/>
            <a:chOff x="1042061" y="2550475"/>
            <a:chExt cx="10041466" cy="3257650"/>
          </a:xfrm>
        </p:grpSpPr>
        <p:sp>
          <p:nvSpPr>
            <p:cNvPr id="26" name="Freeform 25">
              <a:extLst>
                <a:ext uri="{FF2B5EF4-FFF2-40B4-BE49-F238E27FC236}">
                  <a16:creationId xmlns:a16="http://schemas.microsoft.com/office/drawing/2014/main" id="{33FEBE1D-80BC-0DD8-BA00-9E2FB906C53D}"/>
                </a:ext>
              </a:extLst>
            </p:cNvPr>
            <p:cNvSpPr/>
            <p:nvPr/>
          </p:nvSpPr>
          <p:spPr>
            <a:xfrm>
              <a:off x="1042061" y="2551912"/>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7" name="Freeform 26">
              <a:extLst>
                <a:ext uri="{FF2B5EF4-FFF2-40B4-BE49-F238E27FC236}">
                  <a16:creationId xmlns:a16="http://schemas.microsoft.com/office/drawing/2014/main" id="{1AAC3780-FED1-2479-61BA-E81E0C64D007}"/>
                </a:ext>
              </a:extLst>
            </p:cNvPr>
            <p:cNvSpPr/>
            <p:nvPr/>
          </p:nvSpPr>
          <p:spPr>
            <a:xfrm>
              <a:off x="1895342" y="2550475"/>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t>Performed univariate analysis to explore distributions, observing and flagging any outliers for further action during modeling and analysis</a:t>
              </a:r>
            </a:p>
          </p:txBody>
        </p:sp>
        <p:sp>
          <p:nvSpPr>
            <p:cNvPr id="28" name="Freeform 27">
              <a:extLst>
                <a:ext uri="{FF2B5EF4-FFF2-40B4-BE49-F238E27FC236}">
                  <a16:creationId xmlns:a16="http://schemas.microsoft.com/office/drawing/2014/main" id="{ABEBCA2C-CC69-2AF5-BE6F-6F2115CAC0C9}"/>
                </a:ext>
              </a:extLst>
            </p:cNvPr>
            <p:cNvSpPr/>
            <p:nvPr/>
          </p:nvSpPr>
          <p:spPr>
            <a:xfrm>
              <a:off x="1042061" y="3570530"/>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9" name="Freeform 28">
              <a:extLst>
                <a:ext uri="{FF2B5EF4-FFF2-40B4-BE49-F238E27FC236}">
                  <a16:creationId xmlns:a16="http://schemas.microsoft.com/office/drawing/2014/main" id="{1760990D-27A6-9103-515D-E33BAF19D60E}"/>
                </a:ext>
              </a:extLst>
            </p:cNvPr>
            <p:cNvSpPr/>
            <p:nvPr/>
          </p:nvSpPr>
          <p:spPr>
            <a:xfrm>
              <a:off x="1895342" y="3570532"/>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I</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nvestigated feature/DV relationships using pairplots and correlation, forming hypotheses about which features would provide the most value to the model</a:t>
              </a:r>
              <a:endParaRPr lang="en-US" sz="1800" kern="1200" dirty="0"/>
            </a:p>
          </p:txBody>
        </p:sp>
        <p:sp>
          <p:nvSpPr>
            <p:cNvPr id="30" name="Freeform 29">
              <a:extLst>
                <a:ext uri="{FF2B5EF4-FFF2-40B4-BE49-F238E27FC236}">
                  <a16:creationId xmlns:a16="http://schemas.microsoft.com/office/drawing/2014/main" id="{EE17A462-CB3D-8615-0188-3A03601557EA}"/>
                </a:ext>
              </a:extLst>
            </p:cNvPr>
            <p:cNvSpPr/>
            <p:nvPr/>
          </p:nvSpPr>
          <p:spPr>
            <a:xfrm>
              <a:off x="1042061" y="4589149"/>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31" name="Freeform 30">
              <a:extLst>
                <a:ext uri="{FF2B5EF4-FFF2-40B4-BE49-F238E27FC236}">
                  <a16:creationId xmlns:a16="http://schemas.microsoft.com/office/drawing/2014/main" id="{47F3BBAE-51EA-8DA2-98FC-4FC40F2E36E4}"/>
                </a:ext>
              </a:extLst>
            </p:cNvPr>
            <p:cNvSpPr/>
            <p:nvPr/>
          </p:nvSpPr>
          <p:spPr>
            <a:xfrm>
              <a:off x="1895342" y="4589150"/>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E</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 identifying whether or not mitigations measures will need to be taken</a:t>
              </a:r>
              <a:r>
                <a:rPr lang="en-US" sz="1800" kern="1200" dirty="0">
                  <a:effectLst/>
                </a:rPr>
                <a:t> </a:t>
              </a:r>
              <a:endParaRPr lang="en-US" sz="1800" kern="1200" dirty="0"/>
            </a:p>
          </p:txBody>
        </p:sp>
      </p:grpSp>
      <p:sp>
        <p:nvSpPr>
          <p:cNvPr id="18" name="Content Placeholder 2">
            <a:extLst>
              <a:ext uri="{FF2B5EF4-FFF2-40B4-BE49-F238E27FC236}">
                <a16:creationId xmlns:a16="http://schemas.microsoft.com/office/drawing/2014/main" id="{C7ABAB2D-B20C-84A2-7CF9-69DB904471E5}"/>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Next, we completed EDA for the dataset, evaluating individual features and the response as well as the relationships between data fields.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33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Observations and Initial Hypotheses</a:t>
            </a:r>
          </a:p>
        </p:txBody>
      </p:sp>
      <p:sp>
        <p:nvSpPr>
          <p:cNvPr id="5" name="Rectangle 4">
            <a:extLst>
              <a:ext uri="{FF2B5EF4-FFF2-40B4-BE49-F238E27FC236}">
                <a16:creationId xmlns:a16="http://schemas.microsoft.com/office/drawing/2014/main" id="{20D22466-6064-C614-4620-BDEABF48B526}"/>
              </a:ext>
            </a:extLst>
          </p:cNvPr>
          <p:cNvSpPr/>
          <p:nvPr/>
        </p:nvSpPr>
        <p:spPr>
          <a:xfrm>
            <a:off x="634182"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Univariate analysis revealed outliers in the price field which we will further investigate</a:t>
            </a:r>
          </a:p>
        </p:txBody>
      </p:sp>
      <p:sp>
        <p:nvSpPr>
          <p:cNvPr id="11" name="Rectangle 10">
            <a:extLst>
              <a:ext uri="{FF2B5EF4-FFF2-40B4-BE49-F238E27FC236}">
                <a16:creationId xmlns:a16="http://schemas.microsoft.com/office/drawing/2014/main" id="{8AD91285-AB0B-1688-78AA-F8085C8B584A}"/>
              </a:ext>
            </a:extLst>
          </p:cNvPr>
          <p:cNvSpPr/>
          <p:nvPr/>
        </p:nvSpPr>
        <p:spPr>
          <a:xfrm>
            <a:off x="4374791"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Investigation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134798"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p>
        </p:txBody>
      </p:sp>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17" y="1981789"/>
            <a:ext cx="2535507" cy="2095966"/>
          </a:xfrm>
          <a:prstGeom prst="rect">
            <a:avLst/>
          </a:prstGeom>
        </p:spPr>
      </p:pic>
      <p:grpSp>
        <p:nvGrpSpPr>
          <p:cNvPr id="3" name="Group 2">
            <a:extLst>
              <a:ext uri="{FF2B5EF4-FFF2-40B4-BE49-F238E27FC236}">
                <a16:creationId xmlns:a16="http://schemas.microsoft.com/office/drawing/2014/main" id="{786486B5-088B-EEFE-CEE2-537B73E83022}"/>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74F4280E-835B-B205-F1F2-80C47B9DEECA}"/>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D23885F-DE7D-EECF-844C-00D1EA9BB7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7" name="Freeform 6">
              <a:extLst>
                <a:ext uri="{FF2B5EF4-FFF2-40B4-BE49-F238E27FC236}">
                  <a16:creationId xmlns:a16="http://schemas.microsoft.com/office/drawing/2014/main" id="{689887AA-F020-1A97-4091-753423E1A99C}"/>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F849307D-067D-22D0-F1A6-1A12B3786FE2}"/>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88F46A54-3DA0-D9E7-AD2C-42960EC6D27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0" name="TextBox 9">
            <a:extLst>
              <a:ext uri="{FF2B5EF4-FFF2-40B4-BE49-F238E27FC236}">
                <a16:creationId xmlns:a16="http://schemas.microsoft.com/office/drawing/2014/main" id="{6D75CE7F-B026-1191-DD9B-2F44D73B426C}"/>
              </a:ext>
            </a:extLst>
          </p:cNvPr>
          <p:cNvSpPr txBox="1"/>
          <p:nvPr/>
        </p:nvSpPr>
        <p:spPr>
          <a:xfrm>
            <a:off x="598459" y="5919342"/>
            <a:ext cx="10585622" cy="907941"/>
          </a:xfrm>
          <a:prstGeom prst="rect">
            <a:avLst/>
          </a:prstGeom>
          <a:noFill/>
        </p:spPr>
        <p:txBody>
          <a:bodyPr wrap="square">
            <a:spAutoFit/>
          </a:bodyPr>
          <a:lstStyle/>
          <a:p>
            <a:pPr marL="466725" indent="-466725">
              <a:spcAft>
                <a:spcPts val="300"/>
              </a:spcAft>
              <a:buFont typeface="Arial" panose="020B0604020202020204" pitchFamily="34" charset="0"/>
              <a:buChar char="•"/>
            </a:pPr>
            <a:r>
              <a:rPr lang="en-US" sz="1600" dirty="0"/>
              <a:t>Real estate features are expected to provide the most signal to the model</a:t>
            </a:r>
          </a:p>
          <a:p>
            <a:pPr marL="466725" indent="-466725">
              <a:spcAft>
                <a:spcPts val="3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T</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ax </a:t>
            </a:r>
            <a:r>
              <a:rPr lang="en-US" sz="1600" dirty="0"/>
              <a:t>features related to affluency have the most potential to provide signal to the model</a:t>
            </a:r>
          </a:p>
          <a:p>
            <a:pPr marL="466725" indent="-466725">
              <a:spcAft>
                <a:spcPts val="300"/>
              </a:spcAft>
              <a:buFont typeface="Arial" panose="020B0604020202020204" pitchFamily="34" charset="0"/>
              <a:buChar char="•"/>
            </a:pPr>
            <a:r>
              <a:rPr lang="en-US" sz="1600" dirty="0"/>
              <a:t>Tree-based models will likely far outperform linear models</a:t>
            </a:r>
          </a:p>
        </p:txBody>
      </p:sp>
      <p:sp>
        <p:nvSpPr>
          <p:cNvPr id="13" name="Rectangle 12">
            <a:extLst>
              <a:ext uri="{FF2B5EF4-FFF2-40B4-BE49-F238E27FC236}">
                <a16:creationId xmlns:a16="http://schemas.microsoft.com/office/drawing/2014/main" id="{35E319ED-73A5-9A98-78E6-E5A45CE7754B}"/>
              </a:ext>
            </a:extLst>
          </p:cNvPr>
          <p:cNvSpPr/>
          <p:nvPr/>
        </p:nvSpPr>
        <p:spPr>
          <a:xfrm>
            <a:off x="0" y="5614542"/>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INITIAL HYPOTHESES</a:t>
            </a:r>
          </a:p>
        </p:txBody>
      </p:sp>
      <p:sp>
        <p:nvSpPr>
          <p:cNvPr id="20" name="Content Placeholder 2">
            <a:extLst>
              <a:ext uri="{FF2B5EF4-FFF2-40B4-BE49-F238E27FC236}">
                <a16:creationId xmlns:a16="http://schemas.microsoft.com/office/drawing/2014/main" id="{B986FAB7-F67B-40E5-3769-EDA3C1352686}"/>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During EDA, a few notable observations surfaced, along with initial hypotheses.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D21E7A08-CC94-0A67-FE52-96B91497A4DC}"/>
              </a:ext>
            </a:extLst>
          </p:cNvPr>
          <p:cNvPicPr>
            <a:picLocks noChangeAspect="1"/>
          </p:cNvPicPr>
          <p:nvPr/>
        </p:nvPicPr>
        <p:blipFill>
          <a:blip r:embed="rId3"/>
          <a:stretch>
            <a:fillRect/>
          </a:stretch>
        </p:blipFill>
        <p:spPr>
          <a:xfrm>
            <a:off x="7651440" y="1745182"/>
            <a:ext cx="4262564" cy="2668463"/>
          </a:xfrm>
          <a:prstGeom prst="rect">
            <a:avLst/>
          </a:prstGeom>
        </p:spPr>
      </p:pic>
      <p:graphicFrame>
        <p:nvGraphicFramePr>
          <p:cNvPr id="22" name="Table 21">
            <a:extLst>
              <a:ext uri="{FF2B5EF4-FFF2-40B4-BE49-F238E27FC236}">
                <a16:creationId xmlns:a16="http://schemas.microsoft.com/office/drawing/2014/main" id="{762388D4-9617-2404-AFA9-32E4BB22E9AA}"/>
              </a:ext>
            </a:extLst>
          </p:cNvPr>
          <p:cNvGraphicFramePr>
            <a:graphicFrameLocks noGrp="1"/>
          </p:cNvGraphicFramePr>
          <p:nvPr/>
        </p:nvGraphicFramePr>
        <p:xfrm>
          <a:off x="4595223" y="1699026"/>
          <a:ext cx="2895600" cy="2714625"/>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1580786733"/>
                    </a:ext>
                  </a:extLst>
                </a:gridCol>
                <a:gridCol w="1447800">
                  <a:extLst>
                    <a:ext uri="{9D8B030D-6E8A-4147-A177-3AD203B41FA5}">
                      <a16:colId xmlns:a16="http://schemas.microsoft.com/office/drawing/2014/main" val="77023370"/>
                    </a:ext>
                  </a:extLst>
                </a:gridCol>
              </a:tblGrid>
              <a:tr h="177898">
                <a:tc>
                  <a:txBody>
                    <a:bodyPr/>
                    <a:lstStyle/>
                    <a:p>
                      <a:pPr marL="0" marR="0">
                        <a:lnSpc>
                          <a:spcPct val="107000"/>
                        </a:lnSpc>
                        <a:spcBef>
                          <a:spcPts val="0"/>
                        </a:spcBef>
                        <a:spcAft>
                          <a:spcPts val="80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Correlation with 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4110214514"/>
                  </a:ext>
                </a:extLst>
              </a:tr>
              <a:tr h="177898">
                <a:tc>
                  <a:txBody>
                    <a:bodyPr/>
                    <a:lstStyle/>
                    <a:p>
                      <a:pPr marL="0" marR="0">
                        <a:lnSpc>
                          <a:spcPct val="107000"/>
                        </a:lnSpc>
                        <a:spcBef>
                          <a:spcPts val="0"/>
                        </a:spcBef>
                        <a:spcAft>
                          <a:spcPts val="800"/>
                        </a:spcAft>
                      </a:pPr>
                      <a:r>
                        <a:rPr lang="en-US" sz="1100">
                          <a:effectLst/>
                        </a:rPr>
                        <a:t>total_credit_amt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533899980"/>
                  </a:ext>
                </a:extLst>
              </a:tr>
              <a:tr h="177898">
                <a:tc>
                  <a:txBody>
                    <a:bodyPr/>
                    <a:lstStyle/>
                    <a:p>
                      <a:pPr marL="0" marR="0">
                        <a:lnSpc>
                          <a:spcPct val="107000"/>
                        </a:lnSpc>
                        <a:spcBef>
                          <a:spcPts val="0"/>
                        </a:spcBef>
                        <a:spcAft>
                          <a:spcPts val="800"/>
                        </a:spcAft>
                      </a:pPr>
                      <a:r>
                        <a:rPr lang="en-US" sz="1100">
                          <a:effectLst/>
                        </a:rPr>
                        <a:t>taxable_income_amt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0.375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808445841"/>
                  </a:ext>
                </a:extLst>
              </a:tr>
              <a:tr h="177898">
                <a:tc>
                  <a:txBody>
                    <a:bodyPr/>
                    <a:lstStyle/>
                    <a:p>
                      <a:pPr marL="0" marR="0">
                        <a:lnSpc>
                          <a:spcPct val="107000"/>
                        </a:lnSpc>
                        <a:spcBef>
                          <a:spcPts val="0"/>
                        </a:spcBef>
                        <a:spcAft>
                          <a:spcPts val="800"/>
                        </a:spcAft>
                      </a:pPr>
                      <a:r>
                        <a:rPr lang="en-US" sz="1100">
                          <a:effectLst/>
                        </a:rPr>
                        <a:t>mortgageint_amt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175059380"/>
                  </a:ext>
                </a:extLst>
              </a:tr>
              <a:tr h="177898">
                <a:tc>
                  <a:txBody>
                    <a:bodyPr/>
                    <a:lstStyle/>
                    <a:p>
                      <a:pPr marL="0" marR="0">
                        <a:lnSpc>
                          <a:spcPct val="107000"/>
                        </a:lnSpc>
                        <a:spcBef>
                          <a:spcPts val="0"/>
                        </a:spcBef>
                        <a:spcAft>
                          <a:spcPts val="800"/>
                        </a:spcAft>
                      </a:pPr>
                      <a:r>
                        <a:rPr lang="en-US" sz="1100">
                          <a:effectLst/>
                        </a:rPr>
                        <a:t>p_mortgageint_nr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264610848"/>
                  </a:ext>
                </a:extLst>
              </a:tr>
              <a:tr h="177898">
                <a:tc>
                  <a:txBody>
                    <a:bodyPr/>
                    <a:lstStyle/>
                    <a:p>
                      <a:pPr marL="0" marR="0">
                        <a:lnSpc>
                          <a:spcPct val="107000"/>
                        </a:lnSpc>
                        <a:spcBef>
                          <a:spcPts val="0"/>
                        </a:spcBef>
                        <a:spcAft>
                          <a:spcPts val="800"/>
                        </a:spcAft>
                      </a:pPr>
                      <a:r>
                        <a:rPr lang="en-US" sz="1100">
                          <a:effectLst/>
                        </a:rPr>
                        <a:t>inctax_amt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dirty="0">
                          <a:effectLst/>
                        </a:rPr>
                        <a:t>0.378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703724021"/>
                  </a:ext>
                </a:extLst>
              </a:tr>
              <a:tr h="177898">
                <a:tc>
                  <a:txBody>
                    <a:bodyPr/>
                    <a:lstStyle/>
                    <a:p>
                      <a:pPr marL="0" marR="0">
                        <a:lnSpc>
                          <a:spcPct val="107000"/>
                        </a:lnSpc>
                        <a:spcBef>
                          <a:spcPts val="0"/>
                        </a:spcBef>
                        <a:spcAft>
                          <a:spcPts val="800"/>
                        </a:spcAft>
                      </a:pPr>
                      <a:r>
                        <a:rPr lang="en-US" sz="1100">
                          <a:effectLst/>
                        </a:rPr>
                        <a:t>p_unemploy_nr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376028326"/>
                  </a:ext>
                </a:extLst>
              </a:tr>
              <a:tr h="177898">
                <a:tc>
                  <a:txBody>
                    <a:bodyPr/>
                    <a:lstStyle/>
                    <a:p>
                      <a:pPr marL="0" marR="0">
                        <a:lnSpc>
                          <a:spcPct val="107000"/>
                        </a:lnSpc>
                        <a:spcBef>
                          <a:spcPts val="0"/>
                        </a:spcBef>
                        <a:spcAft>
                          <a:spcPts val="800"/>
                        </a:spcAft>
                      </a:pPr>
                      <a:r>
                        <a:rPr lang="en-US" sz="1100">
                          <a:effectLst/>
                        </a:rPr>
                        <a:t>agi_amt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0.372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048139425"/>
                  </a:ext>
                </a:extLst>
              </a:tr>
              <a:tr h="177898">
                <a:tc>
                  <a:txBody>
                    <a:bodyPr/>
                    <a:lstStyle/>
                    <a:p>
                      <a:pPr marL="0" marR="0">
                        <a:lnSpc>
                          <a:spcPct val="107000"/>
                        </a:lnSpc>
                        <a:spcBef>
                          <a:spcPts val="0"/>
                        </a:spcBef>
                        <a:spcAft>
                          <a:spcPts val="800"/>
                        </a:spcAft>
                      </a:pPr>
                      <a:r>
                        <a:rPr lang="en-US" sz="1100">
                          <a:effectLst/>
                        </a:rPr>
                        <a:t>num_dependents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-0.179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909454832"/>
                  </a:ext>
                </a:extLst>
              </a:tr>
              <a:tr h="177898">
                <a:tc>
                  <a:txBody>
                    <a:bodyPr/>
                    <a:lstStyle/>
                    <a:p>
                      <a:pPr marL="0" marR="0">
                        <a:lnSpc>
                          <a:spcPct val="107000"/>
                        </a:lnSpc>
                        <a:spcBef>
                          <a:spcPts val="0"/>
                        </a:spcBef>
                        <a:spcAft>
                          <a:spcPts val="800"/>
                        </a:spcAft>
                      </a:pPr>
                      <a:r>
                        <a:rPr lang="en-US" sz="1100">
                          <a:effectLst/>
                        </a:rPr>
                        <a:t>p_re_taxes_nr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867211640"/>
                  </a:ext>
                </a:extLst>
              </a:tr>
              <a:tr h="177898">
                <a:tc>
                  <a:txBody>
                    <a:bodyPr/>
                    <a:lstStyle/>
                    <a:p>
                      <a:pPr marL="0" marR="0">
                        <a:lnSpc>
                          <a:spcPct val="107000"/>
                        </a:lnSpc>
                        <a:spcBef>
                          <a:spcPts val="0"/>
                        </a:spcBef>
                        <a:spcAft>
                          <a:spcPts val="800"/>
                        </a:spcAft>
                      </a:pPr>
                      <a:r>
                        <a:rPr lang="en-US" sz="1100">
                          <a:effectLst/>
                        </a:rPr>
                        <a:t>agi_bucket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445709430"/>
                  </a:ext>
                </a:extLst>
              </a:tr>
              <a:tr h="177898">
                <a:tc>
                  <a:txBody>
                    <a:bodyPr/>
                    <a:lstStyle/>
                    <a:p>
                      <a:pPr marL="0" marR="0">
                        <a:lnSpc>
                          <a:spcPct val="107000"/>
                        </a:lnSpc>
                        <a:spcBef>
                          <a:spcPts val="0"/>
                        </a:spcBef>
                        <a:spcAft>
                          <a:spcPts val="800"/>
                        </a:spcAft>
                      </a:pPr>
                      <a:r>
                        <a:rPr lang="en-US" sz="1100">
                          <a:effectLst/>
                        </a:rPr>
                        <a:t>bed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897392378"/>
                  </a:ext>
                </a:extLst>
              </a:tr>
              <a:tr h="177898">
                <a:tc>
                  <a:txBody>
                    <a:bodyPr/>
                    <a:lstStyle/>
                    <a:p>
                      <a:pPr marL="0" marR="0">
                        <a:lnSpc>
                          <a:spcPct val="107000"/>
                        </a:lnSpc>
                        <a:spcBef>
                          <a:spcPts val="0"/>
                        </a:spcBef>
                        <a:spcAft>
                          <a:spcPts val="800"/>
                        </a:spcAft>
                      </a:pPr>
                      <a:r>
                        <a:rPr lang="en-US" sz="1100">
                          <a:effectLst/>
                        </a:rPr>
                        <a:t>house_size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0.395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649938384"/>
                  </a:ext>
                </a:extLst>
              </a:tr>
              <a:tr h="177898">
                <a:tc>
                  <a:txBody>
                    <a:bodyPr/>
                    <a:lstStyle/>
                    <a:p>
                      <a:pPr marL="0" marR="0">
                        <a:lnSpc>
                          <a:spcPct val="107000"/>
                        </a:lnSpc>
                        <a:spcBef>
                          <a:spcPts val="0"/>
                        </a:spcBef>
                        <a:spcAft>
                          <a:spcPts val="800"/>
                        </a:spcAft>
                      </a:pPr>
                      <a:r>
                        <a:rPr lang="en-US" sz="1100">
                          <a:effectLst/>
                        </a:rPr>
                        <a:t>house_acre_lot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0.030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723889635"/>
                  </a:ext>
                </a:extLst>
              </a:tr>
              <a:tr h="177898">
                <a:tc>
                  <a:txBody>
                    <a:bodyPr/>
                    <a:lstStyle/>
                    <a:p>
                      <a:pPr marL="0" marR="0">
                        <a:lnSpc>
                          <a:spcPct val="107000"/>
                        </a:lnSpc>
                        <a:spcBef>
                          <a:spcPts val="0"/>
                        </a:spcBef>
                        <a:spcAft>
                          <a:spcPts val="800"/>
                        </a:spcAft>
                      </a:pPr>
                      <a:r>
                        <a:rPr lang="en-US" sz="1100">
                          <a:effectLst/>
                        </a:rPr>
                        <a:t>bath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dirty="0">
                          <a:effectLst/>
                        </a:rPr>
                        <a:t>0.490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031659125"/>
                  </a:ext>
                </a:extLst>
              </a:tr>
            </a:tbl>
          </a:graphicData>
        </a:graphic>
      </p:graphicFrame>
    </p:spTree>
    <p:extLst>
      <p:ext uri="{BB962C8B-B14F-4D97-AF65-F5344CB8AC3E}">
        <p14:creationId xmlns:p14="http://schemas.microsoft.com/office/powerpoint/2010/main" val="109672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Development &amp; Selection</a:t>
            </a:r>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375088"/>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model development and selection, we outlined the model types to evaluate, prepared the data, and evaluated each model, including hyperparameter search and preprocessing as needed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20" name="Chevron 19">
            <a:extLst>
              <a:ext uri="{FF2B5EF4-FFF2-40B4-BE49-F238E27FC236}">
                <a16:creationId xmlns:a16="http://schemas.microsoft.com/office/drawing/2014/main" id="{D8587772-B4A5-A2DC-735D-4CD4CD3064DC}"/>
              </a:ext>
            </a:extLst>
          </p:cNvPr>
          <p:cNvSpPr/>
          <p:nvPr/>
        </p:nvSpPr>
        <p:spPr>
          <a:xfrm>
            <a:off x="973667"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Identify Model Types</a:t>
            </a:r>
          </a:p>
        </p:txBody>
      </p:sp>
      <p:sp>
        <p:nvSpPr>
          <p:cNvPr id="21" name="TextBox 20">
            <a:extLst>
              <a:ext uri="{FF2B5EF4-FFF2-40B4-BE49-F238E27FC236}">
                <a16:creationId xmlns:a16="http://schemas.microsoft.com/office/drawing/2014/main" id="{9EEBB6B7-E444-A33E-E87D-B62621C5ACB2}"/>
              </a:ext>
            </a:extLst>
          </p:cNvPr>
          <p:cNvSpPr txBox="1"/>
          <p:nvPr/>
        </p:nvSpPr>
        <p:spPr>
          <a:xfrm>
            <a:off x="973667" y="3022600"/>
            <a:ext cx="3056466" cy="276998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i="1" dirty="0"/>
              <a:t>Linear Regression</a:t>
            </a:r>
            <a:r>
              <a:rPr lang="en-US" sz="1600" dirty="0"/>
              <a:t> for </a:t>
            </a:r>
            <a:r>
              <a:rPr lang="en-US" sz="1600" b="1" dirty="0"/>
              <a:t>baseline point of comparison </a:t>
            </a:r>
            <a:r>
              <a:rPr lang="en-US" sz="1600" dirty="0"/>
              <a:t>and </a:t>
            </a:r>
            <a:r>
              <a:rPr lang="en-US" sz="1600" b="1" dirty="0"/>
              <a:t>coefficient transparency</a:t>
            </a:r>
            <a:endParaRPr lang="en-US" sz="1600" dirty="0"/>
          </a:p>
          <a:p>
            <a:pPr marL="285750" indent="-285750">
              <a:spcAft>
                <a:spcPts val="1200"/>
              </a:spcAft>
              <a:buFont typeface="Arial" panose="020B0604020202020204" pitchFamily="34" charset="0"/>
              <a:buChar char="•"/>
            </a:pPr>
            <a:r>
              <a:rPr lang="en-US" sz="1600" i="1" dirty="0"/>
              <a:t>LASSO Regression</a:t>
            </a:r>
            <a:r>
              <a:rPr lang="en-US" sz="1600" b="1" i="1" dirty="0"/>
              <a:t> </a:t>
            </a:r>
            <a:r>
              <a:rPr lang="en-US" sz="1600" dirty="0"/>
              <a:t>for </a:t>
            </a:r>
            <a:r>
              <a:rPr lang="en-US" sz="1600" b="1" dirty="0"/>
              <a:t>feature insights</a:t>
            </a:r>
            <a:endParaRPr lang="en-US" sz="1600" dirty="0"/>
          </a:p>
          <a:p>
            <a:pPr marL="285750" indent="-285750">
              <a:spcAft>
                <a:spcPts val="1200"/>
              </a:spcAft>
              <a:buFont typeface="Arial" panose="020B0604020202020204" pitchFamily="34" charset="0"/>
              <a:buChar char="•"/>
            </a:pPr>
            <a:r>
              <a:rPr lang="en-US" sz="1600" i="1" dirty="0"/>
              <a:t>Random Forest </a:t>
            </a:r>
            <a:r>
              <a:rPr lang="en-US" sz="1600" dirty="0"/>
              <a:t>for </a:t>
            </a:r>
            <a:r>
              <a:rPr lang="en-US" sz="1600" b="1" dirty="0"/>
              <a:t>tree-based model benefits</a:t>
            </a:r>
            <a:endParaRPr lang="en-US" sz="1600" dirty="0"/>
          </a:p>
          <a:p>
            <a:pPr marL="285750" indent="-285750">
              <a:spcAft>
                <a:spcPts val="1200"/>
              </a:spcAft>
              <a:buFont typeface="Arial" panose="020B0604020202020204" pitchFamily="34" charset="0"/>
              <a:buChar char="•"/>
            </a:pPr>
            <a:r>
              <a:rPr lang="en-US" sz="1600" i="1" dirty="0" err="1"/>
              <a:t>XGBoost</a:t>
            </a:r>
            <a:r>
              <a:rPr lang="en-US" sz="1600" dirty="0"/>
              <a:t> for </a:t>
            </a:r>
            <a:r>
              <a:rPr lang="en-US" sz="1600" b="1" dirty="0"/>
              <a:t>tree-based benefits </a:t>
            </a:r>
            <a:r>
              <a:rPr lang="en-US" sz="1600" dirty="0"/>
              <a:t>and </a:t>
            </a:r>
            <a:r>
              <a:rPr lang="en-US" sz="1600" b="1" dirty="0"/>
              <a:t>comparison to RF</a:t>
            </a:r>
            <a:endParaRPr lang="en-US" sz="1600" dirty="0"/>
          </a:p>
        </p:txBody>
      </p:sp>
      <p:sp>
        <p:nvSpPr>
          <p:cNvPr id="22" name="Chevron 21">
            <a:extLst>
              <a:ext uri="{FF2B5EF4-FFF2-40B4-BE49-F238E27FC236}">
                <a16:creationId xmlns:a16="http://schemas.microsoft.com/office/drawing/2014/main" id="{495CB340-8E56-B4DD-F909-2C9BD8981F16}"/>
              </a:ext>
            </a:extLst>
          </p:cNvPr>
          <p:cNvSpPr/>
          <p:nvPr/>
        </p:nvSpPr>
        <p:spPr>
          <a:xfrm>
            <a:off x="4483364"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Prep</a:t>
            </a:r>
          </a:p>
        </p:txBody>
      </p:sp>
      <p:sp>
        <p:nvSpPr>
          <p:cNvPr id="23" name="TextBox 22">
            <a:extLst>
              <a:ext uri="{FF2B5EF4-FFF2-40B4-BE49-F238E27FC236}">
                <a16:creationId xmlns:a16="http://schemas.microsoft.com/office/drawing/2014/main" id="{4E904652-BF61-FE2D-B251-2BDEF84566CF}"/>
              </a:ext>
            </a:extLst>
          </p:cNvPr>
          <p:cNvSpPr txBox="1"/>
          <p:nvPr/>
        </p:nvSpPr>
        <p:spPr>
          <a:xfrm>
            <a:off x="4483364" y="3022600"/>
            <a:ext cx="3056466" cy="317009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R</a:t>
            </a:r>
            <a:r>
              <a:rPr lang="en-US" sz="1600" b="0" i="0" dirty="0">
                <a:effectLst/>
                <a:latin typeface="Calibri" panose="020F0502020204030204" pitchFamily="34" charset="0"/>
                <a:cs typeface="Calibri" panose="020F0502020204030204" pitchFamily="34" charset="0"/>
              </a:rPr>
              <a:t>ead in R packages</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Read in data and remove unnecessary columns</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Make dummy variables out of the State names </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Scale all non-binary numeric columns</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Split into training and test sets (80/20 split)</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24" name="Chevron 23">
            <a:extLst>
              <a:ext uri="{FF2B5EF4-FFF2-40B4-BE49-F238E27FC236}">
                <a16:creationId xmlns:a16="http://schemas.microsoft.com/office/drawing/2014/main" id="{73A4ABFA-D41D-269F-1875-140D08876DAD}"/>
              </a:ext>
            </a:extLst>
          </p:cNvPr>
          <p:cNvSpPr/>
          <p:nvPr/>
        </p:nvSpPr>
        <p:spPr>
          <a:xfrm>
            <a:off x="8159882"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Evaluate Models</a:t>
            </a:r>
          </a:p>
        </p:txBody>
      </p:sp>
      <p:sp>
        <p:nvSpPr>
          <p:cNvPr id="25" name="TextBox 24">
            <a:extLst>
              <a:ext uri="{FF2B5EF4-FFF2-40B4-BE49-F238E27FC236}">
                <a16:creationId xmlns:a16="http://schemas.microsoft.com/office/drawing/2014/main" id="{EA9C389C-4626-B33D-5150-4E938094B8DF}"/>
              </a:ext>
            </a:extLst>
          </p:cNvPr>
          <p:cNvSpPr txBox="1"/>
          <p:nvPr/>
        </p:nvSpPr>
        <p:spPr>
          <a:xfrm>
            <a:off x="8159882" y="3022600"/>
            <a:ext cx="3056466" cy="3662541"/>
          </a:xfrm>
          <a:prstGeom prst="rect">
            <a:avLst/>
          </a:prstGeom>
          <a:noFill/>
        </p:spPr>
        <p:txBody>
          <a:bodyPr wrap="square" rtlCol="0">
            <a:spAutoFit/>
          </a:bodyPr>
          <a:lstStyle/>
          <a:p>
            <a:pPr marL="342900" indent="-342900">
              <a:spcAft>
                <a:spcPts val="1200"/>
              </a:spcAft>
              <a:buFont typeface="+mj-lt"/>
              <a:buAutoNum type="arabicPeriod"/>
            </a:pPr>
            <a:r>
              <a:rPr lang="en-US" sz="1600" dirty="0"/>
              <a:t>Perform PCA (linear regression only)</a:t>
            </a:r>
          </a:p>
          <a:p>
            <a:pPr marL="342900" indent="-342900">
              <a:spcAft>
                <a:spcPts val="1200"/>
              </a:spcAft>
              <a:buFont typeface="+mj-lt"/>
              <a:buAutoNum type="arabicPeriod"/>
            </a:pPr>
            <a:r>
              <a:rPr lang="en-US" sz="1600" dirty="0"/>
              <a:t>Build model using all features on training data</a:t>
            </a:r>
          </a:p>
          <a:p>
            <a:pPr marL="342900" indent="-342900">
              <a:spcAft>
                <a:spcPts val="1200"/>
              </a:spcAft>
              <a:buFont typeface="+mj-lt"/>
              <a:buAutoNum type="arabicPeriod"/>
            </a:pPr>
            <a:r>
              <a:rPr lang="en-US" sz="1600" dirty="0"/>
              <a:t>Build model using only real estate features on training data</a:t>
            </a:r>
          </a:p>
          <a:p>
            <a:pPr marL="342900" indent="-342900">
              <a:spcAft>
                <a:spcPts val="1200"/>
              </a:spcAft>
              <a:buFont typeface="+mj-lt"/>
              <a:buAutoNum type="arabicPeriod"/>
            </a:pPr>
            <a:r>
              <a:rPr lang="en-US" sz="1600" dirty="0"/>
              <a:t>Hyperparameter tuning for LASSO, Random Forest, and </a:t>
            </a:r>
            <a:r>
              <a:rPr lang="en-US" sz="1600" dirty="0" err="1"/>
              <a:t>XGBoost</a:t>
            </a:r>
            <a:endParaRPr lang="en-US" sz="1600" dirty="0"/>
          </a:p>
          <a:p>
            <a:pPr marL="342900" indent="-342900">
              <a:spcAft>
                <a:spcPts val="1200"/>
              </a:spcAft>
              <a:buFont typeface="+mj-lt"/>
              <a:buAutoNum type="arabicPeriod"/>
            </a:pPr>
            <a:r>
              <a:rPr lang="en-US" sz="1600" dirty="0"/>
              <a:t>Evaluate R</a:t>
            </a:r>
            <a:r>
              <a:rPr lang="en-US" sz="1600" baseline="30000" dirty="0"/>
              <a:t>2</a:t>
            </a:r>
            <a:r>
              <a:rPr lang="en-US" sz="1600" dirty="0"/>
              <a:t>, RMSE, and MAE on test data</a:t>
            </a:r>
            <a:endParaRPr lang="en-US" sz="1600" baseline="30000" dirty="0"/>
          </a:p>
        </p:txBody>
      </p:sp>
    </p:spTree>
    <p:extLst>
      <p:ext uri="{BB962C8B-B14F-4D97-AF65-F5344CB8AC3E}">
        <p14:creationId xmlns:p14="http://schemas.microsoft.com/office/powerpoint/2010/main" val="250670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Performance Results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Content Placeholder 2">
            <a:extLst>
              <a:ext uri="{FF2B5EF4-FFF2-40B4-BE49-F238E27FC236}">
                <a16:creationId xmlns:a16="http://schemas.microsoft.com/office/drawing/2014/main" id="{131F9712-0338-F434-DDA8-0F2143C42CDE}"/>
              </a:ext>
            </a:extLst>
          </p:cNvPr>
          <p:cNvSpPr txBox="1">
            <a:spLocks/>
          </p:cNvSpPr>
          <p:nvPr/>
        </p:nvSpPr>
        <p:spPr>
          <a:xfrm>
            <a:off x="6637867" y="2743252"/>
            <a:ext cx="4639733"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Calibri" panose="020F0502020204030204" pitchFamily="34" charset="0"/>
                <a:ea typeface="MS Mincho" panose="02020609040205080304" pitchFamily="49" charset="-128"/>
                <a:cs typeface="Times New Roman" panose="02020603050405020304" pitchFamily="18" charset="0"/>
              </a:rPr>
              <a:t>Random Forest provides the most predictive model on both sets of features, and will be used to draw conclusions</a:t>
            </a:r>
          </a:p>
          <a:p>
            <a:r>
              <a:rPr lang="en-US" sz="1800" dirty="0">
                <a:latin typeface="Calibri" panose="020F0502020204030204" pitchFamily="34" charset="0"/>
                <a:ea typeface="MS Mincho" panose="02020609040205080304" pitchFamily="49" charset="-128"/>
                <a:cs typeface="Times New Roman" panose="02020603050405020304" pitchFamily="18" charset="0"/>
              </a:rPr>
              <a:t>For all model types, including income tax features adds between 0.05 and 0.23 to the R-squared (a significant amount!)</a:t>
            </a:r>
          </a:p>
          <a:p>
            <a:r>
              <a:rPr lang="en-US" sz="1800" dirty="0">
                <a:latin typeface="Calibri" panose="020F0502020204030204" pitchFamily="34" charset="0"/>
                <a:ea typeface="MS Mincho" panose="02020609040205080304" pitchFamily="49" charset="-128"/>
                <a:cs typeface="Times New Roman" panose="02020603050405020304" pitchFamily="18" charset="0"/>
              </a:rPr>
              <a:t>Our best model has an R-Squared of 0.57, which makes it moderately strong</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Content Placeholder 2">
            <a:extLst>
              <a:ext uri="{FF2B5EF4-FFF2-40B4-BE49-F238E27FC236}">
                <a16:creationId xmlns:a16="http://schemas.microsoft.com/office/drawing/2014/main" id="{CBA5BF50-74F7-D9E7-9DBC-5A5704FA9AA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In evaluating the model strength, we’re able to come up with a few insights around the model types and the features.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A26E2CBB-16A1-DD26-1F66-49018FA46C4D}"/>
              </a:ext>
            </a:extLst>
          </p:cNvPr>
          <p:cNvGraphicFramePr>
            <a:graphicFrameLocks noGrp="1"/>
          </p:cNvGraphicFramePr>
          <p:nvPr/>
        </p:nvGraphicFramePr>
        <p:xfrm>
          <a:off x="702733" y="2743252"/>
          <a:ext cx="4639733" cy="2557708"/>
        </p:xfrm>
        <a:graphic>
          <a:graphicData uri="http://schemas.openxmlformats.org/drawingml/2006/table">
            <a:tbl>
              <a:tblPr/>
              <a:tblGrid>
                <a:gridCol w="1896533">
                  <a:extLst>
                    <a:ext uri="{9D8B030D-6E8A-4147-A177-3AD203B41FA5}">
                      <a16:colId xmlns:a16="http://schemas.microsoft.com/office/drawing/2014/main" val="348081328"/>
                    </a:ext>
                  </a:extLst>
                </a:gridCol>
                <a:gridCol w="1371600">
                  <a:extLst>
                    <a:ext uri="{9D8B030D-6E8A-4147-A177-3AD203B41FA5}">
                      <a16:colId xmlns:a16="http://schemas.microsoft.com/office/drawing/2014/main" val="1485825321"/>
                    </a:ext>
                  </a:extLst>
                </a:gridCol>
                <a:gridCol w="1371600">
                  <a:extLst>
                    <a:ext uri="{9D8B030D-6E8A-4147-A177-3AD203B41FA5}">
                      <a16:colId xmlns:a16="http://schemas.microsoft.com/office/drawing/2014/main" val="1035324473"/>
                    </a:ext>
                  </a:extLst>
                </a:gridCol>
              </a:tblGrid>
              <a:tr h="301752">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pPr algn="ctr"/>
                      <a:r>
                        <a:rPr lang="en-US" sz="1400" b="1" dirty="0">
                          <a:solidFill>
                            <a:schemeClr val="bg1"/>
                          </a:solidFill>
                          <a:effectLst/>
                        </a:rPr>
                        <a:t>R-SQUARED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6553344"/>
                  </a:ext>
                </a:extLst>
              </a:tr>
              <a:tr h="440215">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b="1" dirty="0">
                          <a:effectLst/>
                          <a:latin typeface="Arial" panose="020B0604020202020204" pitchFamily="34" charset="0"/>
                        </a:rPr>
                        <a:t>Real Estate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en-US" sz="1400" b="1" dirty="0">
                          <a:effectLst/>
                          <a:latin typeface="Arial" panose="020B0604020202020204" pitchFamily="34" charset="0"/>
                        </a:rPr>
                        <a:t>All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1662864"/>
                  </a:ext>
                </a:extLst>
              </a:tr>
              <a:tr h="433687">
                <a:tc>
                  <a:txBody>
                    <a:bodyPr/>
                    <a:lstStyle/>
                    <a:p>
                      <a:r>
                        <a:rPr lang="en-US" sz="1400" b="1" dirty="0">
                          <a:effectLst/>
                          <a:latin typeface="Arial" panose="020B0604020202020204" pitchFamily="34" charset="0"/>
                        </a:rPr>
                        <a:t>Linear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0.3408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5862827"/>
                  </a:ext>
                </a:extLst>
              </a:tr>
              <a:tr h="433687">
                <a:tc>
                  <a:txBody>
                    <a:bodyPr/>
                    <a:lstStyle/>
                    <a:p>
                      <a:r>
                        <a:rPr lang="en-US" sz="1400" b="1" dirty="0">
                          <a:effectLst/>
                          <a:latin typeface="Arial" panose="020B0604020202020204" pitchFamily="34" charset="0"/>
                        </a:rPr>
                        <a:t>LASSO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0.3336</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0.3939</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2128283"/>
                  </a:ext>
                </a:extLst>
              </a:tr>
              <a:tr h="433687">
                <a:tc>
                  <a:txBody>
                    <a:bodyPr/>
                    <a:lstStyle/>
                    <a:p>
                      <a:r>
                        <a:rPr lang="en-US" sz="1400" b="1">
                          <a:effectLst/>
                          <a:latin typeface="Arial" panose="020B0604020202020204" pitchFamily="34" charset="0"/>
                        </a:rPr>
                        <a:t>Random Forest </a:t>
                      </a: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0.3450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0.5702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6655492"/>
                  </a:ext>
                </a:extLst>
              </a:tr>
              <a:tr h="433687">
                <a:tc>
                  <a:txBody>
                    <a:bodyPr/>
                    <a:lstStyle/>
                    <a:p>
                      <a:r>
                        <a:rPr lang="en-US" sz="1400" b="1" dirty="0" err="1">
                          <a:effectLst/>
                          <a:latin typeface="Arial" panose="020B0604020202020204" pitchFamily="34" charset="0"/>
                        </a:rPr>
                        <a:t>XGBoost</a:t>
                      </a:r>
                      <a:r>
                        <a:rPr lang="en-US" sz="1400" b="1" dirty="0">
                          <a:effectLst/>
                          <a:latin typeface="Arial" panose="020B0604020202020204" pitchFamily="34" charset="0"/>
                        </a:rPr>
                        <a:t>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0.2282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0.3073</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2177269"/>
                  </a:ext>
                </a:extLst>
              </a:tr>
            </a:tbl>
          </a:graphicData>
        </a:graphic>
      </p:graphicFrame>
      <p:sp>
        <p:nvSpPr>
          <p:cNvPr id="24" name="Rectangle 23">
            <a:extLst>
              <a:ext uri="{FF2B5EF4-FFF2-40B4-BE49-F238E27FC236}">
                <a16:creationId xmlns:a16="http://schemas.microsoft.com/office/drawing/2014/main" id="{5F4040C1-2234-41DD-756D-3620E6981950}"/>
              </a:ext>
            </a:extLst>
          </p:cNvPr>
          <p:cNvSpPr/>
          <p:nvPr/>
        </p:nvSpPr>
        <p:spPr>
          <a:xfrm>
            <a:off x="702733"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MODEL STRENGTH</a:t>
            </a:r>
          </a:p>
        </p:txBody>
      </p:sp>
      <p:sp>
        <p:nvSpPr>
          <p:cNvPr id="25" name="Rectangle 24">
            <a:extLst>
              <a:ext uri="{FF2B5EF4-FFF2-40B4-BE49-F238E27FC236}">
                <a16:creationId xmlns:a16="http://schemas.microsoft.com/office/drawing/2014/main" id="{BFD799C4-165A-C0EC-051C-E58C8292671F}"/>
              </a:ext>
            </a:extLst>
          </p:cNvPr>
          <p:cNvSpPr/>
          <p:nvPr/>
        </p:nvSpPr>
        <p:spPr>
          <a:xfrm>
            <a:off x="6637867"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Tree>
    <p:extLst>
      <p:ext uri="{BB962C8B-B14F-4D97-AF65-F5344CB8AC3E}">
        <p14:creationId xmlns:p14="http://schemas.microsoft.com/office/powerpoint/2010/main" val="89245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Feature Insights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5" name="Content Placeholder 2">
            <a:extLst>
              <a:ext uri="{FF2B5EF4-FFF2-40B4-BE49-F238E27FC236}">
                <a16:creationId xmlns:a16="http://schemas.microsoft.com/office/drawing/2014/main" id="{DAF42437-1028-92C2-3CA3-C16529DB84A5}"/>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More specifically, we can use the results of the LASSO model to see which features were selected in a regularized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85117A29-FFCC-C42A-F076-723104D4F8EF}"/>
              </a:ext>
            </a:extLst>
          </p:cNvPr>
          <p:cNvGraphicFramePr>
            <a:graphicFrameLocks noGrp="1"/>
          </p:cNvGraphicFramePr>
          <p:nvPr/>
        </p:nvGraphicFramePr>
        <p:xfrm>
          <a:off x="922865" y="2033171"/>
          <a:ext cx="2607733" cy="4480560"/>
        </p:xfrm>
        <a:graphic>
          <a:graphicData uri="http://schemas.openxmlformats.org/drawingml/2006/table">
            <a:tbl>
              <a:tblPr>
                <a:tableStyleId>{5C22544A-7EE6-4342-B048-85BDC9FD1C3A}</a:tableStyleId>
              </a:tblPr>
              <a:tblGrid>
                <a:gridCol w="1419119">
                  <a:extLst>
                    <a:ext uri="{9D8B030D-6E8A-4147-A177-3AD203B41FA5}">
                      <a16:colId xmlns:a16="http://schemas.microsoft.com/office/drawing/2014/main" val="1672288551"/>
                    </a:ext>
                  </a:extLst>
                </a:gridCol>
                <a:gridCol w="1188614">
                  <a:extLst>
                    <a:ext uri="{9D8B030D-6E8A-4147-A177-3AD203B41FA5}">
                      <a16:colId xmlns:a16="http://schemas.microsoft.com/office/drawing/2014/main" val="945198728"/>
                    </a:ext>
                  </a:extLst>
                </a:gridCol>
              </a:tblGrid>
              <a:tr h="155405">
                <a:tc>
                  <a:txBody>
                    <a:bodyPr/>
                    <a:lstStyle/>
                    <a:p>
                      <a:pPr algn="l" fontAlgn="b"/>
                      <a:r>
                        <a:rPr lang="en-US" sz="1050" b="1" u="none" strike="noStrike" dirty="0">
                          <a:effectLst/>
                        </a:rPr>
                        <a:t>Field</a:t>
                      </a:r>
                      <a:endParaRPr lang="en-US" sz="1050" b="1"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050" b="1" u="none" strike="noStrike" dirty="0">
                          <a:effectLst/>
                        </a:rPr>
                        <a:t>LASSO Coefficient</a:t>
                      </a:r>
                      <a:endParaRPr lang="en-US" sz="1050" b="1"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31767682"/>
                  </a:ext>
                </a:extLst>
              </a:tr>
              <a:tr h="155405">
                <a:tc>
                  <a:txBody>
                    <a:bodyPr/>
                    <a:lstStyle/>
                    <a:p>
                      <a:pPr algn="l" fontAlgn="b"/>
                      <a:r>
                        <a:rPr lang="en-US" sz="1050" u="none" strike="noStrike" dirty="0">
                          <a:effectLst/>
                        </a:rPr>
                        <a:t>(Intercept)</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fontAlgn="b"/>
                      <a:r>
                        <a:rPr lang="en-US" sz="1050" u="none" strike="noStrike" dirty="0">
                          <a:effectLst/>
                        </a:rPr>
                        <a:t>777652.34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3124047"/>
                  </a:ext>
                </a:extLst>
              </a:tr>
              <a:tr h="155405">
                <a:tc>
                  <a:txBody>
                    <a:bodyPr/>
                    <a:lstStyle/>
                    <a:p>
                      <a:pPr algn="l" fontAlgn="b"/>
                      <a:r>
                        <a:rPr lang="en-US" sz="1050" u="none" strike="noStrike" dirty="0">
                          <a:effectLst/>
                        </a:rPr>
                        <a:t>bed</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722487816"/>
                  </a:ext>
                </a:extLst>
              </a:tr>
              <a:tr h="155405">
                <a:tc>
                  <a:txBody>
                    <a:bodyPr/>
                    <a:lstStyle/>
                    <a:p>
                      <a:pPr algn="l" fontAlgn="b"/>
                      <a:r>
                        <a:rPr lang="en-US" sz="1050" u="none" strike="noStrike" dirty="0">
                          <a:effectLst/>
                        </a:rPr>
                        <a:t>bath</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736419.1</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98987090"/>
                  </a:ext>
                </a:extLst>
              </a:tr>
              <a:tr h="155405">
                <a:tc>
                  <a:txBody>
                    <a:bodyPr/>
                    <a:lstStyle/>
                    <a:p>
                      <a:pPr algn="l" fontAlgn="b"/>
                      <a:r>
                        <a:rPr lang="en-US" sz="1050" u="none" strike="noStrike">
                          <a:effectLst/>
                        </a:rPr>
                        <a:t>house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-53034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59675941"/>
                  </a:ext>
                </a:extLst>
              </a:tr>
              <a:tr h="155405">
                <a:tc>
                  <a:txBody>
                    <a:bodyPr/>
                    <a:lstStyle/>
                    <a:p>
                      <a:pPr algn="l" fontAlgn="b"/>
                      <a:r>
                        <a:rPr lang="en-US" sz="1050" u="none" strike="noStrike">
                          <a:effectLst/>
                        </a:rPr>
                        <a:t>house.acre.lot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14288658"/>
                  </a:ext>
                </a:extLst>
              </a:tr>
              <a:tr h="155405">
                <a:tc>
                  <a:txBody>
                    <a:bodyPr/>
                    <a:lstStyle/>
                    <a:p>
                      <a:pPr algn="l" fontAlgn="b"/>
                      <a:r>
                        <a:rPr lang="en-US" sz="1050" u="none" strike="noStrike">
                          <a:effectLst/>
                        </a:rPr>
                        <a:t>state_Connecticut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48022110"/>
                  </a:ext>
                </a:extLst>
              </a:tr>
              <a:tr h="155405">
                <a:tc>
                  <a:txBody>
                    <a:bodyPr/>
                    <a:lstStyle/>
                    <a:p>
                      <a:pPr algn="l" fontAlgn="b"/>
                      <a:r>
                        <a:rPr lang="en-US" sz="1050" u="none" strike="noStrike">
                          <a:effectLst/>
                        </a:rPr>
                        <a:t>state_Delaware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37268200"/>
                  </a:ext>
                </a:extLst>
              </a:tr>
              <a:tr h="155405">
                <a:tc>
                  <a:txBody>
                    <a:bodyPr/>
                    <a:lstStyle/>
                    <a:p>
                      <a:pPr algn="l" fontAlgn="b"/>
                      <a:r>
                        <a:rPr lang="en-US" sz="1050" u="none" strike="noStrike">
                          <a:effectLst/>
                        </a:rPr>
                        <a:t>state_Maine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54048564"/>
                  </a:ext>
                </a:extLst>
              </a:tr>
              <a:tr h="155405">
                <a:tc>
                  <a:txBody>
                    <a:bodyPr/>
                    <a:lstStyle/>
                    <a:p>
                      <a:pPr algn="l" fontAlgn="b"/>
                      <a:r>
                        <a:rPr lang="en-US" sz="1050" u="none" strike="noStrike">
                          <a:effectLst/>
                        </a:rPr>
                        <a:t>state_Massachusetts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20219511"/>
                  </a:ext>
                </a:extLst>
              </a:tr>
              <a:tr h="155405">
                <a:tc>
                  <a:txBody>
                    <a:bodyPr/>
                    <a:lstStyle/>
                    <a:p>
                      <a:pPr algn="l" fontAlgn="b"/>
                      <a:r>
                        <a:rPr lang="en-US" sz="1050" u="none" strike="noStrike">
                          <a:effectLst/>
                        </a:rPr>
                        <a:t>state_New.Hampshire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11318997"/>
                  </a:ext>
                </a:extLst>
              </a:tr>
              <a:tr h="155405">
                <a:tc>
                  <a:txBody>
                    <a:bodyPr/>
                    <a:lstStyle/>
                    <a:p>
                      <a:pPr algn="l" fontAlgn="b"/>
                      <a:r>
                        <a:rPr lang="en-US" sz="1050" u="none" strike="noStrike">
                          <a:effectLst/>
                        </a:rPr>
                        <a:t>state_New.Jersey</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98048544"/>
                  </a:ext>
                </a:extLst>
              </a:tr>
              <a:tr h="155405">
                <a:tc>
                  <a:txBody>
                    <a:bodyPr/>
                    <a:lstStyle/>
                    <a:p>
                      <a:pPr algn="l" fontAlgn="b"/>
                      <a:r>
                        <a:rPr lang="en-US" sz="1050" u="none" strike="noStrike">
                          <a:effectLst/>
                        </a:rPr>
                        <a:t>state_New.York</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472845.74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26270810"/>
                  </a:ext>
                </a:extLst>
              </a:tr>
              <a:tr h="155405">
                <a:tc>
                  <a:txBody>
                    <a:bodyPr/>
                    <a:lstStyle/>
                    <a:p>
                      <a:pPr algn="l" fontAlgn="b"/>
                      <a:r>
                        <a:rPr lang="en-US" sz="1050" u="none" strike="noStrike">
                          <a:effectLst/>
                        </a:rPr>
                        <a:t>state_Pennsylvania</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20173097"/>
                  </a:ext>
                </a:extLst>
              </a:tr>
              <a:tr h="155405">
                <a:tc>
                  <a:txBody>
                    <a:bodyPr/>
                    <a:lstStyle/>
                    <a:p>
                      <a:pPr algn="l" fontAlgn="b"/>
                      <a:r>
                        <a:rPr lang="en-US" sz="1050" u="none" strike="noStrike">
                          <a:effectLst/>
                        </a:rPr>
                        <a:t>state_Rhode.Island</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03778851"/>
                  </a:ext>
                </a:extLst>
              </a:tr>
              <a:tr h="155405">
                <a:tc>
                  <a:txBody>
                    <a:bodyPr/>
                    <a:lstStyle/>
                    <a:p>
                      <a:pPr algn="l" fontAlgn="b"/>
                      <a:r>
                        <a:rPr lang="en-US" sz="1050" u="none" strike="noStrike">
                          <a:effectLst/>
                        </a:rPr>
                        <a:t>state_Vermont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53136220"/>
                  </a:ext>
                </a:extLst>
              </a:tr>
              <a:tr h="155405">
                <a:tc>
                  <a:txBody>
                    <a:bodyPr/>
                    <a:lstStyle/>
                    <a:p>
                      <a:pPr algn="l" fontAlgn="b"/>
                      <a:r>
                        <a:rPr lang="en-US" sz="1050" u="none" strike="noStrike">
                          <a:effectLst/>
                        </a:rPr>
                        <a:t>house_size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231909.44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30473248"/>
                  </a:ext>
                </a:extLst>
              </a:tr>
              <a:tr h="155405">
                <a:tc>
                  <a:txBody>
                    <a:bodyPr/>
                    <a:lstStyle/>
                    <a:p>
                      <a:pPr algn="l" fontAlgn="b"/>
                      <a:r>
                        <a:rPr lang="en-US" sz="1050" u="none" strike="noStrike">
                          <a:effectLst/>
                        </a:rPr>
                        <a:t>n1_total</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28145.47</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03576842"/>
                  </a:ext>
                </a:extLst>
              </a:tr>
              <a:tr h="155405">
                <a:tc>
                  <a:txBody>
                    <a:bodyPr/>
                    <a:lstStyle/>
                    <a:p>
                      <a:pPr algn="l" fontAlgn="b"/>
                      <a:r>
                        <a:rPr lang="en-US" sz="1050" u="none" strike="noStrike">
                          <a:effectLst/>
                        </a:rPr>
                        <a:t>total_credit_amt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96645269"/>
                  </a:ext>
                </a:extLst>
              </a:tr>
              <a:tr h="155405">
                <a:tc>
                  <a:txBody>
                    <a:bodyPr/>
                    <a:lstStyle/>
                    <a:p>
                      <a:pPr algn="l" fontAlgn="b"/>
                      <a:r>
                        <a:rPr lang="en-US" sz="1050" u="none" strike="noStrike">
                          <a:effectLst/>
                        </a:rPr>
                        <a:t>taxable_income_amt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83503246"/>
                  </a:ext>
                </a:extLst>
              </a:tr>
              <a:tr h="155405">
                <a:tc>
                  <a:txBody>
                    <a:bodyPr/>
                    <a:lstStyle/>
                    <a:p>
                      <a:pPr algn="l" fontAlgn="b"/>
                      <a:r>
                        <a:rPr lang="en-US" sz="1050" u="none" strike="noStrike">
                          <a:effectLst/>
                        </a:rPr>
                        <a:t>mortgageint_amt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72228945"/>
                  </a:ext>
                </a:extLst>
              </a:tr>
              <a:tr h="155405">
                <a:tc>
                  <a:txBody>
                    <a:bodyPr/>
                    <a:lstStyle/>
                    <a:p>
                      <a:pPr algn="l" fontAlgn="b"/>
                      <a:r>
                        <a:rPr lang="en-US" sz="1050" u="none" strike="noStrike">
                          <a:effectLst/>
                        </a:rPr>
                        <a:t>p_mortgageint_nr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60328654"/>
                  </a:ext>
                </a:extLst>
              </a:tr>
              <a:tr h="155405">
                <a:tc>
                  <a:txBody>
                    <a:bodyPr/>
                    <a:lstStyle/>
                    <a:p>
                      <a:pPr algn="l" fontAlgn="b"/>
                      <a:r>
                        <a:rPr lang="en-US" sz="1050" u="none" strike="noStrike">
                          <a:effectLst/>
                        </a:rPr>
                        <a:t>inctax_amt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334825.93</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79121571"/>
                  </a:ext>
                </a:extLst>
              </a:tr>
              <a:tr h="155405">
                <a:tc>
                  <a:txBody>
                    <a:bodyPr/>
                    <a:lstStyle/>
                    <a:p>
                      <a:pPr algn="l" fontAlgn="b"/>
                      <a:r>
                        <a:rPr lang="en-US" sz="1050" u="none" strike="noStrike">
                          <a:effectLst/>
                        </a:rPr>
                        <a:t>p_unemploy_nr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027744127"/>
                  </a:ext>
                </a:extLst>
              </a:tr>
              <a:tr h="155405">
                <a:tc>
                  <a:txBody>
                    <a:bodyPr/>
                    <a:lstStyle/>
                    <a:p>
                      <a:pPr algn="l" fontAlgn="b"/>
                      <a:r>
                        <a:rPr lang="en-US" sz="1050" u="none" strike="noStrike">
                          <a:effectLst/>
                        </a:rPr>
                        <a:t>agi_amt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6401923"/>
                  </a:ext>
                </a:extLst>
              </a:tr>
              <a:tr h="155405">
                <a:tc>
                  <a:txBody>
                    <a:bodyPr/>
                    <a:lstStyle/>
                    <a:p>
                      <a:pPr algn="l" fontAlgn="b"/>
                      <a:r>
                        <a:rPr lang="en-US" sz="1050" u="none" strike="noStrike">
                          <a:effectLst/>
                        </a:rPr>
                        <a:t>num_dependents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-226096.28</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67949316"/>
                  </a:ext>
                </a:extLst>
              </a:tr>
              <a:tr h="155405">
                <a:tc>
                  <a:txBody>
                    <a:bodyPr/>
                    <a:lstStyle/>
                    <a:p>
                      <a:pPr algn="l" fontAlgn="b"/>
                      <a:r>
                        <a:rPr lang="en-US" sz="1050" u="none" strike="noStrike">
                          <a:effectLst/>
                        </a:rPr>
                        <a:t>p_re_taxes_nr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-61115.92</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65482863"/>
                  </a:ext>
                </a:extLst>
              </a:tr>
              <a:tr h="155405">
                <a:tc>
                  <a:txBody>
                    <a:bodyPr/>
                    <a:lstStyle/>
                    <a:p>
                      <a:pPr algn="l" fontAlgn="b"/>
                      <a:r>
                        <a:rPr lang="en-US" sz="1050" u="none" strike="noStrike">
                          <a:effectLst/>
                        </a:rPr>
                        <a:t>agi_bucket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6938249"/>
                  </a:ext>
                </a:extLst>
              </a:tr>
            </a:tbl>
          </a:graphicData>
        </a:graphic>
      </p:graphicFrame>
      <p:sp>
        <p:nvSpPr>
          <p:cNvPr id="16" name="Rectangle 15">
            <a:extLst>
              <a:ext uri="{FF2B5EF4-FFF2-40B4-BE49-F238E27FC236}">
                <a16:creationId xmlns:a16="http://schemas.microsoft.com/office/drawing/2014/main" id="{07B891DF-8374-FD4B-B657-94682F34095D}"/>
              </a:ext>
            </a:extLst>
          </p:cNvPr>
          <p:cNvSpPr/>
          <p:nvPr/>
        </p:nvSpPr>
        <p:spPr>
          <a:xfrm>
            <a:off x="4368801" y="2083411"/>
            <a:ext cx="69088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
        <p:nvSpPr>
          <p:cNvPr id="17" name="Content Placeholder 2">
            <a:extLst>
              <a:ext uri="{FF2B5EF4-FFF2-40B4-BE49-F238E27FC236}">
                <a16:creationId xmlns:a16="http://schemas.microsoft.com/office/drawing/2014/main" id="{EB1D479F-3246-22B6-4429-CF294B871CB5}"/>
              </a:ext>
            </a:extLst>
          </p:cNvPr>
          <p:cNvSpPr txBox="1">
            <a:spLocks/>
          </p:cNvSpPr>
          <p:nvPr/>
        </p:nvSpPr>
        <p:spPr>
          <a:xfrm>
            <a:off x="4368801" y="2743252"/>
            <a:ext cx="6908800"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baths was selected, while beds was not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a house is ~$50k lower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in New York is ~$472k higher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The income tax amount and total number of returns in a zip code both have a positive relationship with price</a:t>
            </a:r>
          </a:p>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dependents and proportion of returns with real estate taxes both have a negative relationship with price</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6888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Conclusions</a:t>
            </a:r>
          </a:p>
        </p:txBody>
      </p:sp>
      <p:sp>
        <p:nvSpPr>
          <p:cNvPr id="8" name="Content Placeholder 2">
            <a:extLst>
              <a:ext uri="{FF2B5EF4-FFF2-40B4-BE49-F238E27FC236}">
                <a16:creationId xmlns:a16="http://schemas.microsoft.com/office/drawing/2014/main" id="{3BB3C516-E314-387D-F167-C09B6B7EF308}"/>
              </a:ext>
            </a:extLst>
          </p:cNvPr>
          <p:cNvSpPr txBox="1">
            <a:spLocks/>
          </p:cNvSpPr>
          <p:nvPr/>
        </p:nvSpPr>
        <p:spPr>
          <a:xfrm>
            <a:off x="2795751" y="3622893"/>
            <a:ext cx="8229600" cy="2743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Adding income tax features to the model improve the model, and increase the R-Squared value by 0.05-0.23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real estate features appear to be the size of the house, number of baths, and whether the house is in NY or MA</a:t>
            </a: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income tax features appear to be the number of returns, total tax credit amount, number of dependents, and the proportion of returns with </a:t>
            </a:r>
            <a:r>
              <a:rPr lang="en-US" sz="1800">
                <a:latin typeface="Calibri" panose="020F0502020204030204" pitchFamily="34" charset="0"/>
                <a:ea typeface="MS Mincho" panose="02020609040205080304" pitchFamily="49" charset="-128"/>
                <a:cs typeface="Times New Roman" panose="02020603050405020304" pitchFamily="18" charset="0"/>
              </a:rPr>
              <a:t>real estate tax</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A52FAD2A-7520-154B-96B8-C3F7B5E0F3EF}"/>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Using a random forest model, we can achieve an R-squared value of ~0.57, which is a moderately effective model for a fairly behavioral response such as house price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85980DB7-12D4-6106-BBA0-0D76F708B267}"/>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12" name="Rectangle 11">
            <a:extLst>
              <a:ext uri="{FF2B5EF4-FFF2-40B4-BE49-F238E27FC236}">
                <a16:creationId xmlns:a16="http://schemas.microsoft.com/office/drawing/2014/main" id="{3847A14A-D59A-892A-D9D4-11096EDD244C}"/>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13" name="Content Placeholder 2">
            <a:extLst>
              <a:ext uri="{FF2B5EF4-FFF2-40B4-BE49-F238E27FC236}">
                <a16:creationId xmlns:a16="http://schemas.microsoft.com/office/drawing/2014/main" id="{426E1233-BFA6-1D36-5A38-02830ECB72D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The models we developed help us answer our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1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Potential Improvements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457762"/>
            <a:ext cx="10515600" cy="3748305"/>
          </a:xfrm>
        </p:spPr>
        <p:txBody>
          <a:bodyPr>
            <a:normAutofit/>
          </a:bodyPr>
          <a:lstStyle/>
          <a:p>
            <a:pPr marL="342900" indent="-342900">
              <a:buFont typeface="+mj-lt"/>
              <a:buAutoNum type="arabicPeriod"/>
            </a:pPr>
            <a:r>
              <a:rPr lang="en-US" sz="1800" dirty="0"/>
              <a:t>Enhance the data</a:t>
            </a:r>
          </a:p>
          <a:p>
            <a:pPr marL="800100" lvl="1" indent="-342900">
              <a:buFont typeface="+mj-lt"/>
              <a:buAutoNum type="arabicPeriod"/>
            </a:pPr>
            <a:r>
              <a:rPr lang="en-US" sz="1400" dirty="0"/>
              <a:t>Added data to the dataset (more zip code)</a:t>
            </a:r>
          </a:p>
          <a:p>
            <a:pPr marL="800100" lvl="1" indent="-342900">
              <a:buFont typeface="+mj-lt"/>
              <a:buAutoNum type="arabicPeriod"/>
            </a:pPr>
            <a:r>
              <a:rPr lang="en-US" sz="1400" dirty="0"/>
              <a:t>Add temporal features</a:t>
            </a:r>
          </a:p>
          <a:p>
            <a:pPr marL="800100" lvl="1" indent="-342900">
              <a:buFont typeface="+mj-lt"/>
              <a:buAutoNum type="arabicPeriod"/>
            </a:pPr>
            <a:r>
              <a:rPr lang="en-US" sz="1400" dirty="0"/>
              <a:t>Add more detailed real estate features</a:t>
            </a:r>
          </a:p>
          <a:p>
            <a:pPr marL="342900" indent="-342900">
              <a:buFont typeface="+mj-lt"/>
              <a:buAutoNum type="arabicPeriod"/>
            </a:pPr>
            <a:r>
              <a:rPr lang="en-US" sz="1800" dirty="0"/>
              <a:t>Improve the LASSO model by adding interaction terms</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
        <p:nvSpPr>
          <p:cNvPr id="5" name="Content Placeholder 2">
            <a:extLst>
              <a:ext uri="{FF2B5EF4-FFF2-40B4-BE49-F238E27FC236}">
                <a16:creationId xmlns:a16="http://schemas.microsoft.com/office/drawing/2014/main" id="{D37245CA-4886-0EF2-5299-5097E6E774B2}"/>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If we were to look beyond this project, further improvements could be made to the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2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Citations</a:t>
            </a:r>
          </a:p>
        </p:txBody>
      </p:sp>
      <p:sp>
        <p:nvSpPr>
          <p:cNvPr id="10" name="Content Placeholder 9">
            <a:extLst>
              <a:ext uri="{FF2B5EF4-FFF2-40B4-BE49-F238E27FC236}">
                <a16:creationId xmlns:a16="http://schemas.microsoft.com/office/drawing/2014/main" id="{0C4DD2D7-D629-7801-E63B-0C8BD882FA28}"/>
              </a:ext>
            </a:extLst>
          </p:cNvPr>
          <p:cNvSpPr>
            <a:spLocks noGrp="1"/>
          </p:cNvSpPr>
          <p:nvPr>
            <p:ph idx="1"/>
          </p:nvPr>
        </p:nvSpPr>
        <p:spPr/>
        <p:txBody>
          <a:bodyPr/>
          <a:lstStyle/>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buNone/>
            </a:pPr>
            <a:endParaRPr lang="en-US" sz="28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10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and Approach Overview</a:t>
            </a:r>
          </a:p>
          <a:p>
            <a:pPr marL="514350" indent="-514350">
              <a:buFont typeface="+mj-lt"/>
              <a:buAutoNum type="arabicPeriod"/>
            </a:pPr>
            <a:r>
              <a:rPr lang="en-US" dirty="0"/>
              <a:t>Process and Key Findings</a:t>
            </a:r>
          </a:p>
          <a:p>
            <a:pPr marL="514350" indent="-514350">
              <a:buFont typeface="+mj-lt"/>
              <a:buAutoNum type="arabicPeriod"/>
            </a:pPr>
            <a:r>
              <a:rPr lang="en-US" dirty="0"/>
              <a:t>Conclusions and Next Steps</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Problem and Approach Overview</a:t>
            </a:r>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184675"/>
            <a:ext cx="10515600" cy="1483435"/>
          </a:xfrm>
        </p:spPr>
        <p:txBody>
          <a:bodyPr>
            <a:normAutofit/>
          </a:bodyPr>
          <a:lstStyle/>
          <a:p>
            <a:r>
              <a:rPr lang="en-US" sz="2000" dirty="0"/>
              <a:t>Predicting house price information is not a new problem, but current approaches often don’t consider the affluency of the location of the house</a:t>
            </a:r>
          </a:p>
          <a:p>
            <a:r>
              <a:rPr lang="en-US" sz="20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195360"/>
            <a:ext cx="10515600" cy="1375379"/>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000" b="1" dirty="0">
                <a:effectLst/>
                <a:latin typeface="Segoe UI" panose="020B0502040204020203" pitchFamily="34" charset="0"/>
                <a:ea typeface="Times New Roman" panose="02020603050405020304" pitchFamily="18" charset="0"/>
              </a:rPr>
              <a:t>.</a:t>
            </a:r>
            <a:r>
              <a:rPr lang="en-US" sz="2000" b="1" dirty="0">
                <a:effectLst/>
              </a:rPr>
              <a:t> </a:t>
            </a:r>
            <a:endParaRPr lang="en-US" sz="2000" b="1" dirty="0"/>
          </a:p>
        </p:txBody>
      </p:sp>
      <p:sp>
        <p:nvSpPr>
          <p:cNvPr id="4" name="Rectangle 3">
            <a:extLst>
              <a:ext uri="{FF2B5EF4-FFF2-40B4-BE49-F238E27FC236}">
                <a16:creationId xmlns:a16="http://schemas.microsoft.com/office/drawing/2014/main" id="{CB44A635-A759-7943-1445-2BF0EA78E20B}"/>
              </a:ext>
            </a:extLst>
          </p:cNvPr>
          <p:cNvSpPr/>
          <p:nvPr/>
        </p:nvSpPr>
        <p:spPr>
          <a:xfrm>
            <a:off x="0" y="1744717"/>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CONTEXT</a:t>
            </a:r>
          </a:p>
        </p:txBody>
      </p:sp>
      <p:sp>
        <p:nvSpPr>
          <p:cNvPr id="5" name="Rectangle 4">
            <a:extLst>
              <a:ext uri="{FF2B5EF4-FFF2-40B4-BE49-F238E27FC236}">
                <a16:creationId xmlns:a16="http://schemas.microsoft.com/office/drawing/2014/main" id="{79A7BF69-629F-7C63-9413-E54AD5AC019A}"/>
              </a:ext>
            </a:extLst>
          </p:cNvPr>
          <p:cNvSpPr/>
          <p:nvPr/>
        </p:nvSpPr>
        <p:spPr>
          <a:xfrm>
            <a:off x="0" y="3768953"/>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 STATEMENT</a:t>
            </a:r>
          </a:p>
        </p:txBody>
      </p:sp>
      <p:sp>
        <p:nvSpPr>
          <p:cNvPr id="7" name="Rectangle 6">
            <a:extLst>
              <a:ext uri="{FF2B5EF4-FFF2-40B4-BE49-F238E27FC236}">
                <a16:creationId xmlns:a16="http://schemas.microsoft.com/office/drawing/2014/main" id="{A786503D-1A74-BC11-CDA2-F6372C9C710B}"/>
              </a:ext>
            </a:extLst>
          </p:cNvPr>
          <p:cNvSpPr/>
          <p:nvPr/>
        </p:nvSpPr>
        <p:spPr>
          <a:xfrm>
            <a:off x="0" y="5764499"/>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LITERATURE SURVEY</a:t>
            </a:r>
          </a:p>
        </p:txBody>
      </p:sp>
      <p:sp>
        <p:nvSpPr>
          <p:cNvPr id="8" name="Content Placeholder 2">
            <a:extLst>
              <a:ext uri="{FF2B5EF4-FFF2-40B4-BE49-F238E27FC236}">
                <a16:creationId xmlns:a16="http://schemas.microsoft.com/office/drawing/2014/main" id="{880CB66E-48B2-7627-761C-ACFA78D8EF6F}"/>
              </a:ext>
            </a:extLst>
          </p:cNvPr>
          <p:cNvSpPr txBox="1">
            <a:spLocks/>
          </p:cNvSpPr>
          <p:nvPr/>
        </p:nvSpPr>
        <p:spPr>
          <a:xfrm>
            <a:off x="838200" y="6125253"/>
            <a:ext cx="10515600" cy="658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Existing attempts to incorporate zip code or location primarily focus on directly encoding the spatial data, but don’t account for affluency or income tax features</a:t>
            </a:r>
            <a:endParaRPr lang="en-US" sz="2000" dirty="0"/>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2795751" y="3622893"/>
            <a:ext cx="8229600" cy="2743200"/>
          </a:xfrm>
        </p:spPr>
        <p:txBody>
          <a:bodyPr anchor="ctr">
            <a:normAutofit/>
          </a:bodyPr>
          <a:lstStyle/>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6AD5BD-2A83-E57A-B0DB-46B6EBC6C3C4}"/>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latin typeface="Calibri" panose="020F0502020204030204" pitchFamily="34" charset="0"/>
                <a:ea typeface="MS Mincho" panose="02020609040205080304" pitchFamily="49" charset="-128"/>
                <a:cs typeface="Times New Roman" panose="02020603050405020304" pitchFamily="18" charset="0"/>
              </a:rPr>
              <a:t> </a:t>
            </a:r>
            <a:r>
              <a:rPr lang="en-US" sz="1800" dirty="0">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latin typeface="Calibri" panose="020F0502020204030204" pitchFamily="34" charset="0"/>
                <a:ea typeface="MS Mincho" panose="02020609040205080304" pitchFamily="49" charset="-128"/>
                <a:cs typeface="Times New Roman" panose="02020603050405020304" pitchFamily="18" charset="0"/>
              </a:rPr>
              <a:t>both</a:t>
            </a:r>
            <a:r>
              <a:rPr lang="en-US" sz="1800" dirty="0">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378E2F2-F693-292C-17D7-B768937A66A1}"/>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6" name="Rectangle 5">
            <a:extLst>
              <a:ext uri="{FF2B5EF4-FFF2-40B4-BE49-F238E27FC236}">
                <a16:creationId xmlns:a16="http://schemas.microsoft.com/office/drawing/2014/main" id="{EC7575E1-3282-F63C-9C5C-E5B72AA755BF}"/>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8" name="Content Placeholder 2">
            <a:extLst>
              <a:ext uri="{FF2B5EF4-FFF2-40B4-BE49-F238E27FC236}">
                <a16:creationId xmlns:a16="http://schemas.microsoft.com/office/drawing/2014/main" id="{B8BE5E54-D9FF-FE9F-C7FE-CFDAFD07E531}"/>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Our goal was to answer the below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2028790"/>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757923"/>
            <a:ext cx="2522483" cy="233910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A</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Create</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400" dirty="0">
                <a:effectLst/>
              </a:rPr>
              <a:t> </a:t>
            </a:r>
            <a:endParaRPr lang="en-US" sz="14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757923"/>
            <a:ext cx="2522483" cy="27699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400" dirty="0">
                <a:effectLst/>
              </a:rPr>
              <a:t> </a:t>
            </a:r>
            <a:endParaRPr lang="en-US" sz="14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
        <p:nvSpPr>
          <p:cNvPr id="5" name="Content Placeholder 2">
            <a:extLst>
              <a:ext uri="{FF2B5EF4-FFF2-40B4-BE49-F238E27FC236}">
                <a16:creationId xmlns:a16="http://schemas.microsoft.com/office/drawing/2014/main" id="{36817049-9976-AD41-AEC4-7CCD724210E0}"/>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The team followed the four-step approach below to develop our models and answer the key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112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Process &amp; Key Findings</a:t>
            </a:r>
          </a:p>
        </p:txBody>
      </p:sp>
    </p:spTree>
    <p:extLst>
      <p:ext uri="{BB962C8B-B14F-4D97-AF65-F5344CB8AC3E}">
        <p14:creationId xmlns:p14="http://schemas.microsoft.com/office/powerpoint/2010/main" val="266335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a:xfrm>
            <a:off x="838200" y="291892"/>
            <a:ext cx="10515600" cy="658605"/>
          </a:xfrm>
        </p:spPr>
        <p:txBody>
          <a:bodyPr>
            <a:normAutofit fontScale="90000"/>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First, we completed data extraction, cleaning, and merging, including handling complexities around null values (details on following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1992640"/>
            <a:ext cx="3484606" cy="310896"/>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316103"/>
            <a:ext cx="3484606" cy="42319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 from real estate data</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Joined the real estate and income tax datasets</a:t>
            </a:r>
          </a:p>
          <a:p>
            <a:pPr marL="285750" indent="-285750">
              <a:spcAft>
                <a:spcPts val="600"/>
              </a:spcAft>
              <a:buFont typeface="Arial" panose="020B0604020202020204" pitchFamily="34" charset="0"/>
              <a:buChar char="•"/>
            </a:pPr>
            <a:r>
              <a:rPr lang="en-US" dirty="0"/>
              <a:t>Cleansed nulls and created interaction terms</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nvGraphicFramePr>
        <p:xfrm>
          <a:off x="4994597" y="2008609"/>
          <a:ext cx="6511603" cy="4148510"/>
        </p:xfrm>
        <a:graphic>
          <a:graphicData uri="http://schemas.openxmlformats.org/drawingml/2006/table">
            <a:tbl>
              <a:tblPr firstRow="1" firstCol="1" bandRow="1">
                <a:tableStyleId>{5C22544A-7EE6-4342-B048-85BDC9FD1C3A}</a:tableStyleId>
              </a:tblPr>
              <a:tblGrid>
                <a:gridCol w="1785655">
                  <a:extLst>
                    <a:ext uri="{9D8B030D-6E8A-4147-A177-3AD203B41FA5}">
                      <a16:colId xmlns:a16="http://schemas.microsoft.com/office/drawing/2014/main" val="3992133342"/>
                    </a:ext>
                  </a:extLst>
                </a:gridCol>
                <a:gridCol w="4725948">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solidFill>
                            <a:schemeClr val="tx1"/>
                          </a:solidFill>
                          <a:effectLst/>
                        </a:rPr>
                        <a:t>Field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dirty="0">
                          <a:solidFill>
                            <a:schemeClr val="tx1"/>
                          </a:solidFill>
                          <a:effectLst/>
                        </a:rPr>
                        <a:t>price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Sale price of the house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dirty="0">
                          <a:solidFill>
                            <a:schemeClr val="tx1"/>
                          </a:solidFill>
                          <a:effectLst/>
                        </a:rPr>
                        <a:t>bed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bedrooms on the listing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156040"/>
                  </a:ext>
                </a:extLst>
              </a:tr>
              <a:tr h="244030">
                <a:tc>
                  <a:txBody>
                    <a:bodyPr/>
                    <a:lstStyle/>
                    <a:p>
                      <a:pPr marL="0" marR="0" algn="r">
                        <a:lnSpc>
                          <a:spcPct val="107000"/>
                        </a:lnSpc>
                        <a:spcBef>
                          <a:spcPts val="0"/>
                        </a:spcBef>
                        <a:spcAft>
                          <a:spcPts val="0"/>
                        </a:spcAft>
                      </a:pPr>
                      <a:r>
                        <a:rPr lang="en-US" sz="1400" dirty="0">
                          <a:solidFill>
                            <a:schemeClr val="tx1"/>
                          </a:solidFill>
                          <a:effectLst/>
                        </a:rPr>
                        <a:t>bath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Number of bathrooms on the listing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dirty="0">
                          <a:solidFill>
                            <a:schemeClr val="tx1"/>
                          </a:solidFill>
                          <a:effectLst/>
                        </a:rPr>
                        <a:t>house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Binary flag representing whether a house or not (e.g. condo)</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house.acre.lot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Lot size – evaluates to 0 for non-homes without lots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5728657"/>
                  </a:ext>
                </a:extLst>
              </a:tr>
              <a:tr h="244030">
                <a:tc>
                  <a:txBody>
                    <a:bodyPr/>
                    <a:lstStyle/>
                    <a:p>
                      <a:pPr marL="0" marR="0" algn="r">
                        <a:lnSpc>
                          <a:spcPct val="107000"/>
                        </a:lnSpc>
                        <a:spcBef>
                          <a:spcPts val="0"/>
                        </a:spcBef>
                        <a:spcAft>
                          <a:spcPts val="0"/>
                        </a:spcAft>
                      </a:pPr>
                      <a:r>
                        <a:rPr lang="en-US" sz="1400" dirty="0" err="1">
                          <a:solidFill>
                            <a:schemeClr val="tx1"/>
                          </a:solidFill>
                          <a:effectLst/>
                        </a:rPr>
                        <a:t>house_size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house, in sq ft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dirty="0" err="1">
                          <a:solidFill>
                            <a:schemeClr val="tx1"/>
                          </a:solidFill>
                          <a:effectLst/>
                        </a:rPr>
                        <a:t>total_credit_amt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Total tax credits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solidFill>
                            <a:schemeClr val="tx1"/>
                          </a:solidFill>
                          <a:effectLst/>
                        </a:rPr>
                        <a:t>taxable_income_amt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Taxable income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solidFill>
                            <a:schemeClr val="tx1"/>
                          </a:solidFill>
                          <a:effectLst/>
                        </a:rPr>
                        <a:t>mortgageint_amt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Mortgage interest paid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solidFill>
                            <a:schemeClr val="tx1"/>
                          </a:solidFill>
                          <a:effectLst/>
                        </a:rPr>
                        <a:t>p_mortgageint_nr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mortgage interest paid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solidFill>
                            <a:schemeClr val="tx1"/>
                          </a:solidFill>
                          <a:effectLst/>
                        </a:rPr>
                        <a:t>inctax_amt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Income tax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dirty="0" err="1">
                          <a:solidFill>
                            <a:schemeClr val="tx1"/>
                          </a:solidFill>
                          <a:effectLst/>
                        </a:rPr>
                        <a:t>p_unemploy_nr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unemployment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dirty="0" err="1">
                          <a:solidFill>
                            <a:schemeClr val="tx1"/>
                          </a:solidFill>
                          <a:effectLst/>
                        </a:rPr>
                        <a:t>agi_amt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Adjust gross income (AGI) [2]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dirty="0" err="1">
                          <a:solidFill>
                            <a:schemeClr val="tx1"/>
                          </a:solidFill>
                          <a:effectLst/>
                        </a:rPr>
                        <a:t>num_dependents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dependents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dirty="0" err="1">
                          <a:solidFill>
                            <a:schemeClr val="tx1"/>
                          </a:solidFill>
                          <a:effectLst/>
                        </a:rPr>
                        <a:t>p_re_taxes_nr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returns with real estate taxes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4184184"/>
                  </a:ext>
                </a:extLst>
              </a:tr>
            </a:tbl>
          </a:graphicData>
        </a:graphic>
      </p:graphicFrame>
      <p:grpSp>
        <p:nvGrpSpPr>
          <p:cNvPr id="12" name="Group 11">
            <a:extLst>
              <a:ext uri="{FF2B5EF4-FFF2-40B4-BE49-F238E27FC236}">
                <a16:creationId xmlns:a16="http://schemas.microsoft.com/office/drawing/2014/main" id="{C3ED6E60-232D-FDAF-5859-A1CDF5CD7E4C}"/>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2A76ABD5-6873-5BC0-F6FC-CF73F1E78D68}"/>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AD28752D-7A61-C212-79AD-38708C58ED3B}"/>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9B1286D5-5C96-E5AE-7CD6-61DCC713FDAE}"/>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0" name="Freeform 9">
              <a:extLst>
                <a:ext uri="{FF2B5EF4-FFF2-40B4-BE49-F238E27FC236}">
                  <a16:creationId xmlns:a16="http://schemas.microsoft.com/office/drawing/2014/main" id="{5584794A-B4CB-A8DE-6F64-ACCB1900E500}"/>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85C42B76-C7BC-3724-D7B6-A5A20AE1750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TextBox 15">
            <a:extLst>
              <a:ext uri="{FF2B5EF4-FFF2-40B4-BE49-F238E27FC236}">
                <a16:creationId xmlns:a16="http://schemas.microsoft.com/office/drawing/2014/main" id="{17A56EF8-04A4-4C2C-3AC9-AFEEC1D775EE}"/>
              </a:ext>
            </a:extLst>
          </p:cNvPr>
          <p:cNvSpPr txBox="1"/>
          <p:nvPr/>
        </p:nvSpPr>
        <p:spPr>
          <a:xfrm>
            <a:off x="4933950" y="6177369"/>
            <a:ext cx="6783917" cy="481607"/>
          </a:xfrm>
          <a:prstGeom prst="rect">
            <a:avLst/>
          </a:prstGeom>
          <a:noFill/>
        </p:spPr>
        <p:txBody>
          <a:bodyPr wrap="square">
            <a:spAutoFit/>
          </a:bodyPr>
          <a:lstStyle/>
          <a:p>
            <a:pPr marR="0" lvl="0">
              <a:lnSpc>
                <a:spcPct val="107000"/>
              </a:lnSpc>
              <a:spcBef>
                <a:spcPts val="0"/>
              </a:spcBef>
              <a:spcAft>
                <a:spcPts val="0"/>
              </a:spcAft>
            </a:pPr>
            <a:r>
              <a:rPr lang="es-ES" sz="800" b="1" dirty="0" err="1">
                <a:effectLst/>
                <a:latin typeface="Calibri" panose="020F0502020204030204" pitchFamily="34" charset="0"/>
                <a:ea typeface="MS Mincho" panose="02020609040205080304" pitchFamily="49" charset="-128"/>
                <a:cs typeface="Times New Roman" panose="02020603050405020304" pitchFamily="18" charset="0"/>
              </a:rPr>
              <a:t>Sources</a:t>
            </a:r>
            <a:endParaRPr lang="es-ES" sz="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ES" sz="800" u="sng" dirty="0">
                <a:effectLst/>
                <a:latin typeface="Calibri" panose="020F0502020204030204" pitchFamily="34" charset="0"/>
                <a:ea typeface="MS Mincho" panose="02020609040205080304" pitchFamily="49" charset="-128"/>
                <a:cs typeface="Times New Roman" panose="02020603050405020304" pitchFamily="18" charset="0"/>
              </a:rPr>
              <a:t>USA Real Estate </a:t>
            </a:r>
            <a:r>
              <a:rPr lang="es-ES" sz="800" u="sng" dirty="0" err="1">
                <a:effectLst/>
                <a:latin typeface="Calibri" panose="020F0502020204030204" pitchFamily="34" charset="0"/>
                <a:ea typeface="MS Mincho" panose="02020609040205080304" pitchFamily="49" charset="-128"/>
                <a:cs typeface="Times New Roman" panose="02020603050405020304" pitchFamily="18" charset="0"/>
              </a:rPr>
              <a:t>Dataset</a:t>
            </a:r>
            <a:r>
              <a:rPr lang="es-ES" sz="800" dirty="0">
                <a:effectLst/>
                <a:latin typeface="Calibri" panose="020F0502020204030204" pitchFamily="34" charset="0"/>
                <a:ea typeface="MS Mincho" panose="02020609040205080304" pitchFamily="49" charset="-128"/>
                <a:cs typeface="Times New Roman" panose="02020603050405020304" pitchFamily="18" charset="0"/>
              </a:rPr>
              <a:t> - https://</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www.kaggle.com</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datasets</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ahmedshahriarsakib</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usa-real-estate-dataset?resource</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download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800" u="sng" dirty="0">
                <a:effectLst/>
                <a:latin typeface="Calibri" panose="020F0502020204030204" pitchFamily="34" charset="0"/>
                <a:ea typeface="MS Mincho" panose="02020609040205080304" pitchFamily="49" charset="-128"/>
                <a:cs typeface="Times New Roman" panose="02020603050405020304" pitchFamily="18" charset="0"/>
              </a:rPr>
              <a:t>Individual Income Tax Statistics</a:t>
            </a:r>
            <a:r>
              <a:rPr lang="en-US" sz="800" dirty="0">
                <a:effectLst/>
                <a:latin typeface="Calibri" panose="020F0502020204030204" pitchFamily="34" charset="0"/>
                <a:ea typeface="MS Mincho" panose="02020609040205080304" pitchFamily="49" charset="-128"/>
                <a:cs typeface="Times New Roman" panose="02020603050405020304" pitchFamily="18" charset="0"/>
              </a:rPr>
              <a:t> - </a:t>
            </a:r>
            <a:r>
              <a:rPr lang="en-US" sz="800" dirty="0">
                <a:effectLst/>
                <a:latin typeface="Calibri" panose="020F0502020204030204" pitchFamily="34" charset="0"/>
                <a:ea typeface="Calibri" panose="020F0502020204030204" pitchFamily="34" charset="0"/>
                <a:cs typeface="Times New Roman" panose="02020603050405020304" pitchFamily="18" charset="0"/>
              </a:rPr>
              <a:t>https://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www.kaggle.com</a:t>
            </a:r>
            <a:r>
              <a:rPr lang="en-US" sz="800" dirty="0">
                <a:effectLst/>
                <a:latin typeface="Calibri" panose="020F0502020204030204" pitchFamily="34" charset="0"/>
                <a:ea typeface="Calibri" panose="020F0502020204030204" pitchFamily="34" charset="0"/>
                <a:cs typeface="Times New Roman" panose="02020603050405020304" pitchFamily="18" charset="0"/>
              </a:rPr>
              <a:t>/datasets/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irs</a:t>
            </a:r>
            <a:r>
              <a:rPr lang="en-US" sz="800" dirty="0">
                <a:effectLst/>
                <a:latin typeface="Calibri" panose="020F0502020204030204" pitchFamily="34" charset="0"/>
                <a:ea typeface="Calibri" panose="020F0502020204030204" pitchFamily="34" charset="0"/>
                <a:cs typeface="Times New Roman" panose="02020603050405020304" pitchFamily="18" charset="0"/>
              </a:rPr>
              <a:t>/individual-income-tax-statistics</a:t>
            </a:r>
          </a:p>
        </p:txBody>
      </p:sp>
    </p:spTree>
    <p:extLst>
      <p:ext uri="{BB962C8B-B14F-4D97-AF65-F5344CB8AC3E}">
        <p14:creationId xmlns:p14="http://schemas.microsoft.com/office/powerpoint/2010/main" val="298963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C352-9A4C-9221-195E-F44A62A2AB0A}"/>
              </a:ext>
            </a:extLst>
          </p:cNvPr>
          <p:cNvSpPr>
            <a:spLocks noGrp="1"/>
          </p:cNvSpPr>
          <p:nvPr>
            <p:ph type="title"/>
          </p:nvPr>
        </p:nvSpPr>
        <p:spPr/>
        <p:txBody>
          <a:bodyPr>
            <a:normAutofit fontScale="90000"/>
          </a:bodyPr>
          <a:lstStyle/>
          <a:p>
            <a:r>
              <a:rPr lang="en-US" dirty="0"/>
              <a:t>Handling Nulls</a:t>
            </a:r>
          </a:p>
        </p:txBody>
      </p:sp>
      <p:grpSp>
        <p:nvGrpSpPr>
          <p:cNvPr id="4" name="Group 3">
            <a:extLst>
              <a:ext uri="{FF2B5EF4-FFF2-40B4-BE49-F238E27FC236}">
                <a16:creationId xmlns:a16="http://schemas.microsoft.com/office/drawing/2014/main" id="{468C9563-48CC-5B9F-43FB-517177780F3F}"/>
              </a:ext>
            </a:extLst>
          </p:cNvPr>
          <p:cNvGrpSpPr/>
          <p:nvPr/>
        </p:nvGrpSpPr>
        <p:grpSpPr>
          <a:xfrm>
            <a:off x="10172512" y="546035"/>
            <a:ext cx="1627602" cy="150318"/>
            <a:chOff x="462455" y="1486923"/>
            <a:chExt cx="11098924" cy="1025050"/>
          </a:xfrm>
        </p:grpSpPr>
        <p:sp>
          <p:nvSpPr>
            <p:cNvPr id="5" name="Rectangle 4">
              <a:extLst>
                <a:ext uri="{FF2B5EF4-FFF2-40B4-BE49-F238E27FC236}">
                  <a16:creationId xmlns:a16="http://schemas.microsoft.com/office/drawing/2014/main" id="{6C8F5B83-B720-710E-34AE-9277C7CB3123}"/>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435D5A9-E04C-E50B-75A7-12AE00F4F1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7" name="Freeform 6">
              <a:extLst>
                <a:ext uri="{FF2B5EF4-FFF2-40B4-BE49-F238E27FC236}">
                  <a16:creationId xmlns:a16="http://schemas.microsoft.com/office/drawing/2014/main" id="{B97973E7-D84B-B33C-4027-CC72B79E95D5}"/>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D6294E96-E6E7-107C-DA00-A7DD3ADC0A61}"/>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425E3A74-5A30-9720-7FC0-B4A3FFC93C82}"/>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Content Placeholder 2">
            <a:extLst>
              <a:ext uri="{FF2B5EF4-FFF2-40B4-BE49-F238E27FC236}">
                <a16:creationId xmlns:a16="http://schemas.microsoft.com/office/drawing/2014/main" id="{8A773EA6-20C6-9594-5766-D3F6F256B90D}"/>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the cleansing process, a number of nulls were observed in the real estate data fields, and the below actions were taken.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DF17A0C4-C02A-AD1F-A229-19C7D23202CE}"/>
              </a:ext>
            </a:extLst>
          </p:cNvPr>
          <p:cNvSpPr/>
          <p:nvPr/>
        </p:nvSpPr>
        <p:spPr>
          <a:xfrm>
            <a:off x="846667"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Imputed nulls where information was available</a:t>
            </a:r>
          </a:p>
        </p:txBody>
      </p:sp>
      <p:sp>
        <p:nvSpPr>
          <p:cNvPr id="18" name="TextBox 17">
            <a:extLst>
              <a:ext uri="{FF2B5EF4-FFF2-40B4-BE49-F238E27FC236}">
                <a16:creationId xmlns:a16="http://schemas.microsoft.com/office/drawing/2014/main" id="{CE7449C5-A95B-A3CB-7C7D-B43F62FF7D33}"/>
              </a:ext>
            </a:extLst>
          </p:cNvPr>
          <p:cNvSpPr txBox="1"/>
          <p:nvPr/>
        </p:nvSpPr>
        <p:spPr>
          <a:xfrm>
            <a:off x="838199" y="3164946"/>
            <a:ext cx="4817533" cy="2231380"/>
          </a:xfrm>
          <a:prstGeom prst="rect">
            <a:avLst/>
          </a:prstGeom>
          <a:noFill/>
        </p:spPr>
        <p:txBody>
          <a:bodyPr wrap="square" rtlCol="0">
            <a:spAutoFit/>
          </a:bodyPr>
          <a:lstStyle/>
          <a:p>
            <a:pPr marL="342900" indent="-342900">
              <a:spcAft>
                <a:spcPts val="600"/>
              </a:spcAft>
              <a:buFont typeface="+mj-lt"/>
              <a:buAutoNum type="arabicPeriod"/>
            </a:pPr>
            <a:r>
              <a:rPr lang="en-US" sz="1600" dirty="0"/>
              <a:t>For missing `</a:t>
            </a:r>
            <a:r>
              <a:rPr lang="en-US" sz="1600" b="1" dirty="0" err="1"/>
              <a:t>acre_lot</a:t>
            </a:r>
            <a:r>
              <a:rPr lang="en-US" sz="1600" b="1" dirty="0"/>
              <a:t>` </a:t>
            </a:r>
            <a:r>
              <a:rPr lang="en-US" sz="1600" dirty="0"/>
              <a:t>data, we used the listing `</a:t>
            </a:r>
            <a:r>
              <a:rPr lang="en-US" sz="1600" b="1" dirty="0"/>
              <a:t>address</a:t>
            </a:r>
            <a:r>
              <a:rPr lang="en-US" sz="1600" dirty="0"/>
              <a:t>` to identify and assign values of 0 for apartments and condos</a:t>
            </a:r>
          </a:p>
          <a:p>
            <a:pPr marL="800100" lvl="1" indent="-342900">
              <a:spcAft>
                <a:spcPts val="1200"/>
              </a:spcAft>
              <a:buFont typeface="Arial" panose="020B0604020202020204" pitchFamily="34" charset="0"/>
              <a:buChar char="•"/>
            </a:pPr>
            <a:r>
              <a:rPr lang="en-US" sz="1400" i="1" dirty="0"/>
              <a:t>Note: We used string matching to identify listings which included key words such as ‘apt’ and ‘unit’</a:t>
            </a:r>
          </a:p>
          <a:p>
            <a:pPr marL="342900" indent="-342900">
              <a:spcAft>
                <a:spcPts val="600"/>
              </a:spcAft>
              <a:buFont typeface="+mj-lt"/>
              <a:buAutoNum type="arabicPeriod"/>
            </a:pPr>
            <a:r>
              <a:rPr lang="en-US" sz="1600" dirty="0"/>
              <a:t>In the `</a:t>
            </a:r>
            <a:r>
              <a:rPr lang="en-US" sz="1600" b="1" dirty="0"/>
              <a:t>bed</a:t>
            </a:r>
            <a:r>
              <a:rPr lang="en-US" sz="1600" dirty="0"/>
              <a:t>` field, we assigned a value of 0 to all records representing studio apartments (had 1 bath)</a:t>
            </a:r>
          </a:p>
        </p:txBody>
      </p:sp>
      <p:sp>
        <p:nvSpPr>
          <p:cNvPr id="20" name="TextBox 19">
            <a:extLst>
              <a:ext uri="{FF2B5EF4-FFF2-40B4-BE49-F238E27FC236}">
                <a16:creationId xmlns:a16="http://schemas.microsoft.com/office/drawing/2014/main" id="{3A0D3875-5FE4-7961-2057-5A42CF4FC308}"/>
              </a:ext>
            </a:extLst>
          </p:cNvPr>
          <p:cNvSpPr txBox="1"/>
          <p:nvPr/>
        </p:nvSpPr>
        <p:spPr>
          <a:xfrm>
            <a:off x="838199" y="5806297"/>
            <a:ext cx="2142067" cy="707886"/>
          </a:xfrm>
          <a:prstGeom prst="rect">
            <a:avLst/>
          </a:prstGeom>
          <a:noFill/>
        </p:spPr>
        <p:txBody>
          <a:bodyPr wrap="square" rtlCol="0">
            <a:spAutoFit/>
          </a:bodyPr>
          <a:lstStyle/>
          <a:p>
            <a:pPr algn="ctr"/>
            <a:r>
              <a:rPr lang="en-US" dirty="0"/>
              <a:t>1,600 (21%) Records</a:t>
            </a:r>
          </a:p>
          <a:p>
            <a:pPr algn="ctr"/>
            <a:r>
              <a:rPr lang="en-US" sz="1100" i="1" dirty="0"/>
              <a:t>apartments / condos with no lot and imputed value for `</a:t>
            </a:r>
            <a:r>
              <a:rPr lang="en-US" sz="1100" i="1" dirty="0" err="1"/>
              <a:t>acre_lot</a:t>
            </a:r>
            <a:r>
              <a:rPr lang="en-US" sz="1100" i="1" dirty="0"/>
              <a:t>`</a:t>
            </a:r>
          </a:p>
        </p:txBody>
      </p:sp>
      <p:sp>
        <p:nvSpPr>
          <p:cNvPr id="21" name="TextBox 20">
            <a:extLst>
              <a:ext uri="{FF2B5EF4-FFF2-40B4-BE49-F238E27FC236}">
                <a16:creationId xmlns:a16="http://schemas.microsoft.com/office/drawing/2014/main" id="{0B0DBD8E-F57F-80AC-4276-07FF1AFA274A}"/>
              </a:ext>
            </a:extLst>
          </p:cNvPr>
          <p:cNvSpPr txBox="1"/>
          <p:nvPr/>
        </p:nvSpPr>
        <p:spPr>
          <a:xfrm>
            <a:off x="3246965" y="5806297"/>
            <a:ext cx="2142067" cy="707886"/>
          </a:xfrm>
          <a:prstGeom prst="rect">
            <a:avLst/>
          </a:prstGeom>
          <a:noFill/>
        </p:spPr>
        <p:txBody>
          <a:bodyPr wrap="square" rtlCol="0">
            <a:spAutoFit/>
          </a:bodyPr>
          <a:lstStyle/>
          <a:p>
            <a:pPr algn="ctr"/>
            <a:r>
              <a:rPr lang="en-US" dirty="0"/>
              <a:t>104 (2%) Records</a:t>
            </a:r>
          </a:p>
          <a:p>
            <a:pPr algn="ctr"/>
            <a:r>
              <a:rPr lang="en-US" sz="1100" i="1" dirty="0"/>
              <a:t>studio apartments with imputed value for `bed`</a:t>
            </a:r>
          </a:p>
        </p:txBody>
      </p:sp>
      <p:sp>
        <p:nvSpPr>
          <p:cNvPr id="22" name="Rectangle 21">
            <a:extLst>
              <a:ext uri="{FF2B5EF4-FFF2-40B4-BE49-F238E27FC236}">
                <a16:creationId xmlns:a16="http://schemas.microsoft.com/office/drawing/2014/main" id="{1F79A3B4-9768-4832-2946-E920B66086F5}"/>
              </a:ext>
            </a:extLst>
          </p:cNvPr>
          <p:cNvSpPr/>
          <p:nvPr/>
        </p:nvSpPr>
        <p:spPr>
          <a:xfrm>
            <a:off x="6493932"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Removed records with remaining nulls</a:t>
            </a:r>
          </a:p>
        </p:txBody>
      </p:sp>
      <p:graphicFrame>
        <p:nvGraphicFramePr>
          <p:cNvPr id="26" name="Table 26">
            <a:extLst>
              <a:ext uri="{FF2B5EF4-FFF2-40B4-BE49-F238E27FC236}">
                <a16:creationId xmlns:a16="http://schemas.microsoft.com/office/drawing/2014/main" id="{041902B4-E022-3FBC-EACF-F53FA19EE59F}"/>
              </a:ext>
            </a:extLst>
          </p:cNvPr>
          <p:cNvGraphicFramePr>
            <a:graphicFrameLocks noGrp="1"/>
          </p:cNvGraphicFramePr>
          <p:nvPr/>
        </p:nvGraphicFramePr>
        <p:xfrm>
          <a:off x="6493932" y="3158566"/>
          <a:ext cx="4809066" cy="1612440"/>
        </p:xfrm>
        <a:graphic>
          <a:graphicData uri="http://schemas.openxmlformats.org/drawingml/2006/table">
            <a:tbl>
              <a:tblPr firstRow="1" bandRow="1">
                <a:tableStyleId>{5C22544A-7EE6-4342-B048-85BDC9FD1C3A}</a:tableStyleId>
              </a:tblPr>
              <a:tblGrid>
                <a:gridCol w="1363135">
                  <a:extLst>
                    <a:ext uri="{9D8B030D-6E8A-4147-A177-3AD203B41FA5}">
                      <a16:colId xmlns:a16="http://schemas.microsoft.com/office/drawing/2014/main" val="3761838069"/>
                    </a:ext>
                  </a:extLst>
                </a:gridCol>
                <a:gridCol w="3445931">
                  <a:extLst>
                    <a:ext uri="{9D8B030D-6E8A-4147-A177-3AD203B41FA5}">
                      <a16:colId xmlns:a16="http://schemas.microsoft.com/office/drawing/2014/main" val="795711099"/>
                    </a:ext>
                  </a:extLst>
                </a:gridCol>
              </a:tblGrid>
              <a:tr h="322488">
                <a:tc>
                  <a:txBody>
                    <a:bodyPr/>
                    <a:lstStyle/>
                    <a:p>
                      <a:r>
                        <a:rPr lang="en-US" sz="1400" dirty="0">
                          <a:solidFill>
                            <a:sysClr val="windowText" lastClr="000000"/>
                          </a:solidFill>
                        </a:rPr>
                        <a:t>Field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a:solidFill>
                            <a:sysClr val="windowText" lastClr="000000"/>
                          </a:solidFill>
                        </a:rPr>
                        <a:t>Number of Nulls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30760695"/>
                  </a:ext>
                </a:extLst>
              </a:tr>
              <a:tr h="322488">
                <a:tc>
                  <a:txBody>
                    <a:bodyPr/>
                    <a:lstStyle/>
                    <a:p>
                      <a:r>
                        <a:rPr lang="en-US" sz="1400" dirty="0" err="1">
                          <a:solidFill>
                            <a:sysClr val="windowText" lastClr="000000"/>
                          </a:solidFill>
                        </a:rPr>
                        <a:t>house_size</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2,202 (29%)</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5117016"/>
                  </a:ext>
                </a:extLst>
              </a:tr>
              <a:tr h="322488">
                <a:tc>
                  <a:txBody>
                    <a:bodyPr/>
                    <a:lstStyle/>
                    <a:p>
                      <a:r>
                        <a:rPr lang="en-US" sz="1400" dirty="0" err="1">
                          <a:solidFill>
                            <a:sysClr val="windowText" lastClr="000000"/>
                          </a:solidFill>
                        </a:rPr>
                        <a:t>acre_lot</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87 (1.2%)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175186"/>
                  </a:ext>
                </a:extLst>
              </a:tr>
              <a:tr h="322488">
                <a:tc>
                  <a:txBody>
                    <a:bodyPr/>
                    <a:lstStyle/>
                    <a:p>
                      <a:r>
                        <a:rPr lang="en-US" sz="1400" dirty="0">
                          <a:solidFill>
                            <a:sysClr val="windowText" lastClr="000000"/>
                          </a:solidFill>
                        </a:rPr>
                        <a:t>bed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25 (0.3%)</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357470"/>
                  </a:ext>
                </a:extLst>
              </a:tr>
              <a:tr h="322488">
                <a:tc>
                  <a:txBody>
                    <a:bodyPr/>
                    <a:lstStyle/>
                    <a:p>
                      <a:r>
                        <a:rPr lang="en-US" sz="1400" dirty="0">
                          <a:solidFill>
                            <a:sysClr val="windowText" lastClr="000000"/>
                          </a:solidFill>
                        </a:rPr>
                        <a:t>bath</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15 (0.2%)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295016"/>
                  </a:ext>
                </a:extLst>
              </a:tr>
            </a:tbl>
          </a:graphicData>
        </a:graphic>
      </p:graphicFrame>
      <p:sp>
        <p:nvSpPr>
          <p:cNvPr id="27" name="TextBox 26">
            <a:extLst>
              <a:ext uri="{FF2B5EF4-FFF2-40B4-BE49-F238E27FC236}">
                <a16:creationId xmlns:a16="http://schemas.microsoft.com/office/drawing/2014/main" id="{8882EC31-513C-9A10-1145-6D7EB029F650}"/>
              </a:ext>
            </a:extLst>
          </p:cNvPr>
          <p:cNvSpPr txBox="1"/>
          <p:nvPr/>
        </p:nvSpPr>
        <p:spPr>
          <a:xfrm>
            <a:off x="7912866" y="5091598"/>
            <a:ext cx="2142067" cy="538609"/>
          </a:xfrm>
          <a:prstGeom prst="rect">
            <a:avLst/>
          </a:prstGeom>
          <a:noFill/>
        </p:spPr>
        <p:txBody>
          <a:bodyPr wrap="square" rtlCol="0">
            <a:spAutoFit/>
          </a:bodyPr>
          <a:lstStyle/>
          <a:p>
            <a:pPr algn="ctr"/>
            <a:r>
              <a:rPr lang="en-US" dirty="0"/>
              <a:t>2,329 (30%) Records</a:t>
            </a:r>
          </a:p>
          <a:p>
            <a:pPr algn="ctr"/>
            <a:r>
              <a:rPr lang="en-US" sz="1100" i="1" dirty="0"/>
              <a:t>Removed</a:t>
            </a:r>
          </a:p>
        </p:txBody>
      </p:sp>
    </p:spTree>
    <p:extLst>
      <p:ext uri="{BB962C8B-B14F-4D97-AF65-F5344CB8AC3E}">
        <p14:creationId xmlns:p14="http://schemas.microsoft.com/office/powerpoint/2010/main" val="239612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TotalTime>
  <Words>1946</Words>
  <Application>Microsoft Macintosh PowerPoint</Application>
  <PresentationFormat>Widescreen</PresentationFormat>
  <Paragraphs>293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ArialMT</vt:lpstr>
      <vt:lpstr>Calibri</vt:lpstr>
      <vt:lpstr>Calibri Light</vt:lpstr>
      <vt:lpstr>Segoe UI</vt:lpstr>
      <vt:lpstr>Office Theme</vt:lpstr>
      <vt:lpstr>Team 48</vt:lpstr>
      <vt:lpstr>Table of Contents</vt:lpstr>
      <vt:lpstr>Problem and Approach Overview</vt:lpstr>
      <vt:lpstr>Context &amp; Problem Statement</vt:lpstr>
      <vt:lpstr>Research Questions &amp; Modeling Objective</vt:lpstr>
      <vt:lpstr>Methodology</vt:lpstr>
      <vt:lpstr>Process &amp; Key Findings</vt:lpstr>
      <vt:lpstr>Data Cleansing and Transformation </vt:lpstr>
      <vt:lpstr>Handling Nulls</vt:lpstr>
      <vt:lpstr>Exploratory Data Analysis</vt:lpstr>
      <vt:lpstr>Observations and Initial Hypotheses</vt:lpstr>
      <vt:lpstr>Model Development &amp; Selection</vt:lpstr>
      <vt:lpstr>Model Performance Results</vt:lpstr>
      <vt:lpstr>Feature Insights</vt:lpstr>
      <vt:lpstr>Conclusions</vt:lpstr>
      <vt:lpstr>Conclusions</vt:lpstr>
      <vt:lpstr>Potential Improvements</vt:lpstr>
      <vt:lpstr>Literature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51</cp:revision>
  <dcterms:created xsi:type="dcterms:W3CDTF">2022-10-29T00:12:06Z</dcterms:created>
  <dcterms:modified xsi:type="dcterms:W3CDTF">2022-11-15T22:17:29Z</dcterms:modified>
</cp:coreProperties>
</file>