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4" r:id="rId6"/>
    <p:sldId id="259" r:id="rId7"/>
    <p:sldId id="260" r:id="rId8"/>
    <p:sldId id="266" r:id="rId9"/>
    <p:sldId id="261" r:id="rId10"/>
    <p:sldId id="279" r:id="rId11"/>
    <p:sldId id="267" r:id="rId12"/>
    <p:sldId id="272" r:id="rId13"/>
    <p:sldId id="273" r:id="rId14"/>
    <p:sldId id="274" r:id="rId15"/>
    <p:sldId id="275" r:id="rId16"/>
    <p:sldId id="280" r:id="rId17"/>
    <p:sldId id="27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7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9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7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0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8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1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1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2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6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039F-565D-452A-A533-F1977A935375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22CE-0910-4DE1-A41B-3CAA9FC6A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2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Endometrial </a:t>
            </a:r>
            <a:r>
              <a:rPr lang="es-ES" dirty="0" err="1" smtClean="0"/>
              <a:t>cancer</a:t>
            </a:r>
            <a:r>
              <a:rPr lang="es-ES" dirty="0" smtClean="0"/>
              <a:t> </a:t>
            </a:r>
            <a:r>
              <a:rPr lang="es-ES" dirty="0" err="1" smtClean="0"/>
              <a:t>cost-effectiveness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8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bleeding</a:t>
            </a:r>
            <a:r>
              <a:rPr lang="es-ES" dirty="0" smtClean="0"/>
              <a:t> (DSA - </a:t>
            </a:r>
            <a:r>
              <a:rPr lang="es-ES" dirty="0" err="1" smtClean="0"/>
              <a:t>other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865736" y="21646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sensitivity_pipelle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3748813" y="2136371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3539461" y="176531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0.43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293708" y="1772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726" y="16835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0.86</a:t>
            </a:r>
            <a:endParaRPr lang="es-ES" dirty="0"/>
          </a:p>
        </p:txBody>
      </p:sp>
      <p:sp>
        <p:nvSpPr>
          <p:cNvPr id="16" name="Rounded Rectangle 15"/>
          <p:cNvSpPr/>
          <p:nvPr/>
        </p:nvSpPr>
        <p:spPr>
          <a:xfrm>
            <a:off x="8982757" y="2136371"/>
            <a:ext cx="403284" cy="416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ounded Rectangle 24"/>
          <p:cNvSpPr/>
          <p:nvPr/>
        </p:nvSpPr>
        <p:spPr>
          <a:xfrm>
            <a:off x="8062317" y="5963999"/>
            <a:ext cx="426608" cy="416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488925" y="5987583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None</a:t>
            </a:r>
            <a:r>
              <a:rPr lang="es-ES" dirty="0" smtClean="0"/>
              <a:t> </a:t>
            </a:r>
            <a:r>
              <a:rPr lang="es-ES" dirty="0" err="1" smtClean="0"/>
              <a:t>dominates</a:t>
            </a:r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37442" y="2066200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748813" y="3307087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/>
          <p:cNvSpPr txBox="1"/>
          <p:nvPr/>
        </p:nvSpPr>
        <p:spPr>
          <a:xfrm>
            <a:off x="3539461" y="2936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0.46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9304517" y="2907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8418437" y="28391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0.929</a:t>
            </a:r>
            <a:endParaRPr lang="es-ES" dirty="0"/>
          </a:p>
        </p:txBody>
      </p:sp>
      <p:sp>
        <p:nvSpPr>
          <p:cNvPr id="31" name="Rounded Rectangle 30"/>
          <p:cNvSpPr/>
          <p:nvPr/>
        </p:nvSpPr>
        <p:spPr>
          <a:xfrm>
            <a:off x="3747921" y="3307087"/>
            <a:ext cx="4189448" cy="416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773663" y="3229851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8329" y="3286679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sensitivity_molecular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838200" y="4535323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specificity_molecular</a:t>
            </a:r>
            <a:endParaRPr lang="es-ES" dirty="0"/>
          </a:p>
        </p:txBody>
      </p:sp>
      <p:sp>
        <p:nvSpPr>
          <p:cNvPr id="35" name="Rounded Rectangle 34"/>
          <p:cNvSpPr/>
          <p:nvPr/>
        </p:nvSpPr>
        <p:spPr>
          <a:xfrm>
            <a:off x="3748813" y="4560030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Box 35"/>
          <p:cNvSpPr txBox="1"/>
          <p:nvPr/>
        </p:nvSpPr>
        <p:spPr>
          <a:xfrm>
            <a:off x="3539461" y="41889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0.48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9363962" y="420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8689103" y="40802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0.96</a:t>
            </a:r>
            <a:endParaRPr lang="es-ES" dirty="0"/>
          </a:p>
        </p:txBody>
      </p:sp>
      <p:sp>
        <p:nvSpPr>
          <p:cNvPr id="39" name="Rounded Rectangle 38"/>
          <p:cNvSpPr/>
          <p:nvPr/>
        </p:nvSpPr>
        <p:spPr>
          <a:xfrm>
            <a:off x="3747921" y="4560030"/>
            <a:ext cx="4692548" cy="416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982757" y="4473121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747921" y="4560030"/>
            <a:ext cx="2945110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ounded Rectangle 41"/>
          <p:cNvSpPr/>
          <p:nvPr/>
        </p:nvSpPr>
        <p:spPr>
          <a:xfrm>
            <a:off x="8062317" y="5475330"/>
            <a:ext cx="426608" cy="416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8488925" y="5498914"/>
            <a:ext cx="298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Molecular </a:t>
            </a:r>
            <a:r>
              <a:rPr lang="es-ES" dirty="0" err="1" smtClean="0"/>
              <a:t>strategy</a:t>
            </a:r>
            <a:r>
              <a:rPr lang="es-ES" dirty="0" smtClean="0"/>
              <a:t> </a:t>
            </a:r>
            <a:r>
              <a:rPr lang="es-ES" dirty="0" err="1" smtClean="0"/>
              <a:t>dominates</a:t>
            </a:r>
            <a:endParaRPr lang="es-ES" dirty="0"/>
          </a:p>
        </p:txBody>
      </p:sp>
      <p:sp>
        <p:nvSpPr>
          <p:cNvPr id="44" name="Rounded Rectangle 43"/>
          <p:cNvSpPr/>
          <p:nvPr/>
        </p:nvSpPr>
        <p:spPr>
          <a:xfrm>
            <a:off x="8062317" y="6452668"/>
            <a:ext cx="426608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8488925" y="6476252"/>
            <a:ext cx="30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Molecular </a:t>
            </a:r>
            <a:r>
              <a:rPr lang="es-ES" dirty="0" err="1" smtClean="0"/>
              <a:t>strategy</a:t>
            </a:r>
            <a:r>
              <a:rPr lang="es-ES" dirty="0" smtClean="0"/>
              <a:t> </a:t>
            </a:r>
            <a:r>
              <a:rPr lang="es-ES" dirty="0" err="1" smtClean="0"/>
              <a:t>dominated</a:t>
            </a:r>
            <a:endParaRPr lang="es-ES" dirty="0"/>
          </a:p>
        </p:txBody>
      </p:sp>
      <p:sp>
        <p:nvSpPr>
          <p:cNvPr id="46" name="TextBox 45"/>
          <p:cNvSpPr txBox="1"/>
          <p:nvPr/>
        </p:nvSpPr>
        <p:spPr>
          <a:xfrm>
            <a:off x="6392969" y="42078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0.77</a:t>
            </a:r>
            <a:endParaRPr lang="es-ES" dirty="0"/>
          </a:p>
        </p:txBody>
      </p:sp>
      <p:sp>
        <p:nvSpPr>
          <p:cNvPr id="47" name="TextBox 46"/>
          <p:cNvSpPr txBox="1"/>
          <p:nvPr/>
        </p:nvSpPr>
        <p:spPr>
          <a:xfrm>
            <a:off x="8131264" y="4178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</a:t>
            </a:r>
            <a:endParaRPr lang="es-ES" dirty="0"/>
          </a:p>
        </p:txBody>
      </p:sp>
      <p:sp>
        <p:nvSpPr>
          <p:cNvPr id="48" name="TextBox 47"/>
          <p:cNvSpPr txBox="1"/>
          <p:nvPr/>
        </p:nvSpPr>
        <p:spPr>
          <a:xfrm>
            <a:off x="7594061" y="28949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0.84</a:t>
            </a:r>
            <a:endParaRPr lang="es-ES" dirty="0"/>
          </a:p>
        </p:txBody>
      </p:sp>
      <p:sp>
        <p:nvSpPr>
          <p:cNvPr id="49" name="TextBox 48"/>
          <p:cNvSpPr txBox="1"/>
          <p:nvPr/>
        </p:nvSpPr>
        <p:spPr>
          <a:xfrm>
            <a:off x="8681305" y="171964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7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Lynch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5" y="1340975"/>
            <a:ext cx="8889208" cy="52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Lynch (DSA – </a:t>
            </a:r>
            <a:r>
              <a:rPr lang="es-ES" dirty="0" err="1" smtClean="0"/>
              <a:t>probs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3" y="1546516"/>
            <a:ext cx="10792794" cy="53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Lynch (DSA – </a:t>
            </a:r>
            <a:r>
              <a:rPr lang="es-ES" dirty="0" err="1" smtClean="0"/>
              <a:t>costs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52" y="1479331"/>
            <a:ext cx="9470992" cy="47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Lynch (DSA – </a:t>
            </a:r>
            <a:r>
              <a:rPr lang="es-ES" dirty="0" err="1" smtClean="0"/>
              <a:t>LYs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00" y="1690688"/>
            <a:ext cx="9857000" cy="4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Lynch (DSA – </a:t>
            </a:r>
            <a:r>
              <a:rPr lang="es-ES" dirty="0" err="1" smtClean="0"/>
              <a:t>other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45" y="1690688"/>
            <a:ext cx="9567909" cy="48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Lynch (</a:t>
            </a:r>
            <a:r>
              <a:rPr lang="es-ES" dirty="0"/>
              <a:t>DSA - </a:t>
            </a:r>
            <a:r>
              <a:rPr lang="es-ES" dirty="0" err="1"/>
              <a:t>other</a:t>
            </a:r>
            <a:r>
              <a:rPr lang="es-E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736" y="216460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specificity_pipelle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3748813" y="2136371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3539461" y="176531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0.43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370406" y="186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8867049" y="17195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0.99</a:t>
            </a:r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183944" y="2056515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746220" y="3044446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/>
          <p:cNvSpPr txBox="1"/>
          <p:nvPr/>
        </p:nvSpPr>
        <p:spPr>
          <a:xfrm>
            <a:off x="3536868" y="26733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0.27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9301924" y="26452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0.81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6178349" y="26147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0.541</a:t>
            </a:r>
            <a:endParaRPr lang="es-ES" dirty="0"/>
          </a:p>
        </p:txBody>
      </p:sp>
      <p:sp>
        <p:nvSpPr>
          <p:cNvPr id="31" name="Rounded Rectangle 30"/>
          <p:cNvSpPr/>
          <p:nvPr/>
        </p:nvSpPr>
        <p:spPr>
          <a:xfrm>
            <a:off x="8311847" y="3044446"/>
            <a:ext cx="1071601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533574" y="2978631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736" y="302403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.sensitivity_tvu_10mm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838200" y="391910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.specificity_tvu_10mm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748813" y="3943815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Box 35"/>
          <p:cNvSpPr txBox="1"/>
          <p:nvPr/>
        </p:nvSpPr>
        <p:spPr>
          <a:xfrm>
            <a:off x="3539461" y="35727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0.49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3962" y="359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29768" y="35111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0.972</a:t>
            </a:r>
            <a:endParaRPr lang="es-E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982757" y="3856906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747921" y="3943815"/>
            <a:ext cx="2945110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ounded Rectangle 41"/>
          <p:cNvSpPr/>
          <p:nvPr/>
        </p:nvSpPr>
        <p:spPr>
          <a:xfrm>
            <a:off x="8378689" y="341833"/>
            <a:ext cx="426608" cy="416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8805297" y="365417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None</a:t>
            </a:r>
            <a:r>
              <a:rPr lang="es-ES" dirty="0" smtClean="0"/>
              <a:t> </a:t>
            </a:r>
            <a:r>
              <a:rPr lang="es-ES" dirty="0" err="1" smtClean="0"/>
              <a:t>dominates</a:t>
            </a:r>
            <a:endParaRPr lang="es-ES" dirty="0"/>
          </a:p>
        </p:txBody>
      </p:sp>
      <p:sp>
        <p:nvSpPr>
          <p:cNvPr id="44" name="Rounded Rectangle 43"/>
          <p:cNvSpPr/>
          <p:nvPr/>
        </p:nvSpPr>
        <p:spPr>
          <a:xfrm>
            <a:off x="8378689" y="805936"/>
            <a:ext cx="426608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8805297" y="829520"/>
            <a:ext cx="291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r>
              <a:rPr lang="es-ES" dirty="0" smtClean="0"/>
              <a:t> 2 </a:t>
            </a:r>
            <a:r>
              <a:rPr lang="es-ES" dirty="0" err="1" smtClean="0"/>
              <a:t>dominates</a:t>
            </a:r>
            <a:endParaRPr lang="es-ES" dirty="0"/>
          </a:p>
        </p:txBody>
      </p:sp>
      <p:sp>
        <p:nvSpPr>
          <p:cNvPr id="46" name="TextBox 45"/>
          <p:cNvSpPr txBox="1"/>
          <p:nvPr/>
        </p:nvSpPr>
        <p:spPr>
          <a:xfrm>
            <a:off x="6392969" y="35916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0.72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11651" y="26547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0.78</a:t>
            </a:r>
            <a:endParaRPr lang="es-ES" dirty="0"/>
          </a:p>
        </p:txBody>
      </p:sp>
      <p:sp>
        <p:nvSpPr>
          <p:cNvPr id="50" name="Rounded Rectangle 49"/>
          <p:cNvSpPr/>
          <p:nvPr/>
        </p:nvSpPr>
        <p:spPr>
          <a:xfrm>
            <a:off x="3758331" y="2140809"/>
            <a:ext cx="3835730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TextBox 51"/>
          <p:cNvSpPr txBox="1"/>
          <p:nvPr/>
        </p:nvSpPr>
        <p:spPr>
          <a:xfrm>
            <a:off x="7355855" y="17195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0.8</a:t>
            </a:r>
            <a:endParaRPr lang="es-E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00" y="482570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sensitivity_molecular</a:t>
            </a:r>
            <a:endParaRPr lang="es-ES" dirty="0"/>
          </a:p>
        </p:txBody>
      </p:sp>
      <p:sp>
        <p:nvSpPr>
          <p:cNvPr id="54" name="Rounded Rectangle 53"/>
          <p:cNvSpPr/>
          <p:nvPr/>
        </p:nvSpPr>
        <p:spPr>
          <a:xfrm>
            <a:off x="3748813" y="4850412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extBox 54"/>
          <p:cNvSpPr txBox="1"/>
          <p:nvPr/>
        </p:nvSpPr>
        <p:spPr>
          <a:xfrm>
            <a:off x="3539461" y="44793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0.46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9363962" y="4498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72245" y="44414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0.929</a:t>
            </a:r>
            <a:endParaRPr lang="es-E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8725234" y="4763585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747921" y="4850412"/>
            <a:ext cx="2430428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5803943" y="44896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0.65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844644" y="560964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specificity_molecular</a:t>
            </a:r>
            <a:endParaRPr lang="es-ES" dirty="0"/>
          </a:p>
        </p:txBody>
      </p:sp>
      <p:sp>
        <p:nvSpPr>
          <p:cNvPr id="63" name="Rounded Rectangle 62"/>
          <p:cNvSpPr/>
          <p:nvPr/>
        </p:nvSpPr>
        <p:spPr>
          <a:xfrm>
            <a:off x="3755257" y="5634349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Box 63"/>
          <p:cNvSpPr txBox="1"/>
          <p:nvPr/>
        </p:nvSpPr>
        <p:spPr>
          <a:xfrm>
            <a:off x="3545905" y="52632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0.48</a:t>
            </a:r>
            <a:endParaRPr lang="es-ES" dirty="0"/>
          </a:p>
        </p:txBody>
      </p:sp>
      <p:sp>
        <p:nvSpPr>
          <p:cNvPr id="65" name="TextBox 64"/>
          <p:cNvSpPr txBox="1"/>
          <p:nvPr/>
        </p:nvSpPr>
        <p:spPr>
          <a:xfrm>
            <a:off x="9370406" y="5282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85241" y="52573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0.96</a:t>
            </a:r>
            <a:endParaRPr lang="es-E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8938230" y="5579452"/>
            <a:ext cx="6124" cy="4937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754365" y="5634349"/>
            <a:ext cx="4617880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TextBox 68"/>
          <p:cNvSpPr txBox="1"/>
          <p:nvPr/>
        </p:nvSpPr>
        <p:spPr>
          <a:xfrm>
            <a:off x="8009651" y="52736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0.92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20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Alternatives</a:t>
            </a:r>
            <a:endParaRPr lang="es-E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575" y="1702881"/>
            <a:ext cx="10515600" cy="5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-</a:t>
            </a:r>
            <a:r>
              <a:rPr lang="es-ES" dirty="0" smtClean="0"/>
              <a:t> Use </a:t>
            </a:r>
            <a:r>
              <a:rPr lang="es-ES" dirty="0" err="1" smtClean="0"/>
              <a:t>utilities</a:t>
            </a:r>
            <a:endParaRPr lang="es-E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572"/>
            <a:ext cx="4711046" cy="276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18" y="2798826"/>
            <a:ext cx="4702352" cy="277436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58518" y="2294249"/>
            <a:ext cx="4145465" cy="67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/>
              <a:t>Lynch - 1 </a:t>
            </a:r>
            <a:r>
              <a:rPr lang="es-ES" sz="2800" dirty="0" err="1" smtClean="0"/>
              <a:t>year</a:t>
            </a:r>
            <a:endParaRPr lang="es-ES" sz="2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73118" y="2209177"/>
            <a:ext cx="4145465" cy="67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/>
              <a:t>Lynch - 45 </a:t>
            </a:r>
            <a:r>
              <a:rPr lang="es-ES" sz="2800" dirty="0" err="1" smtClean="0"/>
              <a:t>years</a:t>
            </a:r>
            <a:endParaRPr lang="es-E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0575" y="5788825"/>
            <a:ext cx="10515600" cy="5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- Use DOGC </a:t>
            </a:r>
            <a:r>
              <a:rPr lang="es-ES" dirty="0" err="1" smtClean="0"/>
              <a:t>costs</a:t>
            </a:r>
            <a:r>
              <a:rPr lang="es-ES" dirty="0" smtClean="0"/>
              <a:t> (to do)</a:t>
            </a:r>
          </a:p>
        </p:txBody>
      </p:sp>
    </p:spTree>
    <p:extLst>
      <p:ext uri="{BB962C8B-B14F-4D97-AF65-F5344CB8AC3E}">
        <p14:creationId xmlns:p14="http://schemas.microsoft.com/office/powerpoint/2010/main" val="19454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Cost-effectiveness</a:t>
            </a:r>
            <a:r>
              <a:rPr lang="es-ES" dirty="0" smtClean="0"/>
              <a:t> </a:t>
            </a:r>
            <a:r>
              <a:rPr lang="es-ES" dirty="0" err="1" smtClean="0"/>
              <a:t>sensitivity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1151467" y="2099733"/>
            <a:ext cx="100414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DSA </a:t>
            </a:r>
            <a:r>
              <a:rPr lang="es-ES" sz="2800" dirty="0" err="1" smtClean="0"/>
              <a:t>for</a:t>
            </a:r>
            <a:r>
              <a:rPr lang="es-ES" sz="2800" dirty="0" smtClean="0"/>
              <a:t> 4 </a:t>
            </a:r>
            <a:r>
              <a:rPr lang="es-ES" sz="2800" dirty="0" err="1" smtClean="0"/>
              <a:t>parameter</a:t>
            </a:r>
            <a:r>
              <a:rPr lang="es-ES" sz="2800" dirty="0" smtClean="0"/>
              <a:t> </a:t>
            </a:r>
            <a:r>
              <a:rPr lang="es-ES" sz="2800" dirty="0" err="1" smtClean="0"/>
              <a:t>types</a:t>
            </a:r>
            <a:r>
              <a:rPr lang="es-ES" sz="2800" dirty="0" smtClean="0"/>
              <a:t>: </a:t>
            </a:r>
            <a:r>
              <a:rPr lang="es-ES" sz="2800" dirty="0" err="1" smtClean="0"/>
              <a:t>probabilities</a:t>
            </a:r>
            <a:r>
              <a:rPr lang="es-ES" sz="2800" dirty="0" smtClean="0"/>
              <a:t>, </a:t>
            </a:r>
            <a:r>
              <a:rPr lang="es-ES" sz="2800" dirty="0" err="1" smtClean="0"/>
              <a:t>costs</a:t>
            </a:r>
            <a:r>
              <a:rPr lang="es-ES" sz="2800" dirty="0" smtClean="0"/>
              <a:t>, </a:t>
            </a:r>
            <a:r>
              <a:rPr lang="es-ES" sz="2800" dirty="0" err="1" smtClean="0"/>
              <a:t>life</a:t>
            </a:r>
            <a:r>
              <a:rPr lang="es-ES" sz="2800" dirty="0"/>
              <a:t> </a:t>
            </a:r>
            <a:r>
              <a:rPr lang="es-ES" sz="2800" dirty="0" err="1" smtClean="0"/>
              <a:t>years</a:t>
            </a:r>
            <a:r>
              <a:rPr lang="es-ES" sz="2800" dirty="0" smtClean="0"/>
              <a:t>, </a:t>
            </a:r>
            <a:r>
              <a:rPr lang="es-ES" sz="2800" b="1" dirty="0" err="1" smtClean="0"/>
              <a:t>other</a:t>
            </a:r>
            <a:endParaRPr lang="es-ES" sz="2800" b="1" dirty="0" smtClean="0"/>
          </a:p>
          <a:p>
            <a:r>
              <a:rPr lang="es-ES" sz="2800" b="1" dirty="0" err="1" smtClean="0"/>
              <a:t>Parameter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range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for</a:t>
            </a:r>
            <a:r>
              <a:rPr lang="es-ES" sz="2800" b="1" dirty="0" smtClean="0"/>
              <a:t> base </a:t>
            </a:r>
            <a:r>
              <a:rPr lang="es-ES" sz="2800" b="1" dirty="0" err="1" smtClean="0"/>
              <a:t>value</a:t>
            </a:r>
            <a:r>
              <a:rPr lang="es-ES" sz="2800" b="1" dirty="0" smtClean="0"/>
              <a:t> </a:t>
            </a:r>
            <a:r>
              <a:rPr lang="es-ES" sz="2800" b="1" dirty="0" smtClean="0"/>
              <a:t>v: </a:t>
            </a:r>
            <a:r>
              <a:rPr lang="es-ES" sz="2800" b="1" dirty="0" smtClean="0"/>
              <a:t>[.5*v, 1.5*v]</a:t>
            </a:r>
          </a:p>
          <a:p>
            <a:pPr lvl="1"/>
            <a:r>
              <a:rPr lang="es-ES" sz="2800" dirty="0" err="1" smtClean="0"/>
              <a:t>Costs</a:t>
            </a:r>
            <a:r>
              <a:rPr lang="es-ES" sz="2800" dirty="0" smtClean="0"/>
              <a:t> in £</a:t>
            </a:r>
          </a:p>
          <a:p>
            <a:pPr lvl="1"/>
            <a:r>
              <a:rPr lang="es-ES" sz="2800" dirty="0" err="1" smtClean="0"/>
              <a:t>Life</a:t>
            </a:r>
            <a:r>
              <a:rPr lang="es-ES" sz="2800" dirty="0" smtClean="0"/>
              <a:t> </a:t>
            </a:r>
            <a:r>
              <a:rPr lang="es-ES" sz="2800" dirty="0" err="1" smtClean="0"/>
              <a:t>expectancies</a:t>
            </a:r>
            <a:r>
              <a:rPr lang="es-ES" sz="2800" dirty="0" smtClean="0"/>
              <a:t> </a:t>
            </a:r>
            <a:r>
              <a:rPr lang="es-ES" sz="2800" dirty="0" err="1" smtClean="0"/>
              <a:t>not</a:t>
            </a:r>
            <a:r>
              <a:rPr lang="es-ES" sz="2800" dirty="0" smtClean="0"/>
              <a:t> </a:t>
            </a:r>
            <a:r>
              <a:rPr lang="es-ES" sz="2800" dirty="0" err="1" smtClean="0"/>
              <a:t>quality-adjusted</a:t>
            </a:r>
            <a:r>
              <a:rPr lang="es-ES" sz="2800" dirty="0" smtClean="0"/>
              <a:t> (QALE)</a:t>
            </a:r>
          </a:p>
        </p:txBody>
      </p:sp>
    </p:spTree>
    <p:extLst>
      <p:ext uri="{BB962C8B-B14F-4D97-AF65-F5344CB8AC3E}">
        <p14:creationId xmlns:p14="http://schemas.microsoft.com/office/powerpoint/2010/main" val="37744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asymptomatic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78" y="1583475"/>
            <a:ext cx="8305354" cy="48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asymptomatic</a:t>
            </a:r>
            <a:r>
              <a:rPr lang="es-ES" dirty="0" smtClean="0"/>
              <a:t> (DSA - </a:t>
            </a:r>
            <a:r>
              <a:rPr lang="es-ES" dirty="0" err="1" smtClean="0"/>
              <a:t>probs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600"/>
            <a:ext cx="9954290" cy="47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asymptomatic</a:t>
            </a:r>
            <a:r>
              <a:rPr lang="es-ES" dirty="0" smtClean="0"/>
              <a:t> (DSA - </a:t>
            </a:r>
            <a:r>
              <a:rPr lang="es-ES" dirty="0" err="1" smtClean="0"/>
              <a:t>costs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1" y="1613896"/>
            <a:ext cx="9420523" cy="47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asymptomatic</a:t>
            </a:r>
            <a:r>
              <a:rPr lang="es-ES" dirty="0" smtClean="0"/>
              <a:t> (DSA - </a:t>
            </a:r>
            <a:r>
              <a:rPr lang="es-ES" dirty="0" err="1" smtClean="0"/>
              <a:t>LYs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2" y="1342225"/>
            <a:ext cx="11194297" cy="53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asymptomatic</a:t>
            </a:r>
            <a:r>
              <a:rPr lang="es-ES" dirty="0" smtClean="0"/>
              <a:t> (DSA - </a:t>
            </a:r>
            <a:r>
              <a:rPr lang="es-ES" dirty="0" err="1" smtClean="0"/>
              <a:t>LYs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49402" y="2183539"/>
            <a:ext cx="310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ly_no_</a:t>
            </a:r>
            <a:r>
              <a:rPr lang="es-ES" dirty="0" err="1" smtClean="0"/>
              <a:t>cancer</a:t>
            </a:r>
            <a:r>
              <a:rPr lang="es-ES" dirty="0" smtClean="0"/>
              <a:t>___</a:t>
            </a:r>
            <a:r>
              <a:rPr lang="es-ES" dirty="0" err="1" smtClean="0"/>
              <a:t>asymptomatic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713383" y="2777962"/>
            <a:ext cx="389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ly_no_</a:t>
            </a:r>
            <a:r>
              <a:rPr lang="es-ES" dirty="0" err="1" smtClean="0"/>
              <a:t>cancer</a:t>
            </a:r>
            <a:r>
              <a:rPr lang="es-ES" dirty="0" smtClean="0"/>
              <a:t>___</a:t>
            </a:r>
            <a:r>
              <a:rPr lang="es-ES" dirty="0" err="1" smtClean="0"/>
              <a:t>asymptomatic_endo</a:t>
            </a:r>
            <a:r>
              <a:rPr lang="es-ES" dirty="0" smtClean="0"/>
              <a:t>_</a:t>
            </a:r>
          </a:p>
          <a:p>
            <a:r>
              <a:rPr lang="es-ES" dirty="0" err="1" smtClean="0"/>
              <a:t>thick_pipelle_f_hysteroscopy_n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13383" y="3563931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ly_no_</a:t>
            </a:r>
            <a:r>
              <a:rPr lang="es-ES" dirty="0" err="1" smtClean="0"/>
              <a:t>cancer</a:t>
            </a:r>
            <a:r>
              <a:rPr lang="es-ES" dirty="0" smtClean="0"/>
              <a:t>___</a:t>
            </a:r>
            <a:r>
              <a:rPr lang="es-ES" dirty="0" err="1" smtClean="0"/>
              <a:t>asymptomatic_molecular_n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713383" y="5074160"/>
            <a:ext cx="4512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ly_no_</a:t>
            </a:r>
            <a:r>
              <a:rPr lang="es-ES" dirty="0" err="1" smtClean="0"/>
              <a:t>cancer</a:t>
            </a:r>
            <a:r>
              <a:rPr lang="es-ES" dirty="0" smtClean="0"/>
              <a:t>___</a:t>
            </a:r>
            <a:r>
              <a:rPr lang="es-ES" dirty="0" err="1" smtClean="0"/>
              <a:t>asymptomatic_molecular_p</a:t>
            </a:r>
            <a:r>
              <a:rPr lang="es-ES" dirty="0" smtClean="0"/>
              <a:t>_</a:t>
            </a:r>
          </a:p>
          <a:p>
            <a:r>
              <a:rPr lang="es-ES" dirty="0" err="1" smtClean="0"/>
              <a:t>endo_thin_bmi_low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713383" y="4288191"/>
            <a:ext cx="4512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ly_no_cancer___</a:t>
            </a:r>
            <a:r>
              <a:rPr lang="es-ES" dirty="0" err="1" smtClean="0"/>
              <a:t>asymptomatic_molecular_p</a:t>
            </a:r>
            <a:r>
              <a:rPr lang="es-ES" dirty="0" smtClean="0"/>
              <a:t>_</a:t>
            </a:r>
          </a:p>
          <a:p>
            <a:r>
              <a:rPr lang="es-ES" dirty="0" err="1" smtClean="0"/>
              <a:t>endo_thick_pipelle_n_bmi_low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5587040" y="2159955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77688" y="17889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16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11014917" y="17889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50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8045953" y="1456993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 =</a:t>
            </a:r>
          </a:p>
          <a:p>
            <a:r>
              <a:rPr lang="es-ES" dirty="0" smtClean="0"/>
              <a:t>33.16</a:t>
            </a:r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401181" y="2103324"/>
            <a:ext cx="41676" cy="3359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488925" y="2159955"/>
            <a:ext cx="2735344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&gt;34.8</a:t>
            </a:r>
            <a:endParaRPr lang="es-ES" dirty="0"/>
          </a:p>
        </p:txBody>
      </p:sp>
      <p:sp>
        <p:nvSpPr>
          <p:cNvPr id="17" name="Rounded Rectangle 16"/>
          <p:cNvSpPr/>
          <p:nvPr/>
        </p:nvSpPr>
        <p:spPr>
          <a:xfrm>
            <a:off x="5587039" y="2891095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ounded Rectangle 17"/>
          <p:cNvSpPr/>
          <p:nvPr/>
        </p:nvSpPr>
        <p:spPr>
          <a:xfrm>
            <a:off x="5587038" y="3693797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ounded Rectangle 18"/>
          <p:cNvSpPr/>
          <p:nvPr/>
        </p:nvSpPr>
        <p:spPr>
          <a:xfrm>
            <a:off x="5587038" y="4403106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ounded Rectangle 19"/>
          <p:cNvSpPr/>
          <p:nvPr/>
        </p:nvSpPr>
        <p:spPr>
          <a:xfrm>
            <a:off x="5587037" y="5187730"/>
            <a:ext cx="5637229" cy="41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unded Rectangle 20"/>
          <p:cNvSpPr/>
          <p:nvPr/>
        </p:nvSpPr>
        <p:spPr>
          <a:xfrm>
            <a:off x="5599459" y="2892932"/>
            <a:ext cx="1635394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&lt;23.3</a:t>
            </a:r>
            <a:endParaRPr lang="es-ES" dirty="0"/>
          </a:p>
        </p:txBody>
      </p:sp>
      <p:sp>
        <p:nvSpPr>
          <p:cNvPr id="22" name="Rounded Rectangle 21"/>
          <p:cNvSpPr/>
          <p:nvPr/>
        </p:nvSpPr>
        <p:spPr>
          <a:xfrm>
            <a:off x="5587040" y="3690742"/>
            <a:ext cx="2625627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&lt;31.5</a:t>
            </a:r>
            <a:endParaRPr lang="es-ES" dirty="0"/>
          </a:p>
        </p:txBody>
      </p:sp>
      <p:sp>
        <p:nvSpPr>
          <p:cNvPr id="23" name="Rounded Rectangle 22"/>
          <p:cNvSpPr/>
          <p:nvPr/>
        </p:nvSpPr>
        <p:spPr>
          <a:xfrm>
            <a:off x="5599459" y="4403106"/>
            <a:ext cx="2325342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&lt;28.2</a:t>
            </a:r>
            <a:endParaRPr lang="es-ES" dirty="0"/>
          </a:p>
        </p:txBody>
      </p:sp>
      <p:sp>
        <p:nvSpPr>
          <p:cNvPr id="24" name="Rounded Rectangle 23"/>
          <p:cNvSpPr/>
          <p:nvPr/>
        </p:nvSpPr>
        <p:spPr>
          <a:xfrm>
            <a:off x="5581960" y="5187730"/>
            <a:ext cx="1487707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&lt;23.2</a:t>
            </a:r>
            <a:endParaRPr lang="es-ES" dirty="0"/>
          </a:p>
        </p:txBody>
      </p:sp>
      <p:sp>
        <p:nvSpPr>
          <p:cNvPr id="25" name="Rounded Rectangle 24"/>
          <p:cNvSpPr/>
          <p:nvPr/>
        </p:nvSpPr>
        <p:spPr>
          <a:xfrm>
            <a:off x="8062317" y="6304798"/>
            <a:ext cx="426608" cy="416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488925" y="6328382"/>
            <a:ext cx="30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Molecular </a:t>
            </a:r>
            <a:r>
              <a:rPr lang="es-ES" dirty="0" err="1" smtClean="0"/>
              <a:t>strategy</a:t>
            </a:r>
            <a:r>
              <a:rPr lang="es-ES" dirty="0" smtClean="0"/>
              <a:t> </a:t>
            </a:r>
            <a:r>
              <a:rPr lang="es-ES" dirty="0" err="1" smtClean="0"/>
              <a:t>dominated</a:t>
            </a:r>
            <a:endParaRPr lang="es-ES" dirty="0"/>
          </a:p>
        </p:txBody>
      </p:sp>
      <p:sp>
        <p:nvSpPr>
          <p:cNvPr id="26" name="Rounded Rectangle 25"/>
          <p:cNvSpPr/>
          <p:nvPr/>
        </p:nvSpPr>
        <p:spPr>
          <a:xfrm>
            <a:off x="8062317" y="5802717"/>
            <a:ext cx="426608" cy="416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TextBox 26"/>
          <p:cNvSpPr txBox="1"/>
          <p:nvPr/>
        </p:nvSpPr>
        <p:spPr>
          <a:xfrm>
            <a:off x="8488925" y="5826301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None</a:t>
            </a:r>
            <a:r>
              <a:rPr lang="es-ES" dirty="0" smtClean="0"/>
              <a:t> </a:t>
            </a:r>
            <a:r>
              <a:rPr lang="es-ES" dirty="0" err="1" smtClean="0"/>
              <a:t>dominates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8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asymptomatic</a:t>
            </a:r>
            <a:r>
              <a:rPr lang="es-ES" dirty="0" smtClean="0"/>
              <a:t> (DSA - </a:t>
            </a:r>
            <a:r>
              <a:rPr lang="es-ES" dirty="0" err="1" smtClean="0"/>
              <a:t>other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7203"/>
            <a:ext cx="9812106" cy="50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Postmenopausal</a:t>
            </a:r>
            <a:r>
              <a:rPr lang="es-ES" dirty="0" smtClean="0"/>
              <a:t> </a:t>
            </a:r>
            <a:r>
              <a:rPr lang="es-ES" dirty="0" err="1" smtClean="0"/>
              <a:t>bleeding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8" y="1529350"/>
            <a:ext cx="8108160" cy="47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244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Endometrial cancer cost-effectiveness analysis</vt:lpstr>
      <vt:lpstr>Cost-effectiveness sensitivity analysis</vt:lpstr>
      <vt:lpstr>Postmenopausal asymptomatic</vt:lpstr>
      <vt:lpstr>Postmenopausal asymptomatic (DSA - probs)</vt:lpstr>
      <vt:lpstr>Postmenopausal asymptomatic (DSA - costs)</vt:lpstr>
      <vt:lpstr>Postmenopausal asymptomatic (DSA - LYs)</vt:lpstr>
      <vt:lpstr>Postmenopausal asymptomatic (DSA - LYs)</vt:lpstr>
      <vt:lpstr>Postmenopausal asymptomatic (DSA - other)</vt:lpstr>
      <vt:lpstr>Postmenopausal bleeding</vt:lpstr>
      <vt:lpstr>Postmenopausal bleeding (DSA - other)</vt:lpstr>
      <vt:lpstr>Lynch</vt:lpstr>
      <vt:lpstr>Lynch (DSA – probs)</vt:lpstr>
      <vt:lpstr>Lynch (DSA – costs)</vt:lpstr>
      <vt:lpstr>Lynch (DSA – LYs)</vt:lpstr>
      <vt:lpstr>Lynch (DSA – other)</vt:lpstr>
      <vt:lpstr>Lynch (DSA - other)</vt:lpstr>
      <vt:lpstr>Alternatives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Gómez Guillén</dc:creator>
  <cp:lastModifiedBy>David Gómez Guillén</cp:lastModifiedBy>
  <cp:revision>50</cp:revision>
  <dcterms:created xsi:type="dcterms:W3CDTF">2020-02-13T13:49:02Z</dcterms:created>
  <dcterms:modified xsi:type="dcterms:W3CDTF">2020-02-14T08:33:06Z</dcterms:modified>
</cp:coreProperties>
</file>