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5143500" cx="9144000"/>
  <p:notesSz cx="6858000" cy="9144000"/>
  <p:embeddedFontLst>
    <p:embeddedFont>
      <p:font typeface="Source Sans Pro Light"/>
      <p:regular r:id="rId60"/>
      <p:bold r:id="rId61"/>
      <p:italic r:id="rId62"/>
      <p:boldItalic r:id="rId63"/>
    </p:embeddedFont>
    <p:embeddedFont>
      <p:font typeface="Source Sans Pro SemiBold"/>
      <p:regular r:id="rId64"/>
      <p:bold r:id="rId65"/>
      <p:italic r:id="rId66"/>
      <p:boldItalic r:id="rId67"/>
    </p:embeddedFont>
    <p:embeddedFont>
      <p:font typeface="Source Sans Pro Black"/>
      <p:bold r:id="rId68"/>
      <p:boldItalic r:id="rId69"/>
    </p:embeddedFont>
    <p:embeddedFont>
      <p:font typeface="Source Sans Pr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SourceSansPro-boldItalic.fntdata"/><Relationship Id="rId72" Type="http://schemas.openxmlformats.org/officeDocument/2006/relationships/font" Target="fonts/SourceSansPro-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SourceSansPro-bold.fntdata"/><Relationship Id="rId70" Type="http://schemas.openxmlformats.org/officeDocument/2006/relationships/font" Target="fonts/SourceSansPro-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SourceSansProLight-italic.fntdata"/><Relationship Id="rId61" Type="http://schemas.openxmlformats.org/officeDocument/2006/relationships/font" Target="fonts/SourceSansProLight-bold.fntdata"/><Relationship Id="rId20" Type="http://schemas.openxmlformats.org/officeDocument/2006/relationships/slide" Target="slides/slide16.xml"/><Relationship Id="rId64" Type="http://schemas.openxmlformats.org/officeDocument/2006/relationships/font" Target="fonts/SourceSansProSemiBold-regular.fntdata"/><Relationship Id="rId63" Type="http://schemas.openxmlformats.org/officeDocument/2006/relationships/font" Target="fonts/SourceSansProLight-boldItalic.fntdata"/><Relationship Id="rId22" Type="http://schemas.openxmlformats.org/officeDocument/2006/relationships/slide" Target="slides/slide18.xml"/><Relationship Id="rId66" Type="http://schemas.openxmlformats.org/officeDocument/2006/relationships/font" Target="fonts/SourceSansProSemiBold-italic.fntdata"/><Relationship Id="rId21" Type="http://schemas.openxmlformats.org/officeDocument/2006/relationships/slide" Target="slides/slide17.xml"/><Relationship Id="rId65" Type="http://schemas.openxmlformats.org/officeDocument/2006/relationships/font" Target="fonts/SourceSansProSemiBold-bold.fntdata"/><Relationship Id="rId24" Type="http://schemas.openxmlformats.org/officeDocument/2006/relationships/slide" Target="slides/slide20.xml"/><Relationship Id="rId68" Type="http://schemas.openxmlformats.org/officeDocument/2006/relationships/font" Target="fonts/SourceSansProBlack-bold.fntdata"/><Relationship Id="rId23" Type="http://schemas.openxmlformats.org/officeDocument/2006/relationships/slide" Target="slides/slide19.xml"/><Relationship Id="rId67" Type="http://schemas.openxmlformats.org/officeDocument/2006/relationships/font" Target="fonts/SourceSansProSemiBold-boldItalic.fntdata"/><Relationship Id="rId60" Type="http://schemas.openxmlformats.org/officeDocument/2006/relationships/font" Target="fonts/SourceSansProLight-regular.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SourceSansProBlack-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5" name="Shape 15"/>
        <p:cNvGrpSpPr/>
        <p:nvPr/>
      </p:nvGrpSpPr>
      <p:grpSpPr>
        <a:xfrm>
          <a:off x="0" y="0"/>
          <a:ext cx="0" cy="0"/>
          <a:chOff x="0" y="0"/>
          <a:chExt cx="0" cy="0"/>
        </a:xfrm>
      </p:grpSpPr>
      <p:sp>
        <p:nvSpPr>
          <p:cNvPr id="16" name="Shape 16"/>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Clr>
                <a:srgbClr val="FFFFFF"/>
              </a:buClr>
              <a:buSzPts val="3600"/>
              <a:buFont typeface="Source Sans Pro"/>
              <a:buNone/>
              <a:defRPr b="1" i="0" sz="3600" u="none" cap="none" strike="noStrike">
                <a:solidFill>
                  <a:srgbClr val="FFFFFF"/>
                </a:solidFill>
                <a:latin typeface="Source Sans Pro"/>
                <a:ea typeface="Source Sans Pro"/>
                <a:cs typeface="Source Sans Pro"/>
                <a:sym typeface="Source Sans Pro"/>
              </a:defRPr>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17" name="Shape 17"/>
          <p:cNvSpPr txBox="1"/>
          <p:nvPr>
            <p:ph idx="1" type="body"/>
          </p:nvPr>
        </p:nvSpPr>
        <p:spPr>
          <a:xfrm>
            <a:off x="326551"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18" name="Shape 18"/>
          <p:cNvSpPr txBox="1"/>
          <p:nvPr>
            <p:ph idx="2" type="body"/>
          </p:nvPr>
        </p:nvSpPr>
        <p:spPr>
          <a:xfrm>
            <a:off x="4593269"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19" name="Shape 19"/>
          <p:cNvSpPr txBox="1"/>
          <p:nvPr>
            <p:ph idx="3" type="body"/>
          </p:nvPr>
        </p:nvSpPr>
        <p:spPr>
          <a:xfrm>
            <a:off x="326551" y="3010302"/>
            <a:ext cx="83271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8" name="Shape 48"/>
        <p:cNvGrpSpPr/>
        <p:nvPr/>
      </p:nvGrpSpPr>
      <p:grpSpPr>
        <a:xfrm>
          <a:off x="0" y="0"/>
          <a:ext cx="0" cy="0"/>
          <a:chOff x="0" y="0"/>
          <a:chExt cx="0" cy="0"/>
        </a:xfrm>
      </p:grpSpPr>
      <p:sp>
        <p:nvSpPr>
          <p:cNvPr id="49" name="Shape 49"/>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50" name="Shape 50"/>
          <p:cNvSpPr txBox="1"/>
          <p:nvPr>
            <p:ph idx="1" type="body"/>
          </p:nvPr>
        </p:nvSpPr>
        <p:spPr>
          <a:xfrm>
            <a:off x="326551"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51" name="Shape 51"/>
          <p:cNvSpPr txBox="1"/>
          <p:nvPr>
            <p:ph idx="2" type="body"/>
          </p:nvPr>
        </p:nvSpPr>
        <p:spPr>
          <a:xfrm>
            <a:off x="4593269"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52" name="Shape 52"/>
          <p:cNvSpPr txBox="1"/>
          <p:nvPr>
            <p:ph idx="3" type="body"/>
          </p:nvPr>
        </p:nvSpPr>
        <p:spPr>
          <a:xfrm>
            <a:off x="4593269" y="3010302"/>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53" name="Shape 53"/>
          <p:cNvSpPr txBox="1"/>
          <p:nvPr>
            <p:ph idx="4" type="body"/>
          </p:nvPr>
        </p:nvSpPr>
        <p:spPr>
          <a:xfrm>
            <a:off x="326551" y="3010302"/>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76025" lIns="76025" spcFirstLastPara="1" rIns="76025" wrap="square" tIns="760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76025" lIns="76025" spcFirstLastPara="1" rIns="76025" wrap="square" tIns="760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i="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22" name="Shape 22"/>
          <p:cNvSpPr txBox="1"/>
          <p:nvPr>
            <p:ph idx="1" type="subTitle"/>
          </p:nvPr>
        </p:nvSpPr>
        <p:spPr>
          <a:xfrm>
            <a:off x="326551" y="1347165"/>
            <a:ext cx="8327100" cy="3184200"/>
          </a:xfrm>
          <a:prstGeom prst="rect">
            <a:avLst/>
          </a:prstGeom>
          <a:noFill/>
          <a:ln>
            <a:noFill/>
          </a:ln>
        </p:spPr>
        <p:txBody>
          <a:bodyPr anchorCtr="0" anchor="t" bIns="76025" lIns="76025" spcFirstLastPara="1" rIns="76025" wrap="square" tIns="76025"/>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3" name="Shape 23"/>
        <p:cNvGrpSpPr/>
        <p:nvPr/>
      </p:nvGrpSpPr>
      <p:grpSpPr>
        <a:xfrm>
          <a:off x="0" y="0"/>
          <a:ext cx="0" cy="0"/>
          <a:chOff x="0" y="0"/>
          <a:chExt cx="0" cy="0"/>
        </a:xfrm>
      </p:grpSpPr>
      <p:sp>
        <p:nvSpPr>
          <p:cNvPr id="24" name="Shape 24"/>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25" name="Shape 25"/>
          <p:cNvSpPr txBox="1"/>
          <p:nvPr>
            <p:ph idx="1" type="body"/>
          </p:nvPr>
        </p:nvSpPr>
        <p:spPr>
          <a:xfrm>
            <a:off x="326551" y="1347165"/>
            <a:ext cx="83271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6" name="Shape 26"/>
        <p:cNvGrpSpPr/>
        <p:nvPr/>
      </p:nvGrpSpPr>
      <p:grpSpPr>
        <a:xfrm>
          <a:off x="0" y="0"/>
          <a:ext cx="0" cy="0"/>
          <a:chOff x="0" y="0"/>
          <a:chExt cx="0" cy="0"/>
        </a:xfrm>
      </p:grpSpPr>
      <p:sp>
        <p:nvSpPr>
          <p:cNvPr id="27" name="Shape 27"/>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b="0" i="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28" name="Shape 28"/>
          <p:cNvSpPr txBox="1"/>
          <p:nvPr>
            <p:ph idx="1" type="body"/>
          </p:nvPr>
        </p:nvSpPr>
        <p:spPr>
          <a:xfrm>
            <a:off x="326551" y="1347165"/>
            <a:ext cx="40635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29" name="Shape 29"/>
          <p:cNvSpPr txBox="1"/>
          <p:nvPr>
            <p:ph idx="2" type="body"/>
          </p:nvPr>
        </p:nvSpPr>
        <p:spPr>
          <a:xfrm>
            <a:off x="4593269" y="1347165"/>
            <a:ext cx="40635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2" name="Shape 32"/>
        <p:cNvGrpSpPr/>
        <p:nvPr/>
      </p:nvGrpSpPr>
      <p:grpSpPr>
        <a:xfrm>
          <a:off x="0" y="0"/>
          <a:ext cx="0" cy="0"/>
          <a:chOff x="0" y="0"/>
          <a:chExt cx="0" cy="0"/>
        </a:xfrm>
      </p:grpSpPr>
      <p:sp>
        <p:nvSpPr>
          <p:cNvPr id="33" name="Shape 33"/>
          <p:cNvSpPr txBox="1"/>
          <p:nvPr>
            <p:ph idx="1" type="subTitle"/>
          </p:nvPr>
        </p:nvSpPr>
        <p:spPr>
          <a:xfrm>
            <a:off x="326551" y="244939"/>
            <a:ext cx="8490300" cy="2839200"/>
          </a:xfrm>
          <a:prstGeom prst="rect">
            <a:avLst/>
          </a:prstGeom>
          <a:noFill/>
          <a:ln>
            <a:noFill/>
          </a:ln>
        </p:spPr>
        <p:txBody>
          <a:bodyPr anchorCtr="0" anchor="t" bIns="76025" lIns="76025" spcFirstLastPara="1" rIns="76025" wrap="square" tIns="76025"/>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4" name="Shape 34"/>
        <p:cNvGrpSpPr/>
        <p:nvPr/>
      </p:nvGrpSpPr>
      <p:grpSpPr>
        <a:xfrm>
          <a:off x="0" y="0"/>
          <a:ext cx="0" cy="0"/>
          <a:chOff x="0" y="0"/>
          <a:chExt cx="0" cy="0"/>
        </a:xfrm>
      </p:grpSpPr>
      <p:sp>
        <p:nvSpPr>
          <p:cNvPr id="35" name="Shape 35"/>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36" name="Shape 36"/>
          <p:cNvSpPr txBox="1"/>
          <p:nvPr>
            <p:ph idx="1" type="body"/>
          </p:nvPr>
        </p:nvSpPr>
        <p:spPr>
          <a:xfrm>
            <a:off x="326551"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37" name="Shape 37"/>
          <p:cNvSpPr txBox="1"/>
          <p:nvPr>
            <p:ph idx="2" type="body"/>
          </p:nvPr>
        </p:nvSpPr>
        <p:spPr>
          <a:xfrm>
            <a:off x="326551" y="3010302"/>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38" name="Shape 38"/>
          <p:cNvSpPr txBox="1"/>
          <p:nvPr>
            <p:ph idx="3" type="body"/>
          </p:nvPr>
        </p:nvSpPr>
        <p:spPr>
          <a:xfrm>
            <a:off x="4593269" y="1347165"/>
            <a:ext cx="40635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9" name="Shape 39"/>
        <p:cNvGrpSpPr/>
        <p:nvPr/>
      </p:nvGrpSpPr>
      <p:grpSpPr>
        <a:xfrm>
          <a:off x="0" y="0"/>
          <a:ext cx="0" cy="0"/>
          <a:chOff x="0" y="0"/>
          <a:chExt cx="0" cy="0"/>
        </a:xfrm>
      </p:grpSpPr>
      <p:sp>
        <p:nvSpPr>
          <p:cNvPr id="40" name="Shape 40"/>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41" name="Shape 41"/>
          <p:cNvSpPr txBox="1"/>
          <p:nvPr>
            <p:ph idx="1" type="body"/>
          </p:nvPr>
        </p:nvSpPr>
        <p:spPr>
          <a:xfrm>
            <a:off x="326551" y="1347165"/>
            <a:ext cx="40635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42" name="Shape 42"/>
          <p:cNvSpPr txBox="1"/>
          <p:nvPr>
            <p:ph idx="2" type="body"/>
          </p:nvPr>
        </p:nvSpPr>
        <p:spPr>
          <a:xfrm>
            <a:off x="4593269"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43" name="Shape 43"/>
          <p:cNvSpPr txBox="1"/>
          <p:nvPr>
            <p:ph idx="3" type="body"/>
          </p:nvPr>
        </p:nvSpPr>
        <p:spPr>
          <a:xfrm>
            <a:off x="4593269" y="3010302"/>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4" name="Shape 44"/>
        <p:cNvGrpSpPr/>
        <p:nvPr/>
      </p:nvGrpSpPr>
      <p:grpSpPr>
        <a:xfrm>
          <a:off x="0" y="0"/>
          <a:ext cx="0" cy="0"/>
          <a:chOff x="0" y="0"/>
          <a:chExt cx="0" cy="0"/>
        </a:xfrm>
      </p:grpSpPr>
      <p:sp>
        <p:nvSpPr>
          <p:cNvPr id="45" name="Shape 45"/>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Clr>
                <a:srgbClr val="FFFFFF"/>
              </a:buClr>
              <a:buSzPts val="3600"/>
              <a:buFont typeface="Source Sans Pro"/>
              <a:buNone/>
              <a:defRPr b="1" i="0" sz="3600" u="none" cap="none" strike="noStrike">
                <a:solidFill>
                  <a:srgbClr val="FFFFFF"/>
                </a:solidFill>
                <a:latin typeface="Source Sans Pro"/>
                <a:ea typeface="Source Sans Pro"/>
                <a:cs typeface="Source Sans Pro"/>
                <a:sym typeface="Source Sans Pro"/>
              </a:defRPr>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46" name="Shape 46"/>
          <p:cNvSpPr txBox="1"/>
          <p:nvPr>
            <p:ph idx="1" type="body"/>
          </p:nvPr>
        </p:nvSpPr>
        <p:spPr>
          <a:xfrm>
            <a:off x="326551" y="1347165"/>
            <a:ext cx="83271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47" name="Shape 47"/>
          <p:cNvSpPr txBox="1"/>
          <p:nvPr>
            <p:ph idx="2" type="body"/>
          </p:nvPr>
        </p:nvSpPr>
        <p:spPr>
          <a:xfrm>
            <a:off x="326551" y="3010302"/>
            <a:ext cx="83271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sp>
        <p:nvSpPr>
          <p:cNvPr id="6" name="Shape 6"/>
          <p:cNvSpPr/>
          <p:nvPr/>
        </p:nvSpPr>
        <p:spPr>
          <a:xfrm>
            <a:off x="0" y="122470"/>
            <a:ext cx="8817000" cy="857400"/>
          </a:xfrm>
          <a:prstGeom prst="rect">
            <a:avLst/>
          </a:prstGeom>
          <a:solidFill>
            <a:srgbClr val="E74C3C"/>
          </a:solidFill>
          <a:ln>
            <a:noFill/>
          </a:ln>
        </p:spPr>
        <p:txBody>
          <a:bodyPr anchorCtr="0" anchor="ctr" bIns="76025" lIns="76025" spcFirstLastPara="1" rIns="76025" wrap="square" tIns="76025">
            <a:noAutofit/>
          </a:bodyPr>
          <a:lstStyle/>
          <a:p>
            <a:pPr indent="0" lvl="0" marL="0">
              <a:spcBef>
                <a:spcPts val="0"/>
              </a:spcBef>
              <a:spcAft>
                <a:spcPts val="0"/>
              </a:spcAft>
              <a:buNone/>
            </a:pPr>
            <a:r>
              <a:t/>
            </a:r>
            <a:endParaRPr/>
          </a:p>
        </p:txBody>
      </p:sp>
      <p:sp>
        <p:nvSpPr>
          <p:cNvPr id="7" name="Shape 7"/>
          <p:cNvSpPr/>
          <p:nvPr/>
        </p:nvSpPr>
        <p:spPr>
          <a:xfrm>
            <a:off x="6857575" y="4653843"/>
            <a:ext cx="2286000" cy="367500"/>
          </a:xfrm>
          <a:prstGeom prst="rect">
            <a:avLst/>
          </a:prstGeom>
          <a:solidFill>
            <a:srgbClr val="E74C3C"/>
          </a:solidFill>
          <a:ln>
            <a:noFill/>
          </a:ln>
        </p:spPr>
        <p:txBody>
          <a:bodyPr anchorCtr="0" anchor="ctr" bIns="76025" lIns="76025" spcFirstLastPara="1" rIns="76025" wrap="square" tIns="76025">
            <a:noAutofit/>
          </a:bodyPr>
          <a:lstStyle/>
          <a:p>
            <a:pPr indent="0" lvl="0" marL="0">
              <a:spcBef>
                <a:spcPts val="0"/>
              </a:spcBef>
              <a:spcAft>
                <a:spcPts val="0"/>
              </a:spcAft>
              <a:buNone/>
            </a:pPr>
            <a:r>
              <a:t/>
            </a:r>
            <a:endParaRPr/>
          </a:p>
        </p:txBody>
      </p:sp>
      <p:sp>
        <p:nvSpPr>
          <p:cNvPr id="8" name="Shape 8"/>
          <p:cNvSpPr/>
          <p:nvPr/>
        </p:nvSpPr>
        <p:spPr>
          <a:xfrm>
            <a:off x="816378" y="4653843"/>
            <a:ext cx="5877900" cy="367500"/>
          </a:xfrm>
          <a:prstGeom prst="rect">
            <a:avLst/>
          </a:prstGeom>
          <a:solidFill>
            <a:srgbClr val="BDC3C7"/>
          </a:solidFill>
          <a:ln>
            <a:noFill/>
          </a:ln>
        </p:spPr>
        <p:txBody>
          <a:bodyPr anchorCtr="0" anchor="ctr" bIns="76025" lIns="76025" spcFirstLastPara="1" rIns="76025" wrap="square" tIns="76025">
            <a:noAutofit/>
          </a:bodyPr>
          <a:lstStyle/>
          <a:p>
            <a:pPr indent="0" lvl="0" marL="0">
              <a:spcBef>
                <a:spcPts val="0"/>
              </a:spcBef>
              <a:spcAft>
                <a:spcPts val="0"/>
              </a:spcAft>
              <a:buNone/>
            </a:pPr>
            <a:r>
              <a:t/>
            </a:r>
            <a:endParaRPr/>
          </a:p>
        </p:txBody>
      </p:sp>
      <p:sp>
        <p:nvSpPr>
          <p:cNvPr id="9" name="Shape 9"/>
          <p:cNvSpPr/>
          <p:nvPr/>
        </p:nvSpPr>
        <p:spPr>
          <a:xfrm>
            <a:off x="163276" y="4653843"/>
            <a:ext cx="489900" cy="367500"/>
          </a:xfrm>
          <a:prstGeom prst="rect">
            <a:avLst/>
          </a:prstGeom>
          <a:solidFill>
            <a:srgbClr val="F44336"/>
          </a:solidFill>
          <a:ln>
            <a:noFill/>
          </a:ln>
        </p:spPr>
        <p:txBody>
          <a:bodyPr anchorCtr="0" anchor="ctr" bIns="76025" lIns="76025" spcFirstLastPara="1" rIns="76025" wrap="square" tIns="76025">
            <a:noAutofit/>
          </a:bodyPr>
          <a:lstStyle/>
          <a:p>
            <a:pPr indent="0" lvl="0" marL="0">
              <a:spcBef>
                <a:spcPts val="0"/>
              </a:spcBef>
              <a:spcAft>
                <a:spcPts val="0"/>
              </a:spcAft>
              <a:buNone/>
            </a:pPr>
            <a:r>
              <a:t/>
            </a:r>
            <a:endParaRPr/>
          </a:p>
        </p:txBody>
      </p:sp>
      <p:sp>
        <p:nvSpPr>
          <p:cNvPr id="10" name="Shape 10"/>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Clr>
                <a:srgbClr val="FFFFFF"/>
              </a:buClr>
              <a:buSzPts val="3600"/>
              <a:buFont typeface="Source Sans Pro"/>
              <a:buNone/>
              <a:defRPr b="1" sz="3600" u="none" cap="none" strike="noStrike">
                <a:solidFill>
                  <a:srgbClr val="FFFFFF"/>
                </a:solidFill>
                <a:latin typeface="Source Sans Pro"/>
                <a:ea typeface="Source Sans Pro"/>
                <a:cs typeface="Source Sans Pro"/>
                <a:sym typeface="Source Sans Pro"/>
              </a:defRPr>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11" name="Shape 11"/>
          <p:cNvSpPr txBox="1"/>
          <p:nvPr>
            <p:ph idx="1" type="body"/>
          </p:nvPr>
        </p:nvSpPr>
        <p:spPr>
          <a:xfrm>
            <a:off x="326551" y="1347165"/>
            <a:ext cx="83271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12" name="Shape 12"/>
          <p:cNvSpPr txBox="1"/>
          <p:nvPr>
            <p:ph idx="10" type="dt"/>
          </p:nvPr>
        </p:nvSpPr>
        <p:spPr>
          <a:xfrm>
            <a:off x="6857575" y="4653843"/>
            <a:ext cx="2122500" cy="367500"/>
          </a:xfrm>
          <a:prstGeom prst="rect">
            <a:avLst/>
          </a:prstGeom>
          <a:noFill/>
          <a:ln>
            <a:noFill/>
          </a:ln>
        </p:spPr>
        <p:txBody>
          <a:bodyPr anchorCtr="0" anchor="ctr" bIns="76025" lIns="76025" spcFirstLastPara="1" rIns="76025" wrap="square" tIns="76025"/>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13" name="Shape 13"/>
          <p:cNvSpPr txBox="1"/>
          <p:nvPr>
            <p:ph idx="11" type="ftr"/>
          </p:nvPr>
        </p:nvSpPr>
        <p:spPr>
          <a:xfrm>
            <a:off x="979654" y="4653843"/>
            <a:ext cx="2939100" cy="367500"/>
          </a:xfrm>
          <a:prstGeom prst="rect">
            <a:avLst/>
          </a:prstGeom>
          <a:noFill/>
          <a:ln>
            <a:noFill/>
          </a:ln>
        </p:spPr>
        <p:txBody>
          <a:bodyPr anchorCtr="0" anchor="ctr" bIns="76025" lIns="76025" spcFirstLastPara="1" rIns="76025" wrap="square" tIns="76025"/>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14" name="Shape 14"/>
          <p:cNvSpPr txBox="1"/>
          <p:nvPr>
            <p:ph idx="12" type="sldNum"/>
          </p:nvPr>
        </p:nvSpPr>
        <p:spPr>
          <a:xfrm>
            <a:off x="163276" y="4653843"/>
            <a:ext cx="489900" cy="3675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1pPr>
            <a:lvl2pPr indent="0" lvl="1"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2pPr>
            <a:lvl3pPr indent="0" lvl="2"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3pPr>
            <a:lvl4pPr indent="0" lvl="3"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4pPr>
            <a:lvl5pPr indent="0" lvl="4"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5pPr>
            <a:lvl6pPr indent="0" lvl="5"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6pPr>
            <a:lvl7pPr indent="0" lvl="6"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7pPr>
            <a:lvl8pPr indent="0" lvl="7"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8pPr>
            <a:lvl9pPr indent="0" lvl="8"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1.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nvSpPr>
        <p:spPr>
          <a:xfrm>
            <a:off x="311700" y="3350150"/>
            <a:ext cx="7333500" cy="85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 sz="1800">
                <a:solidFill>
                  <a:srgbClr val="1C1C1C"/>
                </a:solidFill>
                <a:latin typeface="Source Sans Pro SemiBold"/>
                <a:ea typeface="Source Sans Pro SemiBold"/>
                <a:cs typeface="Source Sans Pro SemiBold"/>
                <a:sym typeface="Source Sans Pro SemiBold"/>
              </a:rPr>
              <a:t>Docentes :           Soledad Palacios(UNLP)</a:t>
            </a:r>
            <a:endParaRPr b="1" sz="1800">
              <a:solidFill>
                <a:srgbClr val="1C1C1C"/>
              </a:solidFill>
              <a:latin typeface="Source Sans Pro SemiBold"/>
              <a:ea typeface="Source Sans Pro SemiBold"/>
              <a:cs typeface="Source Sans Pro SemiBold"/>
              <a:sym typeface="Source Sans Pro SemiBold"/>
            </a:endParaRPr>
          </a:p>
          <a:p>
            <a:pPr indent="0" lvl="0" marL="0" rtl="0">
              <a:spcBef>
                <a:spcPts val="1142"/>
              </a:spcBef>
              <a:spcAft>
                <a:spcPts val="0"/>
              </a:spcAft>
              <a:buClr>
                <a:schemeClr val="dk1"/>
              </a:buClr>
              <a:buFont typeface="Arial"/>
              <a:buNone/>
            </a:pPr>
            <a:r>
              <a:rPr b="1" lang="en" sz="1800">
                <a:solidFill>
                  <a:srgbClr val="1C1C1C"/>
                </a:solidFill>
                <a:latin typeface="Source Sans Pro SemiBold"/>
                <a:ea typeface="Source Sans Pro SemiBold"/>
                <a:cs typeface="Source Sans Pro SemiBold"/>
                <a:sym typeface="Source Sans Pro SemiBold"/>
              </a:rPr>
              <a:t>            	 	    Milagro Teruel (UNC)</a:t>
            </a:r>
            <a:endParaRPr sz="1800"/>
          </a:p>
        </p:txBody>
      </p:sp>
      <p:sp>
        <p:nvSpPr>
          <p:cNvPr id="63" name="Shape 63"/>
          <p:cNvSpPr txBox="1"/>
          <p:nvPr/>
        </p:nvSpPr>
        <p:spPr>
          <a:xfrm>
            <a:off x="427400" y="1395350"/>
            <a:ext cx="7333500" cy="85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 sz="2400">
                <a:solidFill>
                  <a:srgbClr val="666666"/>
                </a:solidFill>
                <a:latin typeface="Source Sans Pro SemiBold"/>
                <a:ea typeface="Source Sans Pro SemiBold"/>
                <a:cs typeface="Source Sans Pro SemiBold"/>
                <a:sym typeface="Source Sans Pro SemiBold"/>
              </a:rPr>
              <a:t>Clase 2</a:t>
            </a:r>
            <a:endParaRPr b="1" sz="2400">
              <a:solidFill>
                <a:srgbClr val="666666"/>
              </a:solidFill>
              <a:latin typeface="Source Sans Pro SemiBold"/>
              <a:ea typeface="Source Sans Pro SemiBold"/>
              <a:cs typeface="Source Sans Pro SemiBold"/>
              <a:sym typeface="Source Sans Pro SemiBold"/>
            </a:endParaRPr>
          </a:p>
          <a:p>
            <a:pPr indent="0" lvl="0" marL="0" rtl="0">
              <a:spcBef>
                <a:spcPts val="0"/>
              </a:spcBef>
              <a:spcAft>
                <a:spcPts val="0"/>
              </a:spcAft>
              <a:buClr>
                <a:schemeClr val="dk1"/>
              </a:buClr>
              <a:buFont typeface="Arial"/>
              <a:buNone/>
            </a:pPr>
            <a:r>
              <a:rPr b="1" lang="en" sz="2600">
                <a:solidFill>
                  <a:srgbClr val="1C1C1C"/>
                </a:solidFill>
                <a:latin typeface="Source Sans Pro SemiBold"/>
                <a:ea typeface="Source Sans Pro SemiBold"/>
                <a:cs typeface="Source Sans Pro SemiBold"/>
                <a:sym typeface="Source Sans Pro SemiBold"/>
              </a:rPr>
              <a:t>Conceptos de  Estadística Descriptiva</a:t>
            </a:r>
            <a:endParaRPr sz="1600">
              <a:solidFill>
                <a:srgbClr val="1C1C1C"/>
              </a:solidFill>
              <a:latin typeface="Source Sans Pro Light"/>
              <a:ea typeface="Source Sans Pro Light"/>
              <a:cs typeface="Source Sans Pro Light"/>
              <a:sym typeface="Source Sans Pro Light"/>
            </a:endParaRPr>
          </a:p>
          <a:p>
            <a:pPr indent="0" lvl="0" marL="0">
              <a:spcBef>
                <a:spcPts val="0"/>
              </a:spcBef>
              <a:spcAft>
                <a:spcPts val="0"/>
              </a:spcAft>
              <a:buNone/>
            </a:pPr>
            <a:r>
              <a:t/>
            </a:r>
            <a:endParaRPr/>
          </a:p>
        </p:txBody>
      </p:sp>
      <p:sp>
        <p:nvSpPr>
          <p:cNvPr id="64" name="Shape 64"/>
          <p:cNvSpPr txBox="1"/>
          <p:nvPr/>
        </p:nvSpPr>
        <p:spPr>
          <a:xfrm>
            <a:off x="275400" y="162360"/>
            <a:ext cx="9071700" cy="6252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i="0" lang="en" sz="3200" u="none" cap="none" strike="noStrike">
                <a:solidFill>
                  <a:srgbClr val="FFFFFF"/>
                </a:solidFill>
                <a:latin typeface="Source Sans Pro Black"/>
                <a:ea typeface="Source Sans Pro Black"/>
                <a:cs typeface="Source Sans Pro Black"/>
                <a:sym typeface="Source Sans Pro Black"/>
              </a:rPr>
              <a:t>Análisis y Visualización de Datos</a:t>
            </a:r>
            <a:endParaRPr b="1" sz="3200" strike="noStrike">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3300"/>
              <a:t>Distribución de frecuencias </a:t>
            </a:r>
            <a:endParaRPr sz="3300"/>
          </a:p>
        </p:txBody>
      </p:sp>
      <p:sp>
        <p:nvSpPr>
          <p:cNvPr id="123" name="Shape 123"/>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124" name="Shape 124"/>
          <p:cNvPicPr preferRelativeResize="0"/>
          <p:nvPr/>
        </p:nvPicPr>
        <p:blipFill rotWithShape="1">
          <a:blip r:embed="rId3">
            <a:alphaModFix/>
          </a:blip>
          <a:srcRect b="9755" l="667" r="1187" t="1237"/>
          <a:stretch/>
        </p:blipFill>
        <p:spPr>
          <a:xfrm>
            <a:off x="189750" y="1063950"/>
            <a:ext cx="8172675" cy="3225700"/>
          </a:xfrm>
          <a:prstGeom prst="rect">
            <a:avLst/>
          </a:prstGeom>
          <a:noFill/>
          <a:ln>
            <a:noFill/>
          </a:ln>
        </p:spPr>
      </p:pic>
      <p:sp>
        <p:nvSpPr>
          <p:cNvPr id="125" name="Shape 125"/>
          <p:cNvSpPr txBox="1"/>
          <p:nvPr/>
        </p:nvSpPr>
        <p:spPr>
          <a:xfrm>
            <a:off x="4937775" y="2280300"/>
            <a:ext cx="3656400" cy="110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br>
              <a:rPr b="1" lang="en"/>
            </a:br>
            <a:r>
              <a:rPr b="1" lang="en"/>
              <a:t>Por defecto muestra el intervalo con más ocurrencias en primer lugar</a:t>
            </a:r>
            <a:endParaRPr b="1"/>
          </a:p>
        </p:txBody>
      </p:sp>
      <p:cxnSp>
        <p:nvCxnSpPr>
          <p:cNvPr id="126" name="Shape 126"/>
          <p:cNvCxnSpPr>
            <a:endCxn id="125" idx="1"/>
          </p:cNvCxnSpPr>
          <p:nvPr/>
        </p:nvCxnSpPr>
        <p:spPr>
          <a:xfrm flipH="1" rot="10800000">
            <a:off x="2542275" y="2831400"/>
            <a:ext cx="2395500" cy="28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Histograma</a:t>
            </a:r>
            <a:endParaRPr/>
          </a:p>
        </p:txBody>
      </p:sp>
      <p:sp>
        <p:nvSpPr>
          <p:cNvPr id="132" name="Shape 132"/>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133" name="Shape 133"/>
          <p:cNvPicPr preferRelativeResize="0"/>
          <p:nvPr/>
        </p:nvPicPr>
        <p:blipFill rotWithShape="1">
          <a:blip r:embed="rId3">
            <a:alphaModFix/>
          </a:blip>
          <a:srcRect b="0" l="3063" r="10153" t="3651"/>
          <a:stretch/>
        </p:blipFill>
        <p:spPr>
          <a:xfrm>
            <a:off x="589575" y="1035175"/>
            <a:ext cx="7447574" cy="3552250"/>
          </a:xfrm>
          <a:prstGeom prst="rect">
            <a:avLst/>
          </a:prstGeom>
          <a:noFill/>
          <a:ln>
            <a:noFill/>
          </a:ln>
        </p:spPr>
      </p:pic>
      <p:sp>
        <p:nvSpPr>
          <p:cNvPr id="134" name="Shape 134"/>
          <p:cNvSpPr txBox="1"/>
          <p:nvPr/>
        </p:nvSpPr>
        <p:spPr>
          <a:xfrm>
            <a:off x="5202300" y="1942275"/>
            <a:ext cx="2777400" cy="85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b="1"/>
          </a:p>
          <a:p>
            <a:pPr indent="0" lvl="0" marL="0">
              <a:spcBef>
                <a:spcPts val="0"/>
              </a:spcBef>
              <a:spcAft>
                <a:spcPts val="0"/>
              </a:spcAft>
              <a:buNone/>
            </a:pPr>
            <a:r>
              <a:rPr b="1" lang="en"/>
              <a:t>Con este parámetro seteamos el valor del intervalo a graficar</a:t>
            </a:r>
            <a:endParaRPr b="1"/>
          </a:p>
        </p:txBody>
      </p:sp>
      <p:cxnSp>
        <p:nvCxnSpPr>
          <p:cNvPr id="135" name="Shape 135"/>
          <p:cNvCxnSpPr>
            <a:endCxn id="134" idx="1"/>
          </p:cNvCxnSpPr>
          <p:nvPr/>
        </p:nvCxnSpPr>
        <p:spPr>
          <a:xfrm>
            <a:off x="4526400" y="1721925"/>
            <a:ext cx="675900" cy="646500"/>
          </a:xfrm>
          <a:prstGeom prst="straightConnector1">
            <a:avLst/>
          </a:prstGeom>
          <a:noFill/>
          <a:ln cap="flat" cmpd="sng" w="9525">
            <a:solidFill>
              <a:schemeClr val="dk2"/>
            </a:solidFill>
            <a:prstDash val="solid"/>
            <a:round/>
            <a:headEnd len="med" w="med" type="none"/>
            <a:tailEnd len="med" w="med" type="triangle"/>
          </a:ln>
        </p:spPr>
      </p:cxnSp>
      <p:sp>
        <p:nvSpPr>
          <p:cNvPr id="136" name="Shape 136"/>
          <p:cNvSpPr txBox="1"/>
          <p:nvPr/>
        </p:nvSpPr>
        <p:spPr>
          <a:xfrm>
            <a:off x="5158200" y="3044450"/>
            <a:ext cx="2130900" cy="64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cxnSp>
        <p:nvCxnSpPr>
          <p:cNvPr id="137" name="Shape 137"/>
          <p:cNvCxnSpPr/>
          <p:nvPr/>
        </p:nvCxnSpPr>
        <p:spPr>
          <a:xfrm>
            <a:off x="2748100" y="1648375"/>
            <a:ext cx="2101500" cy="1748700"/>
          </a:xfrm>
          <a:prstGeom prst="straightConnector1">
            <a:avLst/>
          </a:prstGeom>
          <a:noFill/>
          <a:ln cap="flat" cmpd="sng" w="9525">
            <a:solidFill>
              <a:schemeClr val="dk2"/>
            </a:solidFill>
            <a:prstDash val="solid"/>
            <a:round/>
            <a:headEnd len="med" w="med" type="none"/>
            <a:tailEnd len="med" w="med" type="triangle"/>
          </a:ln>
        </p:spPr>
      </p:cxnSp>
      <p:sp>
        <p:nvSpPr>
          <p:cNvPr id="138" name="Shape 138"/>
          <p:cNvSpPr txBox="1"/>
          <p:nvPr/>
        </p:nvSpPr>
        <p:spPr>
          <a:xfrm>
            <a:off x="4996550" y="3233100"/>
            <a:ext cx="2219100" cy="61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Con este parámetro seteamos la separación entre las barras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del histograma</a:t>
            </a:r>
            <a:endParaRPr/>
          </a:p>
        </p:txBody>
      </p:sp>
      <p:sp>
        <p:nvSpPr>
          <p:cNvPr id="144" name="Shape 144"/>
          <p:cNvSpPr txBox="1"/>
          <p:nvPr>
            <p:ph idx="1" type="subTitle"/>
          </p:nvPr>
        </p:nvSpPr>
        <p:spPr>
          <a:xfrm>
            <a:off x="408151" y="1123990"/>
            <a:ext cx="8327100" cy="3184200"/>
          </a:xfrm>
          <a:prstGeom prst="rect">
            <a:avLst/>
          </a:prstGeom>
        </p:spPr>
        <p:txBody>
          <a:bodyPr anchorCtr="0" anchor="t" bIns="76025" lIns="76025" spcFirstLastPara="1" rIns="76025" wrap="square" tIns="76025">
            <a:noAutofit/>
          </a:bodyPr>
          <a:lstStyle/>
          <a:p>
            <a:pPr indent="-381000" lvl="0" marL="457200" rtl="0" algn="just">
              <a:spcBef>
                <a:spcPts val="0"/>
              </a:spcBef>
              <a:spcAft>
                <a:spcPts val="0"/>
              </a:spcAft>
              <a:buSzPts val="2400"/>
              <a:buChar char="●"/>
            </a:pPr>
            <a:r>
              <a:rPr lang="en" sz="2400"/>
              <a:t>Cada uno de los subintervalos representados por las barras son llamadas </a:t>
            </a:r>
            <a:r>
              <a:rPr b="1" lang="en" sz="2400"/>
              <a:t>clases.</a:t>
            </a:r>
            <a:endParaRPr b="1" sz="2400"/>
          </a:p>
          <a:p>
            <a:pPr indent="-381000" lvl="0" marL="457200" rtl="0" algn="just">
              <a:spcBef>
                <a:spcPts val="0"/>
              </a:spcBef>
              <a:spcAft>
                <a:spcPts val="0"/>
              </a:spcAft>
              <a:buSzPts val="2400"/>
              <a:buChar char="●"/>
            </a:pPr>
            <a:r>
              <a:rPr lang="en" sz="2400"/>
              <a:t>En general se deben graficar entre 5 y 20 barras.</a:t>
            </a:r>
            <a:endParaRPr sz="2400"/>
          </a:p>
          <a:p>
            <a:pPr indent="-381000" lvl="0" marL="457200" rtl="0" algn="just">
              <a:spcBef>
                <a:spcPts val="0"/>
              </a:spcBef>
              <a:spcAft>
                <a:spcPts val="0"/>
              </a:spcAft>
              <a:buSzPts val="2400"/>
              <a:buChar char="●"/>
            </a:pPr>
            <a:r>
              <a:rPr lang="en" sz="2400"/>
              <a:t>El punto medio de cada clase es la marca de clase.</a:t>
            </a:r>
            <a:endParaRPr sz="2400"/>
          </a:p>
          <a:p>
            <a:pPr indent="-381000" lvl="0" marL="457200" rtl="0" algn="just">
              <a:spcBef>
                <a:spcPts val="0"/>
              </a:spcBef>
              <a:spcAft>
                <a:spcPts val="0"/>
              </a:spcAft>
              <a:buSzPts val="2400"/>
              <a:buChar char="●"/>
            </a:pPr>
            <a:r>
              <a:rPr lang="en" sz="2400"/>
              <a:t>La longitud de cada intervalo de clase es el ancho de clase</a:t>
            </a:r>
            <a:endParaRPr sz="2400"/>
          </a:p>
          <a:p>
            <a:pPr indent="-381000" lvl="0" marL="457200" algn="just">
              <a:spcBef>
                <a:spcPts val="0"/>
              </a:spcBef>
              <a:spcAft>
                <a:spcPts val="0"/>
              </a:spcAft>
              <a:buSzPts val="2400"/>
              <a:buChar char="●"/>
            </a:pPr>
            <a:r>
              <a:rPr lang="en" sz="2400"/>
              <a:t>el área de la barra debe ser proporcional a la frecuencia de la clase.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del histograma	</a:t>
            </a:r>
            <a:endParaRPr/>
          </a:p>
        </p:txBody>
      </p:sp>
      <p:sp>
        <p:nvSpPr>
          <p:cNvPr id="150" name="Shape 150"/>
          <p:cNvSpPr txBox="1"/>
          <p:nvPr>
            <p:ph idx="1" type="subTitle"/>
          </p:nvPr>
        </p:nvSpPr>
        <p:spPr>
          <a:xfrm>
            <a:off x="326551" y="11185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400"/>
              <a:t>Los histogramas son útiles al proporcionar una impresión visual del aspecto que tiene la distribución de las mediciones, así como información sobre la dispersión de los datos. Al construir una tabla de frecuencias se pierde información, sin embargo esa pérdida de información es a menudo pequeña si se le compara con la facilidad de interpretación ganada al utilizar la distribución de frecuencias y el histograma.</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Variación gráfica respecto las clases</a:t>
            </a:r>
            <a:endParaRPr/>
          </a:p>
        </p:txBody>
      </p:sp>
      <p:pic>
        <p:nvPicPr>
          <p:cNvPr id="156" name="Shape 156"/>
          <p:cNvPicPr preferRelativeResize="0"/>
          <p:nvPr/>
        </p:nvPicPr>
        <p:blipFill>
          <a:blip r:embed="rId3">
            <a:alphaModFix/>
          </a:blip>
          <a:stretch>
            <a:fillRect/>
          </a:stretch>
        </p:blipFill>
        <p:spPr>
          <a:xfrm>
            <a:off x="3430975" y="1604275"/>
            <a:ext cx="2512650" cy="1580550"/>
          </a:xfrm>
          <a:prstGeom prst="rect">
            <a:avLst/>
          </a:prstGeom>
          <a:noFill/>
          <a:ln>
            <a:noFill/>
          </a:ln>
        </p:spPr>
      </p:pic>
      <p:sp>
        <p:nvSpPr>
          <p:cNvPr id="157" name="Shape 157"/>
          <p:cNvSpPr txBox="1"/>
          <p:nvPr/>
        </p:nvSpPr>
        <p:spPr>
          <a:xfrm>
            <a:off x="3559650" y="3184825"/>
            <a:ext cx="2759400" cy="102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plt.title('Age-Titanic')</a:t>
            </a:r>
            <a:endParaRPr/>
          </a:p>
          <a:p>
            <a:pPr indent="0" lvl="0" marL="0">
              <a:spcBef>
                <a:spcPts val="0"/>
              </a:spcBef>
              <a:spcAft>
                <a:spcPts val="0"/>
              </a:spcAft>
              <a:buClr>
                <a:schemeClr val="dk1"/>
              </a:buClr>
              <a:buSzPts val="1100"/>
              <a:buFont typeface="Arial"/>
              <a:buNone/>
            </a:pPr>
            <a:r>
              <a:rPr lang="en"/>
              <a:t>plt.hist(titanic.Age, edgeColor='black', bins=45) </a:t>
            </a:r>
            <a:endParaRPr/>
          </a:p>
          <a:p>
            <a:pPr indent="0" lvl="0" marL="0">
              <a:spcBef>
                <a:spcPts val="0"/>
              </a:spcBef>
              <a:spcAft>
                <a:spcPts val="0"/>
              </a:spcAft>
              <a:buNone/>
            </a:pPr>
            <a:r>
              <a:t/>
            </a:r>
            <a:endParaRPr/>
          </a:p>
        </p:txBody>
      </p:sp>
      <p:pic>
        <p:nvPicPr>
          <p:cNvPr id="158" name="Shape 158"/>
          <p:cNvPicPr preferRelativeResize="0"/>
          <p:nvPr/>
        </p:nvPicPr>
        <p:blipFill>
          <a:blip r:embed="rId4">
            <a:alphaModFix/>
          </a:blip>
          <a:stretch>
            <a:fillRect/>
          </a:stretch>
        </p:blipFill>
        <p:spPr>
          <a:xfrm>
            <a:off x="450625" y="1543250"/>
            <a:ext cx="2512650" cy="1649256"/>
          </a:xfrm>
          <a:prstGeom prst="rect">
            <a:avLst/>
          </a:prstGeom>
          <a:noFill/>
          <a:ln>
            <a:noFill/>
          </a:ln>
        </p:spPr>
      </p:pic>
      <p:sp>
        <p:nvSpPr>
          <p:cNvPr id="159" name="Shape 159"/>
          <p:cNvSpPr txBox="1"/>
          <p:nvPr/>
        </p:nvSpPr>
        <p:spPr>
          <a:xfrm>
            <a:off x="484950" y="3232775"/>
            <a:ext cx="2633100" cy="61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plt.title('Age-Titanic')</a:t>
            </a:r>
            <a:endParaRPr/>
          </a:p>
          <a:p>
            <a:pPr indent="0" lvl="0" marL="0">
              <a:spcBef>
                <a:spcPts val="0"/>
              </a:spcBef>
              <a:spcAft>
                <a:spcPts val="0"/>
              </a:spcAft>
              <a:buClr>
                <a:schemeClr val="dk1"/>
              </a:buClr>
              <a:buSzPts val="1100"/>
              <a:buFont typeface="Arial"/>
              <a:buNone/>
            </a:pPr>
            <a:r>
              <a:rPr lang="en"/>
              <a:t>plt.hist(titanic.Age, edgeColor='black', bins=90) </a:t>
            </a:r>
            <a:endParaRPr/>
          </a:p>
          <a:p>
            <a:pPr indent="0" lvl="0" marL="0">
              <a:spcBef>
                <a:spcPts val="0"/>
              </a:spcBef>
              <a:spcAft>
                <a:spcPts val="0"/>
              </a:spcAft>
              <a:buNone/>
            </a:pPr>
            <a:r>
              <a:t/>
            </a:r>
            <a:endParaRPr/>
          </a:p>
        </p:txBody>
      </p:sp>
      <p:pic>
        <p:nvPicPr>
          <p:cNvPr id="160" name="Shape 160"/>
          <p:cNvPicPr preferRelativeResize="0"/>
          <p:nvPr/>
        </p:nvPicPr>
        <p:blipFill>
          <a:blip r:embed="rId5">
            <a:alphaModFix/>
          </a:blip>
          <a:stretch>
            <a:fillRect/>
          </a:stretch>
        </p:blipFill>
        <p:spPr>
          <a:xfrm>
            <a:off x="6172225" y="1488950"/>
            <a:ext cx="2630227" cy="1726425"/>
          </a:xfrm>
          <a:prstGeom prst="rect">
            <a:avLst/>
          </a:prstGeom>
          <a:noFill/>
          <a:ln>
            <a:noFill/>
          </a:ln>
        </p:spPr>
      </p:pic>
      <p:sp>
        <p:nvSpPr>
          <p:cNvPr id="161" name="Shape 161"/>
          <p:cNvSpPr txBox="1"/>
          <p:nvPr/>
        </p:nvSpPr>
        <p:spPr>
          <a:xfrm>
            <a:off x="6554300" y="3215375"/>
            <a:ext cx="2262600" cy="61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plt.title('Age-Titanic')</a:t>
            </a:r>
            <a:endParaRPr/>
          </a:p>
          <a:p>
            <a:pPr indent="0" lvl="0" marL="0">
              <a:spcBef>
                <a:spcPts val="0"/>
              </a:spcBef>
              <a:spcAft>
                <a:spcPts val="0"/>
              </a:spcAft>
              <a:buClr>
                <a:schemeClr val="dk1"/>
              </a:buClr>
              <a:buSzPts val="1100"/>
              <a:buFont typeface="Arial"/>
              <a:buNone/>
            </a:pPr>
            <a:r>
              <a:rPr lang="en"/>
              <a:t>plt.hist(titanic.Age, edgeColor='black', bins=20) </a:t>
            </a:r>
            <a:endParaRPr/>
          </a:p>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Histogramas de variables categóricas</a:t>
            </a:r>
            <a:endParaRPr/>
          </a:p>
        </p:txBody>
      </p:sp>
      <p:sp>
        <p:nvSpPr>
          <p:cNvPr id="167" name="Shape 167"/>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200"/>
              <a:t>Las tablas de frecuencia y los histogramas también pueden emplearse en datos cualitativos o categóricos , es decir la muestra no consiste de valores numéricos (datos cuantitativos ) sino que los datos se ordenan en categorías y se registra cuántas observaciones caen en cada categoría (las categorías pueden ser masculino , femenino o fumador, no fumador o clasificar según nivel educativo: primario, secundario, terciario, universitario, ninguno). Cuando los datos son categóricos las clases se dibujan con el mismo ancho.</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a:t>
            </a:r>
            <a:endParaRPr/>
          </a:p>
        </p:txBody>
      </p:sp>
      <p:sp>
        <p:nvSpPr>
          <p:cNvPr id="173" name="Shape 173"/>
          <p:cNvSpPr txBox="1"/>
          <p:nvPr>
            <p:ph idx="1" type="subTitle"/>
          </p:nvPr>
        </p:nvSpPr>
        <p:spPr>
          <a:xfrm>
            <a:off x="108476" y="979640"/>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174" name="Shape 174"/>
          <p:cNvPicPr preferRelativeResize="0"/>
          <p:nvPr/>
        </p:nvPicPr>
        <p:blipFill>
          <a:blip r:embed="rId3">
            <a:alphaModFix/>
          </a:blip>
          <a:stretch>
            <a:fillRect/>
          </a:stretch>
        </p:blipFill>
        <p:spPr>
          <a:xfrm>
            <a:off x="4790675" y="984250"/>
            <a:ext cx="4064300" cy="3737024"/>
          </a:xfrm>
          <a:prstGeom prst="rect">
            <a:avLst/>
          </a:prstGeom>
          <a:noFill/>
          <a:ln>
            <a:noFill/>
          </a:ln>
        </p:spPr>
      </p:pic>
      <p:pic>
        <p:nvPicPr>
          <p:cNvPr id="175" name="Shape 175"/>
          <p:cNvPicPr preferRelativeResize="0"/>
          <p:nvPr/>
        </p:nvPicPr>
        <p:blipFill rotWithShape="1">
          <a:blip r:embed="rId4">
            <a:alphaModFix/>
          </a:blip>
          <a:srcRect b="3128" l="941" r="0" t="0"/>
          <a:stretch/>
        </p:blipFill>
        <p:spPr>
          <a:xfrm>
            <a:off x="149075" y="993150"/>
            <a:ext cx="4259651" cy="3620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Medidas Descriptivas	</a:t>
            </a:r>
            <a:endParaRPr/>
          </a:p>
        </p:txBody>
      </p:sp>
      <p:sp>
        <p:nvSpPr>
          <p:cNvPr id="181" name="Shape 181"/>
          <p:cNvSpPr txBox="1"/>
          <p:nvPr>
            <p:ph idx="1" type="subTitle"/>
          </p:nvPr>
        </p:nvSpPr>
        <p:spPr>
          <a:xfrm>
            <a:off x="408151" y="16704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sz="2000"/>
              <a:t>Del mismo modo que las gráficas pueden mejorar la presentación de los datos, las descripciones numéricas también tienen gran valor. Se presentan varias medidas numéricas importantes para describir las características de los datos.</a:t>
            </a:r>
            <a:endParaRPr sz="2000"/>
          </a:p>
          <a:p>
            <a:pPr indent="0" lvl="0" marL="0" algn="just">
              <a:spcBef>
                <a:spcPts val="0"/>
              </a:spcBef>
              <a:spcAft>
                <a:spcPts val="0"/>
              </a:spcAft>
              <a:buNone/>
            </a:pPr>
            <a:r>
              <a:rPr lang="en" sz="2000"/>
              <a:t>Una característica importante de un conjunto de números es su localización o tendencia central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Medidas de localización - Media</a:t>
            </a:r>
            <a:endParaRPr/>
          </a:p>
        </p:txBody>
      </p:sp>
      <p:sp>
        <p:nvSpPr>
          <p:cNvPr id="187" name="Shape 187"/>
          <p:cNvSpPr txBox="1"/>
          <p:nvPr>
            <p:ph idx="1" type="subTitle"/>
          </p:nvPr>
        </p:nvSpPr>
        <p:spPr>
          <a:xfrm>
            <a:off x="326550" y="1347171"/>
            <a:ext cx="8327100" cy="19566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400"/>
              <a:t>La medida más común de localización o centro de un grupo de datos es el promedio aritmético ordinario o media. Ya que casi siempre se considera a los datos como una muestra, la media aritmética se conoce como media muestral.</a:t>
            </a:r>
            <a:endParaRPr sz="2400"/>
          </a:p>
        </p:txBody>
      </p:sp>
      <p:pic>
        <p:nvPicPr>
          <p:cNvPr id="188" name="Shape 188"/>
          <p:cNvPicPr preferRelativeResize="0"/>
          <p:nvPr/>
        </p:nvPicPr>
        <p:blipFill>
          <a:blip r:embed="rId3">
            <a:alphaModFix/>
          </a:blip>
          <a:stretch>
            <a:fillRect/>
          </a:stretch>
        </p:blipFill>
        <p:spPr>
          <a:xfrm>
            <a:off x="2128800" y="3232377"/>
            <a:ext cx="4886400" cy="94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de la media	</a:t>
            </a:r>
            <a:endParaRPr/>
          </a:p>
        </p:txBody>
      </p:sp>
      <p:sp>
        <p:nvSpPr>
          <p:cNvPr id="194" name="Shape 194"/>
          <p:cNvSpPr txBox="1"/>
          <p:nvPr>
            <p:ph idx="1" type="subTitle"/>
          </p:nvPr>
        </p:nvSpPr>
        <p:spPr>
          <a:xfrm>
            <a:off x="326550" y="1347173"/>
            <a:ext cx="8327100" cy="2546100"/>
          </a:xfrm>
          <a:prstGeom prst="rect">
            <a:avLst/>
          </a:prstGeom>
        </p:spPr>
        <p:txBody>
          <a:bodyPr anchorCtr="0" anchor="t" bIns="76025" lIns="76025" spcFirstLastPara="1" rIns="76025" wrap="square" tIns="76025">
            <a:noAutofit/>
          </a:bodyPr>
          <a:lstStyle/>
          <a:p>
            <a:pPr indent="-304800" lvl="0" marL="457200" rtl="0">
              <a:lnSpc>
                <a:spcPct val="115000"/>
              </a:lnSpc>
              <a:spcBef>
                <a:spcPts val="0"/>
              </a:spcBef>
              <a:spcAft>
                <a:spcPts val="0"/>
              </a:spcAft>
              <a:buSzPts val="1200"/>
              <a:buChar char="●"/>
            </a:pPr>
            <a:r>
              <a:rPr lang="en"/>
              <a:t>Su cálculo es muy sencillo y en él intervienen todos los datos.</a:t>
            </a:r>
            <a:endParaRPr/>
          </a:p>
          <a:p>
            <a:pPr indent="-304800" lvl="0" marL="457200" rtl="0">
              <a:lnSpc>
                <a:spcPct val="115000"/>
              </a:lnSpc>
              <a:spcBef>
                <a:spcPts val="0"/>
              </a:spcBef>
              <a:spcAft>
                <a:spcPts val="0"/>
              </a:spcAft>
              <a:buSzPts val="1200"/>
              <a:buChar char="●"/>
            </a:pPr>
            <a:r>
              <a:rPr lang="en"/>
              <a:t>Su valor es único para una serie de datos dada.</a:t>
            </a:r>
            <a:endParaRPr/>
          </a:p>
          <a:p>
            <a:pPr indent="-304800" lvl="0" marL="457200" rtl="0">
              <a:lnSpc>
                <a:spcPct val="115000"/>
              </a:lnSpc>
              <a:spcBef>
                <a:spcPts val="0"/>
              </a:spcBef>
              <a:spcAft>
                <a:spcPts val="0"/>
              </a:spcAft>
              <a:buSzPts val="1200"/>
              <a:buChar char="●"/>
            </a:pPr>
            <a:r>
              <a:rPr lang="en"/>
              <a:t>Se usa con frecuencia para comparar poblaciones, aunque es más apropiado acompañarla de una medida de dispersión.</a:t>
            </a:r>
            <a:endParaRPr/>
          </a:p>
          <a:p>
            <a:pPr indent="-304800" lvl="0" marL="457200" rtl="0">
              <a:lnSpc>
                <a:spcPct val="115000"/>
              </a:lnSpc>
              <a:spcBef>
                <a:spcPts val="0"/>
              </a:spcBef>
              <a:spcAft>
                <a:spcPts val="0"/>
              </a:spcAft>
              <a:buClr>
                <a:schemeClr val="dk1"/>
              </a:buClr>
              <a:buSzPts val="1200"/>
              <a:buChar char="●"/>
            </a:pPr>
            <a:r>
              <a:rPr lang="en">
                <a:solidFill>
                  <a:schemeClr val="dk1"/>
                </a:solidFill>
              </a:rPr>
              <a:t>Se interpreta como "punto de equilibrio" o "centro de masas" del conjunto de datos, ya que tiene la propiedad de equilibrar las desviaciones de los datos respecto de su propio valor:</a:t>
            </a:r>
            <a:endParaRPr/>
          </a:p>
          <a:p>
            <a:pPr indent="0" lvl="0" marL="0" rtl="0">
              <a:spcBef>
                <a:spcPts val="0"/>
              </a:spcBef>
              <a:spcAft>
                <a:spcPts val="0"/>
              </a:spcAft>
              <a:buNone/>
            </a:pPr>
            <a:r>
              <a:t/>
            </a:r>
            <a:endParaRPr/>
          </a:p>
        </p:txBody>
      </p:sp>
      <p:pic>
        <p:nvPicPr>
          <p:cNvPr id="195" name="Shape 195"/>
          <p:cNvPicPr preferRelativeResize="0"/>
          <p:nvPr/>
        </p:nvPicPr>
        <p:blipFill>
          <a:blip r:embed="rId3">
            <a:alphaModFix/>
          </a:blip>
          <a:stretch>
            <a:fillRect/>
          </a:stretch>
        </p:blipFill>
        <p:spPr>
          <a:xfrm>
            <a:off x="1729350" y="3136324"/>
            <a:ext cx="4404678" cy="612300"/>
          </a:xfrm>
          <a:prstGeom prst="rect">
            <a:avLst/>
          </a:prstGeom>
          <a:noFill/>
          <a:ln>
            <a:noFill/>
          </a:ln>
        </p:spPr>
      </p:pic>
      <p:sp>
        <p:nvSpPr>
          <p:cNvPr id="196" name="Shape 196"/>
          <p:cNvSpPr txBox="1"/>
          <p:nvPr/>
        </p:nvSpPr>
        <p:spPr>
          <a:xfrm>
            <a:off x="361225" y="3966925"/>
            <a:ext cx="7987800" cy="545400"/>
          </a:xfrm>
          <a:prstGeom prst="rect">
            <a:avLst/>
          </a:prstGeom>
          <a:noFill/>
          <a:ln>
            <a:noFill/>
          </a:ln>
        </p:spPr>
        <p:txBody>
          <a:bodyPr anchorCtr="0" anchor="t" bIns="91425" lIns="91425" spcFirstLastPara="1" rIns="91425" wrap="square" tIns="91425">
            <a:noAutofit/>
          </a:bodyPr>
          <a:lstStyle/>
          <a:p>
            <a:pPr indent="-323850" lvl="0" marL="457200">
              <a:spcBef>
                <a:spcPts val="0"/>
              </a:spcBef>
              <a:spcAft>
                <a:spcPts val="0"/>
              </a:spcAft>
              <a:buSzPts val="1500"/>
              <a:buChar char="●"/>
            </a:pPr>
            <a:r>
              <a:rPr lang="en" sz="1500"/>
              <a:t>Minimiza las desviaciones cuadráticas de los datos respecto de cualquier valor prefijado, esto es, el valor de </a:t>
            </a:r>
            <a:endParaRPr sz="1500"/>
          </a:p>
        </p:txBody>
      </p:sp>
      <p:pic>
        <p:nvPicPr>
          <p:cNvPr id="197" name="Shape 197"/>
          <p:cNvPicPr preferRelativeResize="0"/>
          <p:nvPr/>
        </p:nvPicPr>
        <p:blipFill>
          <a:blip r:embed="rId4">
            <a:alphaModFix/>
          </a:blip>
          <a:stretch>
            <a:fillRect/>
          </a:stretch>
        </p:blipFill>
        <p:spPr>
          <a:xfrm>
            <a:off x="3576381" y="4262150"/>
            <a:ext cx="1036575" cy="476057"/>
          </a:xfrm>
          <a:prstGeom prst="rect">
            <a:avLst/>
          </a:prstGeom>
          <a:noFill/>
          <a:ln>
            <a:noFill/>
          </a:ln>
        </p:spPr>
      </p:pic>
      <p:sp>
        <p:nvSpPr>
          <p:cNvPr id="198" name="Shape 198"/>
          <p:cNvSpPr txBox="1"/>
          <p:nvPr/>
        </p:nvSpPr>
        <p:spPr>
          <a:xfrm>
            <a:off x="4730850" y="4182975"/>
            <a:ext cx="3315900" cy="86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es mínimo cuando</a:t>
            </a:r>
            <a:endParaRPr/>
          </a:p>
        </p:txBody>
      </p:sp>
      <p:pic>
        <p:nvPicPr>
          <p:cNvPr id="199" name="Shape 199"/>
          <p:cNvPicPr preferRelativeResize="0"/>
          <p:nvPr/>
        </p:nvPicPr>
        <p:blipFill>
          <a:blip r:embed="rId5">
            <a:alphaModFix/>
          </a:blip>
          <a:stretch>
            <a:fillRect/>
          </a:stretch>
        </p:blipFill>
        <p:spPr>
          <a:xfrm>
            <a:off x="6386500" y="4306989"/>
            <a:ext cx="458427" cy="1851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Repaso de la clase anterior</a:t>
            </a:r>
            <a:endParaRPr sz="3600"/>
          </a:p>
        </p:txBody>
      </p:sp>
      <p:sp>
        <p:nvSpPr>
          <p:cNvPr id="70" name="Shape 70"/>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381000" lvl="0" marL="457200" rtl="0">
              <a:spcBef>
                <a:spcPts val="0"/>
              </a:spcBef>
              <a:spcAft>
                <a:spcPts val="0"/>
              </a:spcAft>
              <a:buSzPts val="2400"/>
              <a:buChar char="●"/>
            </a:pPr>
            <a:r>
              <a:rPr lang="en" sz="2400"/>
              <a:t>Estudiamos en profundidad el concepto de Probabilidad, estudiando sus tres variantes: probabilidad clásica, probabilidad frecuentista y probabilidad subjetiva</a:t>
            </a:r>
            <a:endParaRPr sz="2400"/>
          </a:p>
          <a:p>
            <a:pPr indent="-381000" lvl="0" marL="457200" rtl="0">
              <a:spcBef>
                <a:spcPts val="0"/>
              </a:spcBef>
              <a:spcAft>
                <a:spcPts val="0"/>
              </a:spcAft>
              <a:buSzPts val="2400"/>
              <a:buChar char="●"/>
            </a:pPr>
            <a:r>
              <a:rPr lang="en" sz="2400"/>
              <a:t>Examinamos la clasificación de los datos: variables cuantitativas y variables categóricas</a:t>
            </a:r>
            <a:endParaRPr sz="2400"/>
          </a:p>
          <a:p>
            <a:pPr indent="-381000" lvl="0" marL="457200" rtl="0">
              <a:spcBef>
                <a:spcPts val="0"/>
              </a:spcBef>
              <a:spcAft>
                <a:spcPts val="0"/>
              </a:spcAft>
              <a:buSzPts val="2400"/>
              <a:buChar char="●"/>
            </a:pPr>
            <a:r>
              <a:rPr lang="en" sz="2400"/>
              <a:t>Revisamos el concepto de variable aleatoria</a:t>
            </a:r>
            <a:endParaRPr sz="2400"/>
          </a:p>
          <a:p>
            <a:pPr indent="-381000" lvl="0" marL="457200">
              <a:spcBef>
                <a:spcPts val="0"/>
              </a:spcBef>
              <a:spcAft>
                <a:spcPts val="0"/>
              </a:spcAft>
              <a:buSzPts val="2400"/>
              <a:buChar char="●"/>
            </a:pPr>
            <a:r>
              <a:rPr lang="en" sz="2400"/>
              <a:t>Analizamos las distribuciones de las variables aleatorias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Inconvenientes </a:t>
            </a:r>
            <a:endParaRPr/>
          </a:p>
        </p:txBody>
      </p:sp>
      <p:sp>
        <p:nvSpPr>
          <p:cNvPr id="205" name="Shape 205"/>
          <p:cNvSpPr txBox="1"/>
          <p:nvPr>
            <p:ph idx="1" type="subTitle"/>
          </p:nvPr>
        </p:nvSpPr>
        <p:spPr>
          <a:xfrm>
            <a:off x="408451" y="1730365"/>
            <a:ext cx="8327100" cy="3184200"/>
          </a:xfrm>
          <a:prstGeom prst="rect">
            <a:avLst/>
          </a:prstGeom>
        </p:spPr>
        <p:txBody>
          <a:bodyPr anchorCtr="0" anchor="t" bIns="76025" lIns="76025" spcFirstLastPara="1" rIns="76025" wrap="square" tIns="76025">
            <a:noAutofit/>
          </a:bodyPr>
          <a:lstStyle/>
          <a:p>
            <a:pPr indent="-323850" lvl="0" marL="457200" rtl="0">
              <a:spcBef>
                <a:spcPts val="0"/>
              </a:spcBef>
              <a:spcAft>
                <a:spcPts val="0"/>
              </a:spcAft>
              <a:buSzPts val="1500"/>
              <a:buChar char="●"/>
            </a:pPr>
            <a:r>
              <a:rPr lang="en">
                <a:solidFill>
                  <a:schemeClr val="dk1"/>
                </a:solidFill>
              </a:rPr>
              <a:t>Para datos agrupados en intervalos (variables continuas) su valor oscila en función de la cantidad y amplitud de los intervalos que se consideren.</a:t>
            </a:r>
            <a:endParaRPr>
              <a:solidFill>
                <a:schemeClr val="dk1"/>
              </a:solidFill>
            </a:endParaRPr>
          </a:p>
          <a:p>
            <a:pPr indent="-323850" lvl="0" marL="457200" rtl="0">
              <a:spcBef>
                <a:spcPts val="0"/>
              </a:spcBef>
              <a:spcAft>
                <a:spcPts val="0"/>
              </a:spcAft>
              <a:buClr>
                <a:schemeClr val="dk1"/>
              </a:buClr>
              <a:buSzPts val="1500"/>
              <a:buChar char="●"/>
            </a:pPr>
            <a:r>
              <a:rPr lang="en">
                <a:solidFill>
                  <a:schemeClr val="dk1"/>
                </a:solidFill>
              </a:rPr>
              <a:t>Es una medida a cuyo significado afecta sobremanera la dispersión, de modo que cuanto menos homogéneos sean los datos, menos información proporciona</a:t>
            </a:r>
            <a:endParaRPr>
              <a:solidFill>
                <a:schemeClr val="dk1"/>
              </a:solidFill>
            </a:endParaRPr>
          </a:p>
          <a:p>
            <a:pPr indent="-323850" lvl="0" marL="457200">
              <a:spcBef>
                <a:spcPts val="0"/>
              </a:spcBef>
              <a:spcAft>
                <a:spcPts val="0"/>
              </a:spcAft>
              <a:buClr>
                <a:schemeClr val="dk1"/>
              </a:buClr>
              <a:buSzPts val="1500"/>
              <a:buChar char="●"/>
            </a:pPr>
            <a:r>
              <a:rPr lang="en">
                <a:solidFill>
                  <a:schemeClr val="dk1"/>
                </a:solidFill>
              </a:rPr>
              <a:t>En el cálculo de la media no todos los valores contribuyen de la misma manera. Los valores altos tienen más peso que los valores cercanos a cero</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Mediana	</a:t>
            </a:r>
            <a:endParaRPr/>
          </a:p>
        </p:txBody>
      </p:sp>
      <p:sp>
        <p:nvSpPr>
          <p:cNvPr id="211" name="Shape 211"/>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R</a:t>
            </a:r>
            <a:r>
              <a:rPr lang="en"/>
              <a:t>epresenta el valor de la variable de posición central en un conjunto de datos </a:t>
            </a:r>
            <a:r>
              <a:rPr b="1" lang="en"/>
              <a:t>ordenados.</a:t>
            </a:r>
            <a:endParaRPr b="1"/>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Existen dos métodos para el cálculo de la mediana:</a:t>
            </a:r>
            <a:endParaRPr/>
          </a:p>
          <a:p>
            <a:pPr indent="-298450" lvl="0" marL="457200" rtl="0">
              <a:lnSpc>
                <a:spcPct val="115000"/>
              </a:lnSpc>
              <a:spcBef>
                <a:spcPts val="0"/>
              </a:spcBef>
              <a:spcAft>
                <a:spcPts val="0"/>
              </a:spcAft>
              <a:buClr>
                <a:schemeClr val="dk1"/>
              </a:buClr>
              <a:buSzPts val="1100"/>
              <a:buAutoNum type="arabicPeriod"/>
            </a:pPr>
            <a:r>
              <a:rPr lang="en"/>
              <a:t>Considerando los datos en forma individual, sin agruparlos.</a:t>
            </a:r>
            <a:endParaRPr/>
          </a:p>
          <a:p>
            <a:pPr indent="-298450" lvl="0" marL="457200" rtl="0">
              <a:lnSpc>
                <a:spcPct val="115000"/>
              </a:lnSpc>
              <a:spcBef>
                <a:spcPts val="0"/>
              </a:spcBef>
              <a:spcAft>
                <a:spcPts val="0"/>
              </a:spcAft>
              <a:buClr>
                <a:schemeClr val="dk1"/>
              </a:buClr>
              <a:buSzPts val="1100"/>
              <a:buAutoNum type="arabicPeriod"/>
            </a:pPr>
            <a:r>
              <a:rPr lang="en"/>
              <a:t>Utilizando los datos agrupados en intervalos de clase.</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de la mediana	</a:t>
            </a:r>
            <a:endParaRPr/>
          </a:p>
        </p:txBody>
      </p:sp>
      <p:sp>
        <p:nvSpPr>
          <p:cNvPr id="217" name="Shape 217"/>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342900" lvl="0" marL="457200" rtl="0" algn="just">
              <a:lnSpc>
                <a:spcPct val="115000"/>
              </a:lnSpc>
              <a:spcBef>
                <a:spcPts val="0"/>
              </a:spcBef>
              <a:spcAft>
                <a:spcPts val="0"/>
              </a:spcAft>
              <a:buClr>
                <a:schemeClr val="dk1"/>
              </a:buClr>
              <a:buSzPts val="1800"/>
              <a:buChar char="●"/>
            </a:pPr>
            <a:r>
              <a:rPr lang="en" sz="1800"/>
              <a:t>Fácil de calcular si el número de observaciones no es muy grande.</a:t>
            </a:r>
            <a:endParaRPr sz="1800"/>
          </a:p>
          <a:p>
            <a:pPr indent="-342900" lvl="0" marL="457200" rtl="0" algn="just">
              <a:lnSpc>
                <a:spcPct val="115000"/>
              </a:lnSpc>
              <a:spcBef>
                <a:spcPts val="0"/>
              </a:spcBef>
              <a:spcAft>
                <a:spcPts val="0"/>
              </a:spcAft>
              <a:buClr>
                <a:schemeClr val="dk1"/>
              </a:buClr>
              <a:buSzPts val="1800"/>
              <a:buChar char="●"/>
            </a:pPr>
            <a:r>
              <a:rPr lang="en" sz="1800"/>
              <a:t>No se ve influenciada por valores extremos, ya que solo influyen los valores centrales.</a:t>
            </a:r>
            <a:endParaRPr sz="1800"/>
          </a:p>
          <a:p>
            <a:pPr indent="-342900" lvl="0" marL="457200" rtl="0" algn="just">
              <a:lnSpc>
                <a:spcPct val="115000"/>
              </a:lnSpc>
              <a:spcBef>
                <a:spcPts val="0"/>
              </a:spcBef>
              <a:spcAft>
                <a:spcPts val="0"/>
              </a:spcAft>
              <a:buClr>
                <a:schemeClr val="dk1"/>
              </a:buClr>
              <a:buSzPts val="1800"/>
              <a:buChar char="●"/>
            </a:pPr>
            <a:r>
              <a:rPr lang="en" sz="1800"/>
              <a:t>Fácil de entender.</a:t>
            </a:r>
            <a:endParaRPr sz="1800"/>
          </a:p>
          <a:p>
            <a:pPr indent="-342900" lvl="0" marL="457200" rtl="0" algn="just">
              <a:lnSpc>
                <a:spcPct val="115000"/>
              </a:lnSpc>
              <a:spcBef>
                <a:spcPts val="0"/>
              </a:spcBef>
              <a:spcAft>
                <a:spcPts val="0"/>
              </a:spcAft>
              <a:buClr>
                <a:schemeClr val="dk1"/>
              </a:buClr>
              <a:buSzPts val="1800"/>
              <a:buChar char="●"/>
            </a:pPr>
            <a:r>
              <a:rPr lang="en" sz="1800"/>
              <a:t>Se puede calcular para cualquier tipos de datos cuantitativos, incluso los datos con clase de extremo abierto.</a:t>
            </a:r>
            <a:endParaRPr sz="1800"/>
          </a:p>
          <a:p>
            <a:pPr indent="-342900" lvl="0" marL="457200" rtl="0" algn="just">
              <a:lnSpc>
                <a:spcPct val="115000"/>
              </a:lnSpc>
              <a:spcBef>
                <a:spcPts val="0"/>
              </a:spcBef>
              <a:spcAft>
                <a:spcPts val="0"/>
              </a:spcAft>
              <a:buClr>
                <a:schemeClr val="dk1"/>
              </a:buClr>
              <a:buSzPts val="1800"/>
              <a:buChar char="●"/>
            </a:pPr>
            <a:r>
              <a:rPr lang="en" sz="1800"/>
              <a:t>Es la medida de tendencia central más representativa en el caso de variables que solo admiten la escala ordinal.</a:t>
            </a:r>
            <a:endParaRPr sz="1800"/>
          </a:p>
          <a:p>
            <a:pPr indent="0" lvl="0" marL="0" algn="just">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Inconvenientes 	</a:t>
            </a:r>
            <a:endParaRPr/>
          </a:p>
        </p:txBody>
      </p:sp>
      <p:sp>
        <p:nvSpPr>
          <p:cNvPr id="223" name="Shape 223"/>
          <p:cNvSpPr txBox="1"/>
          <p:nvPr>
            <p:ph idx="1" type="subTitle"/>
          </p:nvPr>
        </p:nvSpPr>
        <p:spPr>
          <a:xfrm>
            <a:off x="830826" y="1959290"/>
            <a:ext cx="8327100" cy="3184200"/>
          </a:xfrm>
          <a:prstGeom prst="rect">
            <a:avLst/>
          </a:prstGeom>
        </p:spPr>
        <p:txBody>
          <a:bodyPr anchorCtr="0" anchor="t" bIns="76025" lIns="76025" spcFirstLastPara="1" rIns="76025" wrap="square" tIns="76025">
            <a:noAutofit/>
          </a:bodyPr>
          <a:lstStyle/>
          <a:p>
            <a:pPr indent="-342900" lvl="0" marL="457200" rtl="0" algn="just">
              <a:lnSpc>
                <a:spcPct val="115000"/>
              </a:lnSpc>
              <a:spcBef>
                <a:spcPts val="0"/>
              </a:spcBef>
              <a:spcAft>
                <a:spcPts val="0"/>
              </a:spcAft>
              <a:buClr>
                <a:schemeClr val="dk1"/>
              </a:buClr>
              <a:buSzPts val="1800"/>
              <a:buChar char="●"/>
            </a:pPr>
            <a:r>
              <a:rPr lang="en" sz="1800"/>
              <a:t>No utiliza en su “cálculo” toda la información disponible.</a:t>
            </a:r>
            <a:endParaRPr sz="1800"/>
          </a:p>
          <a:p>
            <a:pPr indent="-342900" lvl="0" marL="457200" rtl="0" algn="just">
              <a:lnSpc>
                <a:spcPct val="115000"/>
              </a:lnSpc>
              <a:spcBef>
                <a:spcPts val="0"/>
              </a:spcBef>
              <a:spcAft>
                <a:spcPts val="0"/>
              </a:spcAft>
              <a:buClr>
                <a:schemeClr val="dk1"/>
              </a:buClr>
              <a:buSzPts val="1800"/>
              <a:buChar char="●"/>
            </a:pPr>
            <a:r>
              <a:rPr lang="en" sz="1800"/>
              <a:t>No pondera cada valor por el número de veces que se ha repetido.</a:t>
            </a:r>
            <a:endParaRPr sz="1800"/>
          </a:p>
          <a:p>
            <a:pPr indent="-342900" lvl="0" marL="457200" rtl="0" algn="just">
              <a:lnSpc>
                <a:spcPct val="115000"/>
              </a:lnSpc>
              <a:spcBef>
                <a:spcPts val="0"/>
              </a:spcBef>
              <a:spcAft>
                <a:spcPts val="0"/>
              </a:spcAft>
              <a:buClr>
                <a:schemeClr val="dk1"/>
              </a:buClr>
              <a:buSzPts val="1800"/>
              <a:buChar char="●"/>
            </a:pPr>
            <a:r>
              <a:rPr lang="en" sz="1800"/>
              <a:t>Hay que ordenar los datos antes de determinarla.</a:t>
            </a:r>
            <a:endParaRPr sz="1800"/>
          </a:p>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Moda</a:t>
            </a:r>
            <a:endParaRPr/>
          </a:p>
        </p:txBody>
      </p:sp>
      <p:sp>
        <p:nvSpPr>
          <p:cNvPr id="229" name="Shape 229"/>
          <p:cNvSpPr txBox="1"/>
          <p:nvPr>
            <p:ph idx="1" type="subTitle"/>
          </p:nvPr>
        </p:nvSpPr>
        <p:spPr>
          <a:xfrm>
            <a:off x="326551" y="1627190"/>
            <a:ext cx="8327100" cy="3184200"/>
          </a:xfrm>
          <a:prstGeom prst="rect">
            <a:avLst/>
          </a:prstGeom>
        </p:spPr>
        <p:txBody>
          <a:bodyPr anchorCtr="0" anchor="t" bIns="76025" lIns="76025" spcFirstLastPara="1" rIns="76025" wrap="square" tIns="76025">
            <a:noAutofit/>
          </a:bodyPr>
          <a:lstStyle/>
          <a:p>
            <a:pPr indent="0" lvl="0" marL="0" algn="ctr">
              <a:spcBef>
                <a:spcPts val="0"/>
              </a:spcBef>
              <a:spcAft>
                <a:spcPts val="0"/>
              </a:spcAft>
              <a:buNone/>
            </a:pPr>
            <a:r>
              <a:rPr lang="en" sz="3000"/>
              <a:t>La moda es la observación que se presenta con mayor frecuencia en la muestra</a:t>
            </a:r>
            <a:endParaRPr sz="3000"/>
          </a:p>
        </p:txBody>
      </p:sp>
      <p:pic>
        <p:nvPicPr>
          <p:cNvPr id="230" name="Shape 230"/>
          <p:cNvPicPr preferRelativeResize="0"/>
          <p:nvPr/>
        </p:nvPicPr>
        <p:blipFill>
          <a:blip r:embed="rId3">
            <a:alphaModFix amt="70000"/>
          </a:blip>
          <a:stretch>
            <a:fillRect/>
          </a:stretch>
        </p:blipFill>
        <p:spPr>
          <a:xfrm>
            <a:off x="2748950" y="2555713"/>
            <a:ext cx="3086100" cy="1476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de la moda	</a:t>
            </a:r>
            <a:endParaRPr/>
          </a:p>
        </p:txBody>
      </p:sp>
      <p:sp>
        <p:nvSpPr>
          <p:cNvPr id="236" name="Shape 236"/>
          <p:cNvSpPr txBox="1"/>
          <p:nvPr>
            <p:ph idx="1" type="subTitle"/>
          </p:nvPr>
        </p:nvSpPr>
        <p:spPr>
          <a:xfrm>
            <a:off x="562351" y="1627190"/>
            <a:ext cx="8327100" cy="3184200"/>
          </a:xfrm>
          <a:prstGeom prst="rect">
            <a:avLst/>
          </a:prstGeom>
        </p:spPr>
        <p:txBody>
          <a:bodyPr anchorCtr="0" anchor="t" bIns="76025" lIns="76025" spcFirstLastPara="1" rIns="76025" wrap="square" tIns="76025">
            <a:noAutofit/>
          </a:bodyPr>
          <a:lstStyle/>
          <a:p>
            <a:pPr indent="-342900" lvl="0" marL="457200" rtl="0" algn="just">
              <a:lnSpc>
                <a:spcPct val="115000"/>
              </a:lnSpc>
              <a:spcBef>
                <a:spcPts val="0"/>
              </a:spcBef>
              <a:spcAft>
                <a:spcPts val="0"/>
              </a:spcAft>
              <a:buClr>
                <a:schemeClr val="dk1"/>
              </a:buClr>
              <a:buSzPts val="1800"/>
              <a:buChar char="●"/>
            </a:pPr>
            <a:r>
              <a:rPr lang="en" sz="1800"/>
              <a:t>No requiere cálculos.</a:t>
            </a:r>
            <a:endParaRPr sz="1800"/>
          </a:p>
          <a:p>
            <a:pPr indent="-342900" lvl="0" marL="457200" rtl="0" algn="just">
              <a:lnSpc>
                <a:spcPct val="115000"/>
              </a:lnSpc>
              <a:spcBef>
                <a:spcPts val="0"/>
              </a:spcBef>
              <a:spcAft>
                <a:spcPts val="0"/>
              </a:spcAft>
              <a:buClr>
                <a:schemeClr val="dk1"/>
              </a:buClr>
              <a:buSzPts val="1800"/>
              <a:buChar char="●"/>
            </a:pPr>
            <a:r>
              <a:rPr lang="en" sz="1800"/>
              <a:t>Puede usarse para datos tanto cuantitativos como cualitativos.</a:t>
            </a:r>
            <a:endParaRPr sz="1800"/>
          </a:p>
          <a:p>
            <a:pPr indent="-342900" lvl="0" marL="457200" rtl="0" algn="just">
              <a:lnSpc>
                <a:spcPct val="115000"/>
              </a:lnSpc>
              <a:spcBef>
                <a:spcPts val="0"/>
              </a:spcBef>
              <a:spcAft>
                <a:spcPts val="0"/>
              </a:spcAft>
              <a:buClr>
                <a:schemeClr val="dk1"/>
              </a:buClr>
              <a:buSzPts val="1800"/>
              <a:buChar char="●"/>
            </a:pPr>
            <a:r>
              <a:rPr lang="en" sz="1800"/>
              <a:t>Fácil de interpretar.</a:t>
            </a:r>
            <a:endParaRPr sz="1800"/>
          </a:p>
          <a:p>
            <a:pPr indent="-342900" lvl="0" marL="457200" rtl="0" algn="just">
              <a:lnSpc>
                <a:spcPct val="115000"/>
              </a:lnSpc>
              <a:spcBef>
                <a:spcPts val="0"/>
              </a:spcBef>
              <a:spcAft>
                <a:spcPts val="0"/>
              </a:spcAft>
              <a:buClr>
                <a:schemeClr val="dk1"/>
              </a:buClr>
              <a:buSzPts val="1800"/>
              <a:buChar char="●"/>
            </a:pPr>
            <a:r>
              <a:rPr lang="en" sz="1800"/>
              <a:t>No se ve influenciada por valores extremos.</a:t>
            </a:r>
            <a:endParaRPr sz="1800"/>
          </a:p>
          <a:p>
            <a:pPr indent="-342900" lvl="0" marL="457200" rtl="0" algn="just">
              <a:lnSpc>
                <a:spcPct val="115000"/>
              </a:lnSpc>
              <a:spcBef>
                <a:spcPts val="0"/>
              </a:spcBef>
              <a:spcAft>
                <a:spcPts val="0"/>
              </a:spcAft>
              <a:buClr>
                <a:schemeClr val="dk1"/>
              </a:buClr>
              <a:buSzPts val="1800"/>
              <a:buChar char="●"/>
            </a:pPr>
            <a:r>
              <a:rPr lang="en" sz="1800"/>
              <a:t>Se puede calcular en clases de extremo abierto.</a:t>
            </a:r>
            <a:endParaRPr sz="1800"/>
          </a:p>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Inconvenientes </a:t>
            </a:r>
            <a:endParaRPr/>
          </a:p>
        </p:txBody>
      </p:sp>
      <p:sp>
        <p:nvSpPr>
          <p:cNvPr id="242" name="Shape 242"/>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342900" lvl="0" marL="457200" rtl="0" algn="just">
              <a:lnSpc>
                <a:spcPct val="115000"/>
              </a:lnSpc>
              <a:spcBef>
                <a:spcPts val="0"/>
              </a:spcBef>
              <a:spcAft>
                <a:spcPts val="0"/>
              </a:spcAft>
              <a:buClr>
                <a:schemeClr val="dk1"/>
              </a:buClr>
              <a:buSzPts val="1800"/>
              <a:buChar char="●"/>
            </a:pPr>
            <a:r>
              <a:rPr lang="en" sz="1800"/>
              <a:t>Para conjuntos pequeños de datos su valor no tiene casi utilidad, si es que de hecho existe. Solo tiene significado en el caso de una gran cantidad de datos.</a:t>
            </a:r>
            <a:endParaRPr sz="1800"/>
          </a:p>
          <a:p>
            <a:pPr indent="-342900" lvl="0" marL="457200" rtl="0" algn="just">
              <a:lnSpc>
                <a:spcPct val="115000"/>
              </a:lnSpc>
              <a:spcBef>
                <a:spcPts val="0"/>
              </a:spcBef>
              <a:spcAft>
                <a:spcPts val="0"/>
              </a:spcAft>
              <a:buClr>
                <a:schemeClr val="dk1"/>
              </a:buClr>
              <a:buSzPts val="1800"/>
              <a:buChar char="●"/>
            </a:pPr>
            <a:r>
              <a:rPr lang="en" sz="1800"/>
              <a:t>No utiliza toda la información disponible.</a:t>
            </a:r>
            <a:endParaRPr sz="1800"/>
          </a:p>
          <a:p>
            <a:pPr indent="-342900" lvl="0" marL="457200" rtl="0" algn="just">
              <a:lnSpc>
                <a:spcPct val="115000"/>
              </a:lnSpc>
              <a:spcBef>
                <a:spcPts val="0"/>
              </a:spcBef>
              <a:spcAft>
                <a:spcPts val="0"/>
              </a:spcAft>
              <a:buClr>
                <a:schemeClr val="dk1"/>
              </a:buClr>
              <a:buSzPts val="1800"/>
              <a:buChar char="●"/>
            </a:pPr>
            <a:r>
              <a:rPr lang="en" sz="1800"/>
              <a:t>No siempre existe, si los datos no se repiten.</a:t>
            </a:r>
            <a:endParaRPr sz="1800"/>
          </a:p>
          <a:p>
            <a:pPr indent="-342900" lvl="0" marL="457200" rtl="0" algn="just">
              <a:lnSpc>
                <a:spcPct val="115000"/>
              </a:lnSpc>
              <a:spcBef>
                <a:spcPts val="0"/>
              </a:spcBef>
              <a:spcAft>
                <a:spcPts val="0"/>
              </a:spcAft>
              <a:buClr>
                <a:schemeClr val="dk1"/>
              </a:buClr>
              <a:buSzPts val="1800"/>
              <a:buChar char="●"/>
            </a:pPr>
            <a:r>
              <a:rPr lang="en" sz="1800"/>
              <a:t>En ocasiones, el azar hace que una sola observación no represente el valor más frecuente del conjunto de datos.</a:t>
            </a:r>
            <a:endParaRPr sz="1800"/>
          </a:p>
          <a:p>
            <a:pPr indent="-342900" lvl="0" marL="457200" rtl="0" algn="just">
              <a:lnSpc>
                <a:spcPct val="115000"/>
              </a:lnSpc>
              <a:spcBef>
                <a:spcPts val="0"/>
              </a:spcBef>
              <a:spcAft>
                <a:spcPts val="0"/>
              </a:spcAft>
              <a:buClr>
                <a:schemeClr val="dk1"/>
              </a:buClr>
              <a:buSzPts val="1800"/>
              <a:buChar char="●"/>
            </a:pPr>
            <a:r>
              <a:rPr lang="en" sz="1800"/>
              <a:t>Difícil de interpretar si los datos tiene 3 o más modas.</a:t>
            </a:r>
            <a:endParaRPr sz="1800"/>
          </a:p>
          <a:p>
            <a:pPr indent="0" lvl="0" marL="0" algn="just">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El engañoso término medio </a:t>
            </a:r>
            <a:endParaRPr/>
          </a:p>
        </p:txBody>
      </p:sp>
      <p:sp>
        <p:nvSpPr>
          <p:cNvPr id="248" name="Shape 248"/>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solidFill>
                  <a:schemeClr val="dk1"/>
                </a:solidFill>
              </a:rPr>
              <a:t>Martín Gardner en su libro “¡Aja! Paradojas” nos cuenta la historia de la fábrica del Sr. Artilugio (PRODILUGIO S.A.) y su nuevo empleado Félix, quien fuera víctima de los engaños de los parámetros estadísticos de posición. La dirección de PRODILUGIO está a cargo del Sr. Art ilugio, su hermano y seis parientes. La fuerza laboral consiste en cinco encargados y diez operarios. Los negocios van bien y la fábrica precisa un operario más. El Sr. Artilugio entrevista a Félix, candidato al puesto, y le explica que su empresa paga muy bien, ya que el salario medio es de $600 semanales. Al cabo de unos cuantos días, Félix quiso ver al jefe. Este fue su diálogo: Félix: -¡Me ha engañado usted! He hablado con los otros operarios y ninguno gana más de $200 a la semana. ¿Cómo puede ser que el salario medio sea de $600? Sr. Artilugio: -Vamos Félix, no se excite. El salario medio es de $600 y se lo voy a demostrar. Vea esta nómina por favor. </a:t>
            </a:r>
            <a:endParaRPr>
              <a:solidFill>
                <a:schemeClr val="dk1"/>
              </a:solidFill>
            </a:endParaRPr>
          </a:p>
          <a:p>
            <a:pPr indent="0" lvl="0" marL="0" algn="just">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pic>
        <p:nvPicPr>
          <p:cNvPr id="254" name="Shape 254"/>
          <p:cNvPicPr preferRelativeResize="0"/>
          <p:nvPr/>
        </p:nvPicPr>
        <p:blipFill>
          <a:blip r:embed="rId3">
            <a:alphaModFix/>
          </a:blip>
          <a:stretch>
            <a:fillRect/>
          </a:stretch>
        </p:blipFill>
        <p:spPr>
          <a:xfrm>
            <a:off x="609300" y="1404925"/>
            <a:ext cx="7924800" cy="2333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pic>
        <p:nvPicPr>
          <p:cNvPr id="260" name="Shape 260"/>
          <p:cNvPicPr preferRelativeResize="0"/>
          <p:nvPr/>
        </p:nvPicPr>
        <p:blipFill>
          <a:blip r:embed="rId3">
            <a:alphaModFix/>
          </a:blip>
          <a:stretch>
            <a:fillRect/>
          </a:stretch>
        </p:blipFill>
        <p:spPr>
          <a:xfrm>
            <a:off x="409575" y="1066800"/>
            <a:ext cx="8324850" cy="300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Definición de probabilidad</a:t>
            </a:r>
            <a:endParaRPr/>
          </a:p>
        </p:txBody>
      </p:sp>
      <p:sp>
        <p:nvSpPr>
          <p:cNvPr id="76" name="Shape 76"/>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sz="1800">
                <a:solidFill>
                  <a:schemeClr val="dk1"/>
                </a:solidFill>
              </a:rPr>
              <a:t>La </a:t>
            </a:r>
            <a:r>
              <a:rPr b="1" lang="en" sz="1800">
                <a:solidFill>
                  <a:schemeClr val="dk1"/>
                </a:solidFill>
              </a:rPr>
              <a:t>probabilidad</a:t>
            </a:r>
            <a:r>
              <a:rPr lang="en" sz="1800">
                <a:solidFill>
                  <a:schemeClr val="dk1"/>
                </a:solidFill>
              </a:rPr>
              <a:t> es una medida de la certidumbre asociada a un suceso o evento futuro y suele expresarse como un número entre 0 y 1 (o entre 0 % y 100 %).</a:t>
            </a:r>
            <a:endParaRPr sz="1800">
              <a:solidFill>
                <a:schemeClr val="dk1"/>
              </a:solidFill>
            </a:endParaRPr>
          </a:p>
          <a:p>
            <a:pPr indent="0" lvl="0" marL="0" algn="just">
              <a:spcBef>
                <a:spcPts val="0"/>
              </a:spcBef>
              <a:spcAft>
                <a:spcPts val="0"/>
              </a:spcAft>
              <a:buClr>
                <a:schemeClr val="dk1"/>
              </a:buClr>
              <a:buSzPts val="1100"/>
              <a:buFont typeface="Arial"/>
              <a:buNone/>
            </a:pPr>
            <a:r>
              <a:rPr lang="en" sz="1800">
                <a:solidFill>
                  <a:schemeClr val="dk1"/>
                </a:solidFill>
              </a:rPr>
              <a:t>Una forma tradicional de estimar algunas probabilidades sería obtener la frecuencia de un acontecimiento determinado mediante la realización de experimentos aleatorios, de los que se conocen todos los resultados posibles, bajo condiciones </a:t>
            </a:r>
            <a:r>
              <a:rPr i="1" lang="en" sz="1800">
                <a:solidFill>
                  <a:schemeClr val="dk1"/>
                </a:solidFill>
              </a:rPr>
              <a:t>suficientemente</a:t>
            </a:r>
            <a:r>
              <a:rPr lang="en" sz="1800">
                <a:solidFill>
                  <a:schemeClr val="dk1"/>
                </a:solidFill>
              </a:rPr>
              <a:t> estables. Un suceso puede ser improbable (con probabilidad cercana a cero), probable (probabilidad intermedia) o seguro (con probabilidad uno).</a:t>
            </a:r>
            <a:endParaRPr sz="1800">
              <a:solidFill>
                <a:schemeClr val="dk1"/>
              </a:solidFill>
            </a:endParaRPr>
          </a:p>
          <a:p>
            <a:pPr indent="0" lvl="0" marL="0" algn="just">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Shape 265"/>
          <p:cNvPicPr preferRelativeResize="0"/>
          <p:nvPr/>
        </p:nvPicPr>
        <p:blipFill>
          <a:blip r:embed="rId3">
            <a:alphaModFix/>
          </a:blip>
          <a:stretch>
            <a:fillRect/>
          </a:stretch>
        </p:blipFill>
        <p:spPr>
          <a:xfrm>
            <a:off x="484825" y="1082850"/>
            <a:ext cx="7855800" cy="3488824"/>
          </a:xfrm>
          <a:prstGeom prst="rect">
            <a:avLst/>
          </a:prstGeom>
          <a:noFill/>
          <a:ln>
            <a:noFill/>
          </a:ln>
        </p:spPr>
      </p:pic>
      <p:sp>
        <p:nvSpPr>
          <p:cNvPr id="266" name="Shape 26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Medidas de variabilidad</a:t>
            </a:r>
            <a:endParaRPr/>
          </a:p>
        </p:txBody>
      </p:sp>
      <p:sp>
        <p:nvSpPr>
          <p:cNvPr id="272" name="Shape 272"/>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400"/>
              <a:t>La localización o tendencia central no necesariamente proporciona información suficiente para describir datos de manera adecuada.</a:t>
            </a:r>
            <a:endParaRPr sz="2400"/>
          </a:p>
          <a:p>
            <a:pPr indent="0" lvl="0" marL="0" rtl="0" algn="just">
              <a:spcBef>
                <a:spcPts val="0"/>
              </a:spcBef>
              <a:spcAft>
                <a:spcPts val="0"/>
              </a:spcAft>
              <a:buNone/>
            </a:pPr>
            <a:r>
              <a:rPr lang="en" sz="2400"/>
              <a:t>Las medidas de variabilidad nos informan sobre el grado de concentración o dispersión que presentan los datos respecto a su promedio. </a:t>
            </a:r>
            <a:endParaRPr sz="2400"/>
          </a:p>
          <a:p>
            <a:pPr indent="0" lvl="0" marL="0" algn="just">
              <a:spcBef>
                <a:spcPts val="0"/>
              </a:spcBef>
              <a:spcAft>
                <a:spcPts val="0"/>
              </a:spcAft>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Clasificación</a:t>
            </a:r>
            <a:endParaRPr/>
          </a:p>
        </p:txBody>
      </p:sp>
      <p:sp>
        <p:nvSpPr>
          <p:cNvPr id="278" name="Shape 278"/>
          <p:cNvSpPr txBox="1"/>
          <p:nvPr>
            <p:ph idx="1" type="subTitle"/>
          </p:nvPr>
        </p:nvSpPr>
        <p:spPr>
          <a:xfrm>
            <a:off x="326550" y="1197925"/>
            <a:ext cx="3808800" cy="3184200"/>
          </a:xfrm>
          <a:prstGeom prst="rect">
            <a:avLst/>
          </a:prstGeom>
        </p:spPr>
        <p:txBody>
          <a:bodyPr anchorCtr="0" anchor="t" bIns="76025" lIns="76025" spcFirstLastPara="1" rIns="76025" wrap="square" tIns="76025">
            <a:noAutofit/>
          </a:bodyPr>
          <a:lstStyle/>
          <a:p>
            <a:pPr indent="0" lvl="0" marL="0" rtl="0">
              <a:lnSpc>
                <a:spcPct val="115000"/>
              </a:lnSpc>
              <a:spcBef>
                <a:spcPts val="1400"/>
              </a:spcBef>
              <a:spcAft>
                <a:spcPts val="0"/>
              </a:spcAft>
              <a:buClr>
                <a:schemeClr val="dk1"/>
              </a:buClr>
              <a:buSzPts val="1100"/>
              <a:buFont typeface="Arial"/>
              <a:buNone/>
            </a:pPr>
            <a:r>
              <a:rPr b="1" lang="en" sz="2400" u="sng">
                <a:solidFill>
                  <a:schemeClr val="dk1"/>
                </a:solidFill>
              </a:rPr>
              <a:t>Medidas dimensionales</a:t>
            </a:r>
            <a:endParaRPr b="1" sz="2400" u="sng">
              <a:solidFill>
                <a:schemeClr val="dk1"/>
              </a:solidFill>
            </a:endParaRPr>
          </a:p>
          <a:p>
            <a:pPr indent="-381000" lvl="0" marL="457200" rtl="0">
              <a:lnSpc>
                <a:spcPct val="115000"/>
              </a:lnSpc>
              <a:spcBef>
                <a:spcPts val="1400"/>
              </a:spcBef>
              <a:spcAft>
                <a:spcPts val="0"/>
              </a:spcAft>
              <a:buClr>
                <a:schemeClr val="dk1"/>
              </a:buClr>
              <a:buSzPts val="2400"/>
              <a:buChar char="●"/>
            </a:pPr>
            <a:r>
              <a:rPr b="1" lang="en" sz="2400">
                <a:solidFill>
                  <a:schemeClr val="dk1"/>
                </a:solidFill>
              </a:rPr>
              <a:t>Rango</a:t>
            </a:r>
            <a:endParaRPr b="1" sz="2400">
              <a:solidFill>
                <a:schemeClr val="dk1"/>
              </a:solidFill>
            </a:endParaRPr>
          </a:p>
          <a:p>
            <a:pPr indent="-381000" lvl="0" marL="457200" rtl="0">
              <a:lnSpc>
                <a:spcPct val="115000"/>
              </a:lnSpc>
              <a:spcBef>
                <a:spcPts val="0"/>
              </a:spcBef>
              <a:spcAft>
                <a:spcPts val="0"/>
              </a:spcAft>
              <a:buClr>
                <a:schemeClr val="dk1"/>
              </a:buClr>
              <a:buSzPts val="2400"/>
              <a:buChar char="●"/>
            </a:pPr>
            <a:r>
              <a:rPr b="1" lang="en" sz="2400">
                <a:solidFill>
                  <a:schemeClr val="dk1"/>
                </a:solidFill>
              </a:rPr>
              <a:t>Rango intercuartílico</a:t>
            </a:r>
            <a:endParaRPr b="1" sz="2400">
              <a:solidFill>
                <a:schemeClr val="dk1"/>
              </a:solidFill>
            </a:endParaRPr>
          </a:p>
          <a:p>
            <a:pPr indent="-381000" lvl="0" marL="457200" rtl="0">
              <a:lnSpc>
                <a:spcPct val="115000"/>
              </a:lnSpc>
              <a:spcBef>
                <a:spcPts val="0"/>
              </a:spcBef>
              <a:spcAft>
                <a:spcPts val="0"/>
              </a:spcAft>
              <a:buClr>
                <a:schemeClr val="dk1"/>
              </a:buClr>
              <a:buSzPts val="2400"/>
              <a:buChar char="●"/>
            </a:pPr>
            <a:r>
              <a:rPr b="1" lang="en" sz="2400">
                <a:solidFill>
                  <a:schemeClr val="dk1"/>
                </a:solidFill>
              </a:rPr>
              <a:t>Varianza</a:t>
            </a:r>
            <a:endParaRPr b="1" sz="2400">
              <a:solidFill>
                <a:schemeClr val="dk1"/>
              </a:solidFill>
            </a:endParaRPr>
          </a:p>
          <a:p>
            <a:pPr indent="-381000" lvl="0" marL="457200" rtl="0">
              <a:lnSpc>
                <a:spcPct val="115000"/>
              </a:lnSpc>
              <a:spcBef>
                <a:spcPts val="0"/>
              </a:spcBef>
              <a:spcAft>
                <a:spcPts val="0"/>
              </a:spcAft>
              <a:buClr>
                <a:schemeClr val="dk1"/>
              </a:buClr>
              <a:buSzPts val="2400"/>
              <a:buChar char="●"/>
            </a:pPr>
            <a:r>
              <a:rPr b="1" lang="en" sz="2400">
                <a:solidFill>
                  <a:schemeClr val="dk1"/>
                </a:solidFill>
              </a:rPr>
              <a:t>Desviación típica </a:t>
            </a:r>
            <a:endParaRPr b="1" sz="2400">
              <a:solidFill>
                <a:schemeClr val="dk1"/>
              </a:solidFill>
            </a:endParaRPr>
          </a:p>
          <a:p>
            <a:pPr indent="-381000" lvl="0" marL="457200" rtl="0">
              <a:lnSpc>
                <a:spcPct val="115000"/>
              </a:lnSpc>
              <a:spcBef>
                <a:spcPts val="0"/>
              </a:spcBef>
              <a:spcAft>
                <a:spcPts val="0"/>
              </a:spcAft>
              <a:buClr>
                <a:schemeClr val="dk1"/>
              </a:buClr>
              <a:buSzPts val="2400"/>
              <a:buChar char="●"/>
            </a:pPr>
            <a:r>
              <a:rPr b="1" lang="en" sz="2400">
                <a:solidFill>
                  <a:schemeClr val="dk1"/>
                </a:solidFill>
              </a:rPr>
              <a:t>covarianza</a:t>
            </a:r>
            <a:endParaRPr b="1" sz="2400">
              <a:solidFill>
                <a:schemeClr val="dk1"/>
              </a:solidFill>
            </a:endParaRPr>
          </a:p>
          <a:p>
            <a:pPr indent="0" lvl="0" marL="0" rtl="0">
              <a:lnSpc>
                <a:spcPct val="115000"/>
              </a:lnSpc>
              <a:spcBef>
                <a:spcPts val="1400"/>
              </a:spcBef>
              <a:spcAft>
                <a:spcPts val="0"/>
              </a:spcAft>
              <a:buClr>
                <a:schemeClr val="dk1"/>
              </a:buClr>
              <a:buSzPts val="1100"/>
              <a:buFont typeface="Arial"/>
              <a:buNone/>
            </a:pPr>
            <a:r>
              <a:t/>
            </a:r>
            <a:endParaRPr b="1" sz="2400">
              <a:solidFill>
                <a:schemeClr val="dk1"/>
              </a:solidFill>
            </a:endParaRPr>
          </a:p>
          <a:p>
            <a:pPr indent="0" lvl="0" marL="0">
              <a:spcBef>
                <a:spcPts val="400"/>
              </a:spcBef>
              <a:spcAft>
                <a:spcPts val="0"/>
              </a:spcAft>
              <a:buClr>
                <a:schemeClr val="dk1"/>
              </a:buClr>
              <a:buSzPts val="1100"/>
              <a:buFont typeface="Arial"/>
              <a:buNone/>
            </a:pPr>
            <a:r>
              <a:t/>
            </a:r>
            <a:endParaRPr sz="2400">
              <a:solidFill>
                <a:schemeClr val="dk1"/>
              </a:solidFill>
            </a:endParaRPr>
          </a:p>
          <a:p>
            <a:pPr indent="0" lvl="0" marL="0">
              <a:spcBef>
                <a:spcPts val="0"/>
              </a:spcBef>
              <a:spcAft>
                <a:spcPts val="0"/>
              </a:spcAft>
              <a:buNone/>
            </a:pPr>
            <a:r>
              <a:t/>
            </a:r>
            <a:endParaRPr b="1" sz="2400" u="sng">
              <a:solidFill>
                <a:schemeClr val="dk1"/>
              </a:solidFill>
            </a:endParaRPr>
          </a:p>
        </p:txBody>
      </p:sp>
      <p:sp>
        <p:nvSpPr>
          <p:cNvPr id="279" name="Shape 279"/>
          <p:cNvSpPr txBox="1"/>
          <p:nvPr>
            <p:ph idx="1" type="subTitle"/>
          </p:nvPr>
        </p:nvSpPr>
        <p:spPr>
          <a:xfrm>
            <a:off x="4212750" y="1197925"/>
            <a:ext cx="3808800" cy="3184200"/>
          </a:xfrm>
          <a:prstGeom prst="rect">
            <a:avLst/>
          </a:prstGeom>
        </p:spPr>
        <p:txBody>
          <a:bodyPr anchorCtr="0" anchor="t" bIns="76025" lIns="76025" spcFirstLastPara="1" rIns="76025" wrap="square" tIns="76025">
            <a:noAutofit/>
          </a:bodyPr>
          <a:lstStyle/>
          <a:p>
            <a:pPr indent="0" lvl="0" marL="0" rtl="0">
              <a:lnSpc>
                <a:spcPct val="115000"/>
              </a:lnSpc>
              <a:spcBef>
                <a:spcPts val="1400"/>
              </a:spcBef>
              <a:spcAft>
                <a:spcPts val="0"/>
              </a:spcAft>
              <a:buNone/>
            </a:pPr>
            <a:r>
              <a:rPr b="1" lang="en" sz="2400" u="sng">
                <a:solidFill>
                  <a:schemeClr val="dk1"/>
                </a:solidFill>
              </a:rPr>
              <a:t>Medidas adimensionales</a:t>
            </a:r>
            <a:endParaRPr b="1" sz="2400" u="sng">
              <a:solidFill>
                <a:schemeClr val="dk1"/>
              </a:solidFill>
            </a:endParaRPr>
          </a:p>
          <a:p>
            <a:pPr indent="-381000" lvl="0" marL="457200" rtl="0">
              <a:lnSpc>
                <a:spcPct val="115000"/>
              </a:lnSpc>
              <a:spcBef>
                <a:spcPts val="1400"/>
              </a:spcBef>
              <a:spcAft>
                <a:spcPts val="0"/>
              </a:spcAft>
              <a:buClr>
                <a:schemeClr val="dk1"/>
              </a:buClr>
              <a:buSzPts val="2400"/>
              <a:buChar char="●"/>
            </a:pPr>
            <a:r>
              <a:rPr b="1" lang="en" sz="2400">
                <a:solidFill>
                  <a:schemeClr val="dk1"/>
                </a:solidFill>
              </a:rPr>
              <a:t>Coeficiente de Pearson</a:t>
            </a:r>
            <a:endParaRPr b="1" sz="2400">
              <a:solidFill>
                <a:schemeClr val="dk1"/>
              </a:solidFill>
            </a:endParaRPr>
          </a:p>
          <a:p>
            <a:pPr indent="-381000" lvl="0" marL="457200" rtl="0">
              <a:lnSpc>
                <a:spcPct val="115000"/>
              </a:lnSpc>
              <a:spcBef>
                <a:spcPts val="0"/>
              </a:spcBef>
              <a:spcAft>
                <a:spcPts val="0"/>
              </a:spcAft>
              <a:buClr>
                <a:schemeClr val="dk1"/>
              </a:buClr>
              <a:buSzPts val="2400"/>
              <a:buChar char="●"/>
            </a:pPr>
            <a:r>
              <a:rPr b="1" lang="en" sz="2400">
                <a:solidFill>
                  <a:schemeClr val="dk1"/>
                </a:solidFill>
              </a:rPr>
              <a:t>Rango intercuartílico</a:t>
            </a:r>
            <a:endParaRPr b="1" sz="2400">
              <a:solidFill>
                <a:schemeClr val="dk1"/>
              </a:solidFill>
            </a:endParaRPr>
          </a:p>
          <a:p>
            <a:pPr indent="-381000" lvl="0" marL="457200" rtl="0">
              <a:lnSpc>
                <a:spcPct val="115000"/>
              </a:lnSpc>
              <a:spcBef>
                <a:spcPts val="0"/>
              </a:spcBef>
              <a:spcAft>
                <a:spcPts val="0"/>
              </a:spcAft>
              <a:buClr>
                <a:schemeClr val="dk1"/>
              </a:buClr>
              <a:buSzPts val="2400"/>
              <a:buChar char="●"/>
            </a:pPr>
            <a:r>
              <a:rPr b="1" lang="en" sz="2400">
                <a:solidFill>
                  <a:schemeClr val="dk1"/>
                </a:solidFill>
              </a:rPr>
              <a:t>Varianza</a:t>
            </a:r>
            <a:endParaRPr b="1" sz="2400">
              <a:solidFill>
                <a:schemeClr val="dk1"/>
              </a:solidFill>
            </a:endParaRPr>
          </a:p>
          <a:p>
            <a:pPr indent="-381000" lvl="0" marL="457200" rtl="0">
              <a:lnSpc>
                <a:spcPct val="115000"/>
              </a:lnSpc>
              <a:spcBef>
                <a:spcPts val="0"/>
              </a:spcBef>
              <a:spcAft>
                <a:spcPts val="0"/>
              </a:spcAft>
              <a:buClr>
                <a:schemeClr val="dk1"/>
              </a:buClr>
              <a:buSzPts val="2400"/>
              <a:buChar char="●"/>
            </a:pPr>
            <a:r>
              <a:rPr b="1" lang="en" sz="2400">
                <a:solidFill>
                  <a:schemeClr val="dk1"/>
                </a:solidFill>
              </a:rPr>
              <a:t>Desviación típica </a:t>
            </a:r>
            <a:endParaRPr b="1" sz="2400">
              <a:solidFill>
                <a:schemeClr val="dk1"/>
              </a:solidFill>
            </a:endParaRPr>
          </a:p>
          <a:p>
            <a:pPr indent="-381000" lvl="0" marL="457200" rtl="0">
              <a:lnSpc>
                <a:spcPct val="115000"/>
              </a:lnSpc>
              <a:spcBef>
                <a:spcPts val="0"/>
              </a:spcBef>
              <a:spcAft>
                <a:spcPts val="0"/>
              </a:spcAft>
              <a:buClr>
                <a:schemeClr val="dk1"/>
              </a:buClr>
              <a:buSzPts val="2400"/>
              <a:buChar char="●"/>
            </a:pPr>
            <a:r>
              <a:rPr b="1" lang="en" sz="2400">
                <a:solidFill>
                  <a:schemeClr val="dk1"/>
                </a:solidFill>
              </a:rPr>
              <a:t>Covarianza</a:t>
            </a:r>
            <a:endParaRPr b="1" sz="2400">
              <a:solidFill>
                <a:schemeClr val="dk1"/>
              </a:solidFill>
            </a:endParaRPr>
          </a:p>
          <a:p>
            <a:pPr indent="0" lvl="0" marL="0" rtl="0">
              <a:lnSpc>
                <a:spcPct val="115000"/>
              </a:lnSpc>
              <a:spcBef>
                <a:spcPts val="1400"/>
              </a:spcBef>
              <a:spcAft>
                <a:spcPts val="0"/>
              </a:spcAft>
              <a:buNone/>
            </a:pPr>
            <a:r>
              <a:t/>
            </a:r>
            <a:endParaRPr b="1" sz="2400">
              <a:solidFill>
                <a:schemeClr val="dk1"/>
              </a:solidFill>
            </a:endParaRPr>
          </a:p>
          <a:p>
            <a:pPr indent="0" lvl="0" marL="0" rtl="0">
              <a:spcBef>
                <a:spcPts val="400"/>
              </a:spcBef>
              <a:spcAft>
                <a:spcPts val="0"/>
              </a:spcAft>
              <a:buNone/>
            </a:pPr>
            <a:r>
              <a:t/>
            </a:r>
            <a:endParaRPr sz="2400">
              <a:solidFill>
                <a:schemeClr val="dk1"/>
              </a:solidFill>
            </a:endParaRPr>
          </a:p>
          <a:p>
            <a:pPr indent="0" lvl="0" marL="0" rtl="0">
              <a:spcBef>
                <a:spcPts val="0"/>
              </a:spcBef>
              <a:spcAft>
                <a:spcPts val="0"/>
              </a:spcAft>
              <a:buNone/>
            </a:pPr>
            <a:r>
              <a:t/>
            </a:r>
            <a:endParaRPr b="1" sz="2400" u="sng">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3000"/>
              <a:t>Rango de la muestra y rango intercuartílico</a:t>
            </a:r>
            <a:endParaRPr sz="3000"/>
          </a:p>
        </p:txBody>
      </p:sp>
      <p:sp>
        <p:nvSpPr>
          <p:cNvPr id="285" name="Shape 285"/>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400"/>
              <a:t>Una medida muy sencilla de variabilidad es el rango de la muestra , definido como la diferencia entre las observaciones más grande y más pequeña. Es decir</a:t>
            </a:r>
            <a:endParaRPr sz="2400"/>
          </a:p>
          <a:p>
            <a:pPr indent="0" lvl="0" marL="0" algn="just">
              <a:spcBef>
                <a:spcPts val="0"/>
              </a:spcBef>
              <a:spcAft>
                <a:spcPts val="0"/>
              </a:spcAft>
              <a:buNone/>
            </a:pPr>
            <a:r>
              <a:t/>
            </a:r>
            <a:endParaRPr sz="2400"/>
          </a:p>
        </p:txBody>
      </p:sp>
      <p:pic>
        <p:nvPicPr>
          <p:cNvPr id="286" name="Shape 286"/>
          <p:cNvPicPr preferRelativeResize="0"/>
          <p:nvPr/>
        </p:nvPicPr>
        <p:blipFill>
          <a:blip r:embed="rId3">
            <a:alphaModFix/>
          </a:blip>
          <a:stretch>
            <a:fillRect/>
          </a:stretch>
        </p:blipFill>
        <p:spPr>
          <a:xfrm>
            <a:off x="2051700" y="3171725"/>
            <a:ext cx="4876800" cy="933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Inconvenientes del rango</a:t>
            </a:r>
            <a:endParaRPr/>
          </a:p>
        </p:txBody>
      </p:sp>
      <p:sp>
        <p:nvSpPr>
          <p:cNvPr id="292" name="Shape 292"/>
          <p:cNvSpPr txBox="1"/>
          <p:nvPr>
            <p:ph idx="1" type="subTitle"/>
          </p:nvPr>
        </p:nvSpPr>
        <p:spPr>
          <a:xfrm>
            <a:off x="326551" y="118641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100"/>
              <a:t>El rango ignora toda la información que hay en la muestra entre las observaciones más chica y más grande. </a:t>
            </a:r>
            <a:endParaRPr sz="2100"/>
          </a:p>
          <a:p>
            <a:pPr indent="0" lvl="0" marL="0" algn="just">
              <a:spcBef>
                <a:spcPts val="0"/>
              </a:spcBef>
              <a:spcAft>
                <a:spcPts val="0"/>
              </a:spcAft>
              <a:buNone/>
            </a:pPr>
            <a:r>
              <a:rPr lang="en" sz="2100"/>
              <a:t>Además es muy sensible a los datos de los extremos por lo cual en algunas ocasiones es recomendable usar el rango intercuartílico. Éste se construye encontrando los cuartiles de la muestra: q1, q2 y q3.  En q1 tendremos el 25% de los datos </a:t>
            </a:r>
            <a:r>
              <a:rPr lang="en" sz="2100"/>
              <a:t>más</a:t>
            </a:r>
            <a:r>
              <a:rPr lang="en" sz="2100"/>
              <a:t> pequeños, luego de q2 el 50%, etc. Es así que el rango intercuartílico, representado por q3-q1 deja afuera de su cálculo esos valores extremos, siendo menos sensible a éstos</a:t>
            </a:r>
            <a:endParaRPr sz="2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Desviación estándar y Varianza	Muestral</a:t>
            </a:r>
            <a:endParaRPr/>
          </a:p>
        </p:txBody>
      </p:sp>
      <p:sp>
        <p:nvSpPr>
          <p:cNvPr id="298" name="Shape 298"/>
          <p:cNvSpPr txBox="1"/>
          <p:nvPr/>
        </p:nvSpPr>
        <p:spPr>
          <a:xfrm>
            <a:off x="408450" y="1536700"/>
            <a:ext cx="8327100" cy="2378700"/>
          </a:xfrm>
          <a:prstGeom prst="rect">
            <a:avLst/>
          </a:prstGeom>
          <a:noFill/>
          <a:ln>
            <a:noFill/>
          </a:ln>
        </p:spPr>
        <p:txBody>
          <a:bodyPr anchorCtr="0" anchor="ctr" bIns="91425" lIns="91425" spcFirstLastPara="1" rIns="91425" wrap="square" tIns="91425">
            <a:noAutofit/>
          </a:bodyPr>
          <a:lstStyle/>
          <a:p>
            <a:pPr indent="0" lvl="0" marL="0" algn="just">
              <a:spcBef>
                <a:spcPts val="0"/>
              </a:spcBef>
              <a:spcAft>
                <a:spcPts val="0"/>
              </a:spcAft>
              <a:buNone/>
            </a:pPr>
            <a:r>
              <a:rPr lang="en" sz="1800"/>
              <a:t>La desviación estándar mide </a:t>
            </a:r>
            <a:r>
              <a:rPr lang="en" sz="1800"/>
              <a:t>cuán</a:t>
            </a:r>
            <a:r>
              <a:rPr lang="en" sz="1800"/>
              <a:t> lejos se encuentran los datos de la media muestral. Un modo de medir la variabilidad de los datos de una muestra sería tomar algún valor central, por ejemplo la media, y calcular el promedio de las distancias a ella. Mientras mayor sea este promedio, más dispersión deberían presentar los datos.</a:t>
            </a:r>
            <a:endParaRPr sz="1800"/>
          </a:p>
          <a:p>
            <a:pPr indent="0" lvl="0" marL="0" rtl="0" algn="just">
              <a:spcBef>
                <a:spcPts val="0"/>
              </a:spcBef>
              <a:spcAft>
                <a:spcPts val="0"/>
              </a:spcAft>
              <a:buNone/>
            </a:pPr>
            <a:r>
              <a:rPr lang="en" sz="1800">
                <a:solidFill>
                  <a:schemeClr val="dk1"/>
                </a:solidFill>
              </a:rPr>
              <a:t>Sin embargo, esta idea no resulta útil, ya que las observaciones que se encuentran a la derecha de la media tendrán distancias (o desviaciones) positivas, en tanto que las observaciones menores que la media tendrán distancias negativas y la suma de las distancias a la media será inevitablemente igual a cero. Un modo de evitar este inconveniente es elevar las distancias al cuadrado y de este modo tener todos sumandos positivos</a:t>
            </a:r>
            <a:r>
              <a:rPr lang="en">
                <a:solidFill>
                  <a:schemeClr val="dk1"/>
                </a:solidFill>
              </a:rPr>
              <a:t>.</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solidFill>
                  <a:schemeClr val="lt1"/>
                </a:solidFill>
              </a:rPr>
              <a:t>Desviación estándar y Varianza	Muestral</a:t>
            </a:r>
            <a:endParaRPr/>
          </a:p>
        </p:txBody>
      </p:sp>
      <p:sp>
        <p:nvSpPr>
          <p:cNvPr id="304" name="Shape 304"/>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1800"/>
              <a:t>Definimos la varianza de una muestra de observaciones X</a:t>
            </a:r>
            <a:r>
              <a:rPr baseline="-25000" lang="en" sz="1800"/>
              <a:t>1</a:t>
            </a:r>
            <a:r>
              <a:rPr lang="en" sz="1800"/>
              <a:t> , X</a:t>
            </a:r>
            <a:r>
              <a:rPr baseline="-25000" lang="en" sz="1800"/>
              <a:t>2</a:t>
            </a:r>
            <a:r>
              <a:rPr lang="en" sz="1800"/>
              <a:t> , ..., X</a:t>
            </a:r>
            <a:r>
              <a:rPr baseline="-25000" lang="en" sz="1800"/>
              <a:t>n</a:t>
            </a:r>
            <a:r>
              <a:rPr lang="en" sz="1800"/>
              <a:t> , cuya media es X , como</a:t>
            </a:r>
            <a:endParaRPr sz="1800"/>
          </a:p>
        </p:txBody>
      </p:sp>
      <p:sp>
        <p:nvSpPr>
          <p:cNvPr id="305" name="Shape 305"/>
          <p:cNvSpPr txBox="1"/>
          <p:nvPr>
            <p:ph idx="1" type="subTitle"/>
          </p:nvPr>
        </p:nvSpPr>
        <p:spPr>
          <a:xfrm>
            <a:off x="408450" y="2763051"/>
            <a:ext cx="8327100" cy="1534200"/>
          </a:xfrm>
          <a:prstGeom prst="rect">
            <a:avLst/>
          </a:prstGeom>
        </p:spPr>
        <p:txBody>
          <a:bodyPr anchorCtr="0" anchor="t" bIns="76025" lIns="76025" spcFirstLastPara="1" rIns="76025" wrap="square" tIns="76025">
            <a:noAutofit/>
          </a:bodyPr>
          <a:lstStyle/>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lgn="just">
              <a:spcBef>
                <a:spcPts val="0"/>
              </a:spcBef>
              <a:spcAft>
                <a:spcPts val="0"/>
              </a:spcAft>
              <a:buNone/>
            </a:pPr>
            <a:r>
              <a:rPr lang="en" sz="1800"/>
              <a:t>Monitorear la varianza es esencial en las industrias de manufactura y control de calidad, porque con la reducción de la varianza del proceso aumenta la precisión y disminuye el número de defectos</a:t>
            </a:r>
            <a:endParaRPr sz="1800"/>
          </a:p>
        </p:txBody>
      </p:sp>
      <p:pic>
        <p:nvPicPr>
          <p:cNvPr id="306" name="Shape 306"/>
          <p:cNvPicPr preferRelativeResize="0"/>
          <p:nvPr/>
        </p:nvPicPr>
        <p:blipFill>
          <a:blip r:embed="rId3">
            <a:alphaModFix/>
          </a:blip>
          <a:stretch>
            <a:fillRect/>
          </a:stretch>
        </p:blipFill>
        <p:spPr>
          <a:xfrm>
            <a:off x="2842125" y="1774050"/>
            <a:ext cx="2933700" cy="1562100"/>
          </a:xfrm>
          <a:prstGeom prst="rect">
            <a:avLst/>
          </a:prstGeom>
          <a:noFill/>
          <a:ln>
            <a:noFill/>
          </a:ln>
        </p:spPr>
      </p:pic>
      <p:sp>
        <p:nvSpPr>
          <p:cNvPr id="307" name="Shape 307"/>
          <p:cNvSpPr txBox="1"/>
          <p:nvPr/>
        </p:nvSpPr>
        <p:spPr>
          <a:xfrm>
            <a:off x="6823900" y="1697450"/>
            <a:ext cx="7341300" cy="8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sp>
        <p:nvSpPr>
          <p:cNvPr id="313" name="Shape 313"/>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1800"/>
              <a:t>También se define con la siguiente ecuación</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lgn="just">
              <a:spcBef>
                <a:spcPts val="0"/>
              </a:spcBef>
              <a:spcAft>
                <a:spcPts val="0"/>
              </a:spcAft>
              <a:buNone/>
            </a:pPr>
            <a:r>
              <a:rPr lang="en" sz="1800"/>
              <a:t>La razón para usar (n – 1) y no n en el denominador de la varianza muestral tiene que ver con el hecho de que el valor de s</a:t>
            </a:r>
            <a:r>
              <a:rPr baseline="30000" lang="en" sz="1800"/>
              <a:t>2</a:t>
            </a:r>
            <a:r>
              <a:rPr lang="en" sz="1800"/>
              <a:t> obtenido en una muestra, se usa para estimar la varianza poblacional σ</a:t>
            </a:r>
            <a:r>
              <a:rPr baseline="30000" lang="en" sz="1800"/>
              <a:t>2</a:t>
            </a:r>
            <a:r>
              <a:rPr lang="en" sz="1800"/>
              <a:t> . Definida con (n – 1) en el denominador la varianza muestral posee una propiedad deseable, resulta ser insesgado , esto es, en promedio no subestima ni sobrestima el valor de la varianza poblacional. Revisaremos esto en la 3° clase.</a:t>
            </a:r>
            <a:endParaRPr sz="1800"/>
          </a:p>
        </p:txBody>
      </p:sp>
      <p:pic>
        <p:nvPicPr>
          <p:cNvPr id="314" name="Shape 314"/>
          <p:cNvPicPr preferRelativeResize="0"/>
          <p:nvPr/>
        </p:nvPicPr>
        <p:blipFill>
          <a:blip r:embed="rId3">
            <a:alphaModFix/>
          </a:blip>
          <a:stretch>
            <a:fillRect/>
          </a:stretch>
        </p:blipFill>
        <p:spPr>
          <a:xfrm>
            <a:off x="5191125" y="1274400"/>
            <a:ext cx="2626625" cy="1305050"/>
          </a:xfrm>
          <a:prstGeom prst="rect">
            <a:avLst/>
          </a:prstGeom>
          <a:noFill/>
          <a:ln>
            <a:noFill/>
          </a:ln>
        </p:spPr>
      </p:pic>
      <p:cxnSp>
        <p:nvCxnSpPr>
          <p:cNvPr id="315" name="Shape 315"/>
          <p:cNvCxnSpPr/>
          <p:nvPr/>
        </p:nvCxnSpPr>
        <p:spPr>
          <a:xfrm flipH="1">
            <a:off x="2995600" y="2067950"/>
            <a:ext cx="1680300" cy="9300"/>
          </a:xfrm>
          <a:prstGeom prst="straightConnector1">
            <a:avLst/>
          </a:prstGeom>
          <a:noFill/>
          <a:ln cap="flat" cmpd="sng" w="9525">
            <a:solidFill>
              <a:schemeClr val="dk2"/>
            </a:solidFill>
            <a:prstDash val="solid"/>
            <a:round/>
            <a:headEnd len="med" w="med" type="none"/>
            <a:tailEnd len="med" w="med" type="triangle"/>
          </a:ln>
        </p:spPr>
      </p:cxnSp>
      <p:sp>
        <p:nvSpPr>
          <p:cNvPr id="316" name="Shape 316"/>
          <p:cNvSpPr txBox="1"/>
          <p:nvPr/>
        </p:nvSpPr>
        <p:spPr>
          <a:xfrm>
            <a:off x="847500" y="1887400"/>
            <a:ext cx="2060400" cy="612300"/>
          </a:xfrm>
          <a:prstGeom prst="rect">
            <a:avLst/>
          </a:prstGeom>
          <a:solidFill>
            <a:srgbClr val="F4CCCC"/>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t>Corrección de Bessel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Desviación estándar</a:t>
            </a:r>
            <a:endParaRPr/>
          </a:p>
        </p:txBody>
      </p:sp>
      <p:sp>
        <p:nvSpPr>
          <p:cNvPr id="322" name="Shape 322"/>
          <p:cNvSpPr txBox="1"/>
          <p:nvPr>
            <p:ph idx="1" type="subTitle"/>
          </p:nvPr>
        </p:nvSpPr>
        <p:spPr>
          <a:xfrm>
            <a:off x="326550" y="1347171"/>
            <a:ext cx="8327100" cy="17529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1800"/>
              <a:t>La varianza muestral puede pensarse como “promedio” de las distancias a la media al cuadrado.</a:t>
            </a:r>
            <a:endParaRPr sz="1800"/>
          </a:p>
          <a:p>
            <a:pPr indent="0" lvl="0" marL="0">
              <a:spcBef>
                <a:spcPts val="0"/>
              </a:spcBef>
              <a:spcAft>
                <a:spcPts val="0"/>
              </a:spcAft>
              <a:buNone/>
            </a:pPr>
            <a:r>
              <a:rPr lang="en" sz="1800"/>
              <a:t>Sin embargo, la varianza no tiene las mismas unidades que los datos. Para salvar este inconveniente, definimos la desviación estándar muestral como la raíz cuadrada positiva de la varianza</a:t>
            </a:r>
            <a:endParaRPr sz="1800"/>
          </a:p>
        </p:txBody>
      </p:sp>
      <p:pic>
        <p:nvPicPr>
          <p:cNvPr id="323" name="Shape 323"/>
          <p:cNvPicPr preferRelativeResize="0"/>
          <p:nvPr/>
        </p:nvPicPr>
        <p:blipFill>
          <a:blip r:embed="rId3">
            <a:alphaModFix/>
          </a:blip>
          <a:stretch>
            <a:fillRect/>
          </a:stretch>
        </p:blipFill>
        <p:spPr>
          <a:xfrm>
            <a:off x="2212725" y="3100071"/>
            <a:ext cx="3609975" cy="1266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Volviendo al problema de los sueldos</a:t>
            </a:r>
            <a:endParaRPr/>
          </a:p>
        </p:txBody>
      </p:sp>
      <p:sp>
        <p:nvSpPr>
          <p:cNvPr id="329" name="Shape 329"/>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solidFill>
                  <a:schemeClr val="dk1"/>
                </a:solidFill>
              </a:rPr>
              <a:t>Recordemos como se distribuían los sueldos en la empresa del Sr. Artilugio:</a:t>
            </a:r>
            <a:endParaRPr>
              <a:solidFill>
                <a:schemeClr val="dk1"/>
              </a:solidFill>
            </a:endParaRPr>
          </a:p>
          <a:p>
            <a:pPr indent="0" lvl="0" marL="0">
              <a:spcBef>
                <a:spcPts val="0"/>
              </a:spcBef>
              <a:spcAft>
                <a:spcPts val="0"/>
              </a:spcAft>
              <a:buNone/>
            </a:pPr>
            <a:r>
              <a:t/>
            </a:r>
            <a:endParaRPr/>
          </a:p>
        </p:txBody>
      </p:sp>
      <p:pic>
        <p:nvPicPr>
          <p:cNvPr id="330" name="Shape 330"/>
          <p:cNvPicPr preferRelativeResize="0"/>
          <p:nvPr/>
        </p:nvPicPr>
        <p:blipFill>
          <a:blip r:embed="rId3">
            <a:alphaModFix/>
          </a:blip>
          <a:stretch>
            <a:fillRect/>
          </a:stretch>
        </p:blipFill>
        <p:spPr>
          <a:xfrm>
            <a:off x="527700" y="1920588"/>
            <a:ext cx="7924800" cy="233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Estadistica</a:t>
            </a:r>
            <a:endParaRPr/>
          </a:p>
        </p:txBody>
      </p:sp>
      <p:sp>
        <p:nvSpPr>
          <p:cNvPr id="82" name="Shape 82"/>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sz="1800"/>
              <a:t>La estadística (la forma femenina del término alemán Statistik, derivado a su vez del italiano statista, "hombre de Estado")</a:t>
            </a:r>
            <a:r>
              <a:rPr baseline="30000" lang="en" sz="1800"/>
              <a:t> </a:t>
            </a:r>
            <a:r>
              <a:rPr lang="en" sz="1800"/>
              <a:t>​es una rama de las matemáticas y una herramienta que estudia usos y análisis provenientes de una muestra representativa de datos, que busca explicar las correlaciones y dependencias de un fenómeno físico o natural, de ocurrencia en forma aleatoria o condicional.</a:t>
            </a:r>
            <a:endParaRPr sz="1800"/>
          </a:p>
          <a:p>
            <a:pPr indent="0" lvl="0" marL="0" rtl="0" algn="just">
              <a:spcBef>
                <a:spcPts val="0"/>
              </a:spcBef>
              <a:spcAft>
                <a:spcPts val="0"/>
              </a:spcAft>
              <a:buNone/>
            </a:pPr>
            <a:r>
              <a:rPr lang="en" sz="1800"/>
              <a:t>El campo de la estadística tiene que ver con la recopilación, organización, análisis y uso de datos para tomar decisiones razonables basadas en tal análisis.</a:t>
            </a:r>
            <a:endParaRPr sz="1800"/>
          </a:p>
          <a:p>
            <a:pPr indent="0" lvl="0" marL="0" rtl="0" algn="just">
              <a:spcBef>
                <a:spcPts val="0"/>
              </a:spcBef>
              <a:spcAft>
                <a:spcPts val="0"/>
              </a:spcAft>
              <a:buNone/>
            </a:pPr>
            <a:r>
              <a:t/>
            </a:r>
            <a:endParaRPr sz="1800"/>
          </a:p>
          <a:p>
            <a:pPr indent="0" lvl="0" marL="0" algn="just">
              <a:spcBef>
                <a:spcPts val="0"/>
              </a:spcBef>
              <a:spcAft>
                <a:spcPts val="0"/>
              </a:spcAft>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Shape 335"/>
          <p:cNvPicPr preferRelativeResize="0"/>
          <p:nvPr/>
        </p:nvPicPr>
        <p:blipFill>
          <a:blip r:embed="rId3">
            <a:alphaModFix/>
          </a:blip>
          <a:stretch>
            <a:fillRect/>
          </a:stretch>
        </p:blipFill>
        <p:spPr>
          <a:xfrm>
            <a:off x="461025" y="1777788"/>
            <a:ext cx="8058150" cy="1381125"/>
          </a:xfrm>
          <a:prstGeom prst="rect">
            <a:avLst/>
          </a:prstGeom>
          <a:noFill/>
          <a:ln>
            <a:noFill/>
          </a:ln>
        </p:spPr>
      </p:pic>
      <p:sp>
        <p:nvSpPr>
          <p:cNvPr id="336" name="Shape 33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sp>
        <p:nvSpPr>
          <p:cNvPr id="337" name="Shape 337"/>
          <p:cNvSpPr txBox="1"/>
          <p:nvPr>
            <p:ph idx="1" type="subTitle"/>
          </p:nvPr>
        </p:nvSpPr>
        <p:spPr>
          <a:xfrm>
            <a:off x="116025" y="1077625"/>
            <a:ext cx="85854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1800">
                <a:solidFill>
                  <a:schemeClr val="dk1"/>
                </a:solidFill>
              </a:rPr>
              <a:t>Allí, el salario promedio era de $600, sin embargo, Félix (y nosotros) vimos que no era representativo dada la gran dispersión de valores de sueldo que existe con respecto a esa media. Ahora vamos a calcular esa dispersión</a:t>
            </a:r>
            <a:endParaRPr sz="1800">
              <a:solidFill>
                <a:schemeClr val="dk1"/>
              </a:solidFill>
            </a:endParaRPr>
          </a:p>
          <a:p>
            <a:pPr indent="0" lvl="0" marL="0">
              <a:spcBef>
                <a:spcPts val="0"/>
              </a:spcBef>
              <a:spcAft>
                <a:spcPts val="0"/>
              </a:spcAft>
              <a:buNone/>
            </a:pPr>
            <a:r>
              <a:t/>
            </a:r>
            <a:endParaRPr sz="1800">
              <a:solidFill>
                <a:schemeClr val="dk1"/>
              </a:solidFill>
            </a:endParaRPr>
          </a:p>
        </p:txBody>
      </p:sp>
      <p:sp>
        <p:nvSpPr>
          <p:cNvPr id="338" name="Shape 338"/>
          <p:cNvSpPr txBox="1"/>
          <p:nvPr/>
        </p:nvSpPr>
        <p:spPr>
          <a:xfrm>
            <a:off x="116025" y="2595675"/>
            <a:ext cx="8700900" cy="2420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600">
                <a:solidFill>
                  <a:schemeClr val="dk1"/>
                </a:solidFill>
              </a:rPr>
              <a:t>Este valor tan grande de la desviación estándar (incluso superior al promedio) pone aun más en evidencia la falta de representatividad del sueldo medio de $600 en la empresa del Sr. Artilugio. Cualquier distribución de sueldos que usted proponga con menor dispersión de valores con respecto a la media (esto es con un desvío estándar menor) tendrá una media más representativa de la situación que la de esta empresa.</a:t>
            </a:r>
            <a:endParaRPr sz="16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2800"/>
              <a:t>Correlación</a:t>
            </a:r>
            <a:endParaRPr sz="2800"/>
          </a:p>
        </p:txBody>
      </p:sp>
      <p:sp>
        <p:nvSpPr>
          <p:cNvPr id="344" name="Shape 344"/>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sz="1800">
                <a:solidFill>
                  <a:schemeClr val="dk1"/>
                </a:solidFill>
              </a:rPr>
              <a:t>En muchas ocasiones es necesario estudiar conjuntamente dos características de un fenómeno aleatorio, es decir, el comportamiento conjunto de dos variables aleatorias, intentando explicar la posible relación existente entre ellas.</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None/>
            </a:pPr>
            <a:r>
              <a:rPr lang="en" sz="1800">
                <a:solidFill>
                  <a:schemeClr val="dk1"/>
                </a:solidFill>
              </a:rPr>
              <a:t>La correlación trata de establecer la relación o dependencia que existe entre las dos variables que intervienen en una distribución bidimensional. </a:t>
            </a:r>
            <a:endParaRPr sz="1800"/>
          </a:p>
          <a:p>
            <a:pPr indent="0" lvl="0" marL="0" rtl="0" algn="just">
              <a:spcBef>
                <a:spcPts val="0"/>
              </a:spcBef>
              <a:spcAft>
                <a:spcPts val="0"/>
              </a:spcAft>
              <a:buNone/>
            </a:pPr>
            <a:r>
              <a:t/>
            </a:r>
            <a:endParaRPr sz="1800"/>
          </a:p>
          <a:p>
            <a:pPr indent="0" lvl="0" marL="0" algn="just">
              <a:spcBef>
                <a:spcPts val="0"/>
              </a:spcBef>
              <a:spcAft>
                <a:spcPts val="0"/>
              </a:spcAft>
              <a:buNone/>
            </a:pPr>
            <a:r>
              <a:rPr lang="en" sz="1800"/>
              <a:t>Cuando se realiza un análisis de información una de las herramientas más potentes para poder extraer conclusiones es realizar correlaciones.</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Relaciones entre variables numéricas</a:t>
            </a:r>
            <a:endParaRPr/>
          </a:p>
        </p:txBody>
      </p:sp>
      <p:sp>
        <p:nvSpPr>
          <p:cNvPr id="350" name="Shape 350"/>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1800">
                <a:solidFill>
                  <a:schemeClr val="dk1"/>
                </a:solidFill>
              </a:rPr>
              <a:t>La existencia de algún tipo de asociación entre dos o más variables representa la presencia de algún tipo de tendencia o patrón de emparejamiento entre los distintos valores de esas variables.</a:t>
            </a:r>
            <a:endParaRPr sz="1800">
              <a:solidFill>
                <a:schemeClr val="dk1"/>
              </a:solidFill>
            </a:endParaRPr>
          </a:p>
          <a:p>
            <a:pPr indent="0" lvl="0" marL="0">
              <a:spcBef>
                <a:spcPts val="0"/>
              </a:spcBef>
              <a:spcAft>
                <a:spcPts val="0"/>
              </a:spcAft>
              <a:buNone/>
            </a:pPr>
            <a:r>
              <a:t/>
            </a:r>
            <a:endParaRPr sz="1800"/>
          </a:p>
          <a:p>
            <a:pPr indent="0" lvl="0" marL="0">
              <a:spcBef>
                <a:spcPts val="0"/>
              </a:spcBef>
              <a:spcAft>
                <a:spcPts val="0"/>
              </a:spcAft>
              <a:buClr>
                <a:schemeClr val="dk1"/>
              </a:buClr>
              <a:buSzPts val="1100"/>
              <a:buFont typeface="Arial"/>
              <a:buNone/>
            </a:pPr>
            <a:r>
              <a:rPr lang="en" sz="1800">
                <a:solidFill>
                  <a:schemeClr val="dk1"/>
                </a:solidFill>
              </a:rPr>
              <a:t>Complementariamente, se habla de independencia entre variables cuando no existe tal patrón de relación entre los valores de las mismas.</a:t>
            </a:r>
            <a:endParaRPr sz="1800">
              <a:solidFill>
                <a:schemeClr val="dk1"/>
              </a:solidFill>
            </a:endParaRPr>
          </a:p>
          <a:p>
            <a:pPr indent="0" lvl="0" marL="0">
              <a:spcBef>
                <a:spcPts val="0"/>
              </a:spcBef>
              <a:spcAft>
                <a:spcPts val="0"/>
              </a:spcAft>
              <a:buNone/>
            </a:pPr>
            <a:r>
              <a:t/>
            </a:r>
            <a:endParaRPr sz="1800"/>
          </a:p>
          <a:p>
            <a:pPr indent="0" lvl="0" marL="0">
              <a:spcBef>
                <a:spcPts val="0"/>
              </a:spcBef>
              <a:spcAft>
                <a:spcPts val="0"/>
              </a:spcAft>
              <a:buNone/>
            </a:pPr>
            <a:r>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Tablas de Contingencia</a:t>
            </a:r>
            <a:endParaRPr/>
          </a:p>
        </p:txBody>
      </p:sp>
      <p:sp>
        <p:nvSpPr>
          <p:cNvPr id="356" name="Shape 356"/>
          <p:cNvSpPr txBox="1"/>
          <p:nvPr>
            <p:ph idx="1" type="subTitle"/>
          </p:nvPr>
        </p:nvSpPr>
        <p:spPr>
          <a:xfrm>
            <a:off x="326551" y="1225190"/>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sz="1800">
                <a:solidFill>
                  <a:schemeClr val="dk1"/>
                </a:solidFill>
              </a:rPr>
              <a:t>Cuando se trabaja con variables categóricas, los datos suelen organizarse en tablas de doble entrada en las que cada entrada representa un criterio de clasificación (una variable categórica). Como resultado de esta clasificación, las frecuencias (el número o porcentaje de casos) aparecen organizadas en casillas que contienen información sobre la relación existente entre ambos criterios. A estas tablas de frecuencias se les llama </a:t>
            </a:r>
            <a:r>
              <a:rPr b="1" lang="en" sz="1800">
                <a:solidFill>
                  <a:schemeClr val="dk1"/>
                </a:solidFill>
              </a:rPr>
              <a:t>tablas de contingencia</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244951" y="493364"/>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sp>
        <p:nvSpPr>
          <p:cNvPr id="362" name="Shape 362"/>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sz="1800">
                <a:solidFill>
                  <a:schemeClr val="dk1"/>
                </a:solidFill>
              </a:rPr>
              <a:t>La figura muestra el gráfico de barras agrupadas correspondiente a los datos de la tabla. Cada barra del gráfico se corresponde con una casilla de la tabla. Podemos trasladar más de una variable tanto a la lista filas como a la lista</a:t>
            </a:r>
            <a:endParaRPr sz="1800">
              <a:solidFill>
                <a:schemeClr val="dk1"/>
              </a:solidFill>
            </a:endParaRPr>
          </a:p>
          <a:p>
            <a:pPr indent="0" lvl="0" marL="0" algn="just">
              <a:spcBef>
                <a:spcPts val="0"/>
              </a:spcBef>
              <a:spcAft>
                <a:spcPts val="0"/>
              </a:spcAft>
              <a:buNone/>
            </a:pPr>
            <a:r>
              <a:rPr lang="en" sz="1800">
                <a:solidFill>
                  <a:schemeClr val="dk1"/>
                </a:solidFill>
              </a:rPr>
              <a:t>c</a:t>
            </a:r>
            <a:r>
              <a:rPr lang="en" sz="1800">
                <a:solidFill>
                  <a:schemeClr val="dk1"/>
                </a:solidFill>
              </a:rPr>
              <a:t>olumnas. En ese caso, cada variable fila se cruza con cada variable columna para formar una tabla de contingencia distinta. Seleccionando, por ejemplo, dos variables fila y tres variables columna, obtendríamos seis tablas de contingencia diferente</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Variables aleatorias independientes</a:t>
            </a:r>
            <a:endParaRPr/>
          </a:p>
        </p:txBody>
      </p:sp>
      <p:sp>
        <p:nvSpPr>
          <p:cNvPr id="368" name="Shape 368"/>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ctr">
              <a:spcBef>
                <a:spcPts val="0"/>
              </a:spcBef>
              <a:spcAft>
                <a:spcPts val="0"/>
              </a:spcAft>
              <a:buClr>
                <a:schemeClr val="dk1"/>
              </a:buClr>
              <a:buSzPts val="1100"/>
              <a:buFont typeface="Arial"/>
              <a:buNone/>
            </a:pPr>
            <a:r>
              <a:t/>
            </a:r>
            <a:endParaRPr sz="135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t>Intuitivamente decimos que dos variables, X e Y, son independientes si el valor que</a:t>
            </a:r>
            <a:endParaRPr/>
          </a:p>
          <a:p>
            <a:pPr indent="0" lvl="0" marL="0" rtl="0" algn="just">
              <a:spcBef>
                <a:spcPts val="0"/>
              </a:spcBef>
              <a:spcAft>
                <a:spcPts val="0"/>
              </a:spcAft>
              <a:buClr>
                <a:schemeClr val="dk1"/>
              </a:buClr>
              <a:buSzPts val="1100"/>
              <a:buFont typeface="Arial"/>
              <a:buNone/>
            </a:pPr>
            <a:r>
              <a:rPr lang="en"/>
              <a:t>toma una de ellas no influye de ninguna manera sobre el valor que toma la otra. Esto lo establecemos más formalmente:</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rPr lang="en"/>
              <a:t>Sea ( X , Y ) una variable aleatoria bidimensional discreta. Sea p ( x</a:t>
            </a:r>
            <a:r>
              <a:rPr lang="en" sz="1400"/>
              <a:t>i</a:t>
            </a:r>
            <a:r>
              <a:rPr lang="en"/>
              <a:t> , y </a:t>
            </a:r>
            <a:r>
              <a:rPr lang="en" sz="1400"/>
              <a:t>j</a:t>
            </a:r>
            <a:r>
              <a:rPr lang="en"/>
              <a:t> ) su fdp conjunta y </a:t>
            </a:r>
            <a:endParaRPr/>
          </a:p>
          <a:p>
            <a:pPr indent="0" lvl="0" marL="0" rtl="0" algn="just">
              <a:spcBef>
                <a:spcPts val="0"/>
              </a:spcBef>
              <a:spcAft>
                <a:spcPts val="0"/>
              </a:spcAft>
              <a:buNone/>
            </a:pPr>
            <a:r>
              <a:rPr lang="en"/>
              <a:t>p (</a:t>
            </a:r>
            <a:r>
              <a:rPr lang="en"/>
              <a:t> </a:t>
            </a:r>
            <a:r>
              <a:rPr lang="en"/>
              <a:t>x</a:t>
            </a:r>
            <a:r>
              <a:rPr lang="en"/>
              <a:t> </a:t>
            </a:r>
            <a:r>
              <a:rPr baseline="-25000" lang="en"/>
              <a:t>i</a:t>
            </a:r>
            <a:r>
              <a:rPr lang="en"/>
              <a:t>) y q ( y</a:t>
            </a:r>
            <a:r>
              <a:rPr baseline="-25000" lang="en"/>
              <a:t>j</a:t>
            </a:r>
            <a:r>
              <a:rPr lang="en"/>
              <a:t> ) las correspondientes fdp marginales de X e Y. Decimos que X e Y son variables aleatorias independientes si y sólo si</a:t>
            </a:r>
            <a:endParaRPr/>
          </a:p>
          <a:p>
            <a:pPr indent="0" lvl="0" marL="0" rtl="0" algn="just">
              <a:spcBef>
                <a:spcPts val="0"/>
              </a:spcBef>
              <a:spcAft>
                <a:spcPts val="0"/>
              </a:spcAft>
              <a:buNone/>
            </a:pPr>
            <a:r>
              <a:t/>
            </a:r>
            <a:endParaRPr/>
          </a:p>
          <a:p>
            <a:pPr indent="0" lvl="0" marL="0" algn="ctr">
              <a:spcBef>
                <a:spcPts val="0"/>
              </a:spcBef>
              <a:spcAft>
                <a:spcPts val="0"/>
              </a:spcAft>
              <a:buNone/>
            </a:pPr>
            <a:r>
              <a:rPr b="1" lang="en" sz="2400"/>
              <a:t>p ( x</a:t>
            </a:r>
            <a:r>
              <a:rPr b="1" baseline="-25000" lang="en" sz="2400"/>
              <a:t>i</a:t>
            </a:r>
            <a:r>
              <a:rPr b="1" lang="en" sz="2400"/>
              <a:t> , y</a:t>
            </a:r>
            <a:r>
              <a:rPr b="1" baseline="-25000" lang="en" sz="2400"/>
              <a:t> j </a:t>
            </a:r>
            <a:r>
              <a:rPr b="1" lang="en" sz="2400"/>
              <a:t>) = p ( x </a:t>
            </a:r>
            <a:r>
              <a:rPr b="1" baseline="-25000" lang="en" sz="2400"/>
              <a:t>i</a:t>
            </a:r>
            <a:r>
              <a:rPr b="1" lang="en" sz="2400"/>
              <a:t> ) q ( y</a:t>
            </a:r>
            <a:r>
              <a:rPr b="1" baseline="-25000" lang="en" sz="2400"/>
              <a:t> j</a:t>
            </a:r>
            <a:r>
              <a:rPr b="1" lang="en" sz="2400"/>
              <a:t> ) ∀ ( x</a:t>
            </a:r>
            <a:r>
              <a:rPr b="1" baseline="-25000" lang="en" sz="2400"/>
              <a:t> i</a:t>
            </a:r>
            <a:r>
              <a:rPr b="1" lang="en" sz="2400"/>
              <a:t> , y</a:t>
            </a:r>
            <a:r>
              <a:rPr b="1" baseline="-25000" lang="en" sz="2400"/>
              <a:t> j </a:t>
            </a:r>
            <a:r>
              <a:rPr b="1" lang="en" sz="2400"/>
              <a:t>) ∈ R </a:t>
            </a:r>
            <a:r>
              <a:rPr b="1" baseline="-25000" lang="en" sz="2400"/>
              <a:t>XY</a:t>
            </a:r>
            <a:endParaRPr b="1" baseline="-25000"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pic>
        <p:nvPicPr>
          <p:cNvPr id="373" name="Shape 373"/>
          <p:cNvPicPr preferRelativeResize="0"/>
          <p:nvPr/>
        </p:nvPicPr>
        <p:blipFill>
          <a:blip r:embed="rId3">
            <a:alphaModFix/>
          </a:blip>
          <a:stretch>
            <a:fillRect/>
          </a:stretch>
        </p:blipFill>
        <p:spPr>
          <a:xfrm>
            <a:off x="2784805" y="2347805"/>
            <a:ext cx="3935650" cy="2183575"/>
          </a:xfrm>
          <a:prstGeom prst="rect">
            <a:avLst/>
          </a:prstGeom>
          <a:noFill/>
          <a:ln>
            <a:noFill/>
          </a:ln>
        </p:spPr>
      </p:pic>
      <p:sp>
        <p:nvSpPr>
          <p:cNvPr id="374" name="Shape 37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Covarianza</a:t>
            </a:r>
            <a:endParaRPr/>
          </a:p>
        </p:txBody>
      </p:sp>
      <p:sp>
        <p:nvSpPr>
          <p:cNvPr id="375" name="Shape 375"/>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sz="1800">
                <a:solidFill>
                  <a:schemeClr val="dk1"/>
                </a:solidFill>
              </a:rPr>
              <a:t>Es un valor que indica el grado de variación conjunta de dos variables aleatorias respecto a sus medias. Es el dato básico para determinar si existe una dependencia entre ambas variables y además es el dato necesario para estimar otros parámetros básicos, como el coeficiente de correlación lineal o la recta de regresión.</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algn="just">
              <a:spcBef>
                <a:spcPts val="0"/>
              </a:spcBef>
              <a:spcAft>
                <a:spcPts val="0"/>
              </a:spcAft>
              <a:buNone/>
            </a:pPr>
            <a:r>
              <a:t/>
            </a:r>
            <a:endParaRPr sz="1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e  inconvenientes</a:t>
            </a:r>
            <a:endParaRPr/>
          </a:p>
        </p:txBody>
      </p:sp>
      <p:sp>
        <p:nvSpPr>
          <p:cNvPr id="381" name="Shape 381"/>
          <p:cNvSpPr txBox="1"/>
          <p:nvPr>
            <p:ph idx="1" type="subTitle"/>
          </p:nvPr>
        </p:nvSpPr>
        <p:spPr>
          <a:xfrm>
            <a:off x="250351" y="1067940"/>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1800">
                <a:solidFill>
                  <a:schemeClr val="dk1"/>
                </a:solidFill>
              </a:rPr>
              <a:t>La covarianza permite estimar conceptos relativos a la correlación entre las dos variables</a:t>
            </a:r>
            <a:br>
              <a:rPr lang="en" sz="1800">
                <a:solidFill>
                  <a:schemeClr val="dk1"/>
                </a:solidFill>
              </a:rPr>
            </a:b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I.Su signo indica el sentido de la correlación entre las variables.</a:t>
            </a:r>
            <a:endParaRPr sz="1800">
              <a:solidFill>
                <a:schemeClr val="dk1"/>
              </a:solidFill>
            </a:endParaRPr>
          </a:p>
          <a:p>
            <a:pPr indent="457200" lvl="0" marL="0">
              <a:spcBef>
                <a:spcPts val="0"/>
              </a:spcBef>
              <a:spcAft>
                <a:spcPts val="0"/>
              </a:spcAft>
              <a:buClr>
                <a:schemeClr val="dk1"/>
              </a:buClr>
              <a:buSzPts val="1100"/>
              <a:buFont typeface="Arial"/>
              <a:buNone/>
            </a:pPr>
            <a:r>
              <a:rPr lang="en" sz="1800">
                <a:solidFill>
                  <a:schemeClr val="dk1"/>
                </a:solidFill>
              </a:rPr>
              <a:t>•</a:t>
            </a:r>
            <a:r>
              <a:rPr lang="en" sz="1800">
                <a:solidFill>
                  <a:schemeClr val="dk1"/>
                </a:solidFill>
              </a:rPr>
              <a:t>Si Cov</a:t>
            </a:r>
            <a:r>
              <a:rPr baseline="-25000" lang="en" sz="1800">
                <a:solidFill>
                  <a:schemeClr val="dk1"/>
                </a:solidFill>
              </a:rPr>
              <a:t>xy</a:t>
            </a:r>
            <a:r>
              <a:rPr lang="en" sz="1800">
                <a:solidFill>
                  <a:schemeClr val="dk1"/>
                </a:solidFill>
              </a:rPr>
              <a:t>&gt;0, la correlación es directa.</a:t>
            </a:r>
            <a:endParaRPr sz="1800">
              <a:solidFill>
                <a:schemeClr val="dk1"/>
              </a:solidFill>
            </a:endParaRPr>
          </a:p>
          <a:p>
            <a:pPr indent="457200" lvl="0" marL="0">
              <a:spcBef>
                <a:spcPts val="0"/>
              </a:spcBef>
              <a:spcAft>
                <a:spcPts val="0"/>
              </a:spcAft>
              <a:buClr>
                <a:schemeClr val="dk1"/>
              </a:buClr>
              <a:buSzPts val="1100"/>
              <a:buFont typeface="Arial"/>
              <a:buNone/>
            </a:pPr>
            <a:r>
              <a:rPr lang="en" sz="1800">
                <a:solidFill>
                  <a:schemeClr val="dk1"/>
                </a:solidFill>
              </a:rPr>
              <a:t>•Si Cov</a:t>
            </a:r>
            <a:r>
              <a:rPr baseline="-25000" lang="en" sz="1800">
                <a:solidFill>
                  <a:schemeClr val="dk1"/>
                </a:solidFill>
              </a:rPr>
              <a:t>xy</a:t>
            </a:r>
            <a:r>
              <a:rPr lang="en" sz="1800">
                <a:solidFill>
                  <a:schemeClr val="dk1"/>
                </a:solidFill>
              </a:rPr>
              <a:t>&lt; 0, la correlación es inversa.</a:t>
            </a:r>
            <a:endParaRPr sz="1800">
              <a:solidFill>
                <a:schemeClr val="dk1"/>
              </a:solidFill>
            </a:endParaRPr>
          </a:p>
          <a:p>
            <a:pPr indent="0" lvl="0" marL="0">
              <a:spcBef>
                <a:spcPts val="0"/>
              </a:spcBef>
              <a:spcAft>
                <a:spcPts val="0"/>
              </a:spcAft>
              <a:buClr>
                <a:schemeClr val="dk1"/>
              </a:buClr>
              <a:buSzPts val="1100"/>
              <a:buFont typeface="Arial"/>
              <a:buNone/>
            </a:pPr>
            <a:br>
              <a:rPr lang="en" sz="1800">
                <a:solidFill>
                  <a:schemeClr val="dk1"/>
                </a:solidFill>
              </a:rPr>
            </a:br>
            <a:r>
              <a:rPr lang="en" sz="1800">
                <a:solidFill>
                  <a:schemeClr val="dk1"/>
                </a:solidFill>
              </a:rPr>
              <a:t>II.Un valor grande de Cov</a:t>
            </a:r>
            <a:r>
              <a:rPr baseline="-25000" lang="en" sz="1800">
                <a:solidFill>
                  <a:schemeClr val="dk1"/>
                </a:solidFill>
              </a:rPr>
              <a:t>xy</a:t>
            </a:r>
            <a:r>
              <a:rPr lang="en" sz="1800">
                <a:solidFill>
                  <a:schemeClr val="dk1"/>
                </a:solidFill>
              </a:rPr>
              <a:t> advierte que la correlación entre las variables puede ser fuerte, pero no lo asegura, no siendo interesante la comparación de dos distribuciones por la covarianza.</a:t>
            </a:r>
            <a:endParaRPr sz="1800">
              <a:solidFill>
                <a:schemeClr val="dk1"/>
              </a:solidFill>
            </a:endParaRPr>
          </a:p>
          <a:p>
            <a:pPr indent="0" lvl="0" marL="0">
              <a:spcBef>
                <a:spcPts val="0"/>
              </a:spcBef>
              <a:spcAft>
                <a:spcPts val="0"/>
              </a:spcAft>
              <a:buNone/>
            </a:pPr>
            <a:r>
              <a:t/>
            </a:r>
            <a:endParaRPr sz="1800"/>
          </a:p>
        </p:txBody>
      </p:sp>
      <p:sp>
        <p:nvSpPr>
          <p:cNvPr id="382" name="Shape 382"/>
          <p:cNvSpPr txBox="1"/>
          <p:nvPr/>
        </p:nvSpPr>
        <p:spPr>
          <a:xfrm>
            <a:off x="168750" y="3879425"/>
            <a:ext cx="8490300" cy="690600"/>
          </a:xfrm>
          <a:prstGeom prst="rect">
            <a:avLst/>
          </a:prstGeom>
          <a:solidFill>
            <a:srgbClr val="F9CB9C"/>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Sólo da el sentido de la correlación: directa si es positiva e inversa si es negativo. </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Gráficamente</a:t>
            </a:r>
            <a:endParaRPr/>
          </a:p>
        </p:txBody>
      </p:sp>
      <p:pic>
        <p:nvPicPr>
          <p:cNvPr id="388" name="Shape 388"/>
          <p:cNvPicPr preferRelativeResize="0"/>
          <p:nvPr/>
        </p:nvPicPr>
        <p:blipFill>
          <a:blip r:embed="rId3">
            <a:alphaModFix/>
          </a:blip>
          <a:stretch>
            <a:fillRect/>
          </a:stretch>
        </p:blipFill>
        <p:spPr>
          <a:xfrm>
            <a:off x="1792850" y="1194775"/>
            <a:ext cx="6010575" cy="3184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Mas gráficos</a:t>
            </a:r>
            <a:endParaRPr/>
          </a:p>
        </p:txBody>
      </p:sp>
      <p:pic>
        <p:nvPicPr>
          <p:cNvPr id="394" name="Shape 394"/>
          <p:cNvPicPr preferRelativeResize="0"/>
          <p:nvPr/>
        </p:nvPicPr>
        <p:blipFill>
          <a:blip r:embed="rId3">
            <a:alphaModFix/>
          </a:blip>
          <a:stretch>
            <a:fillRect/>
          </a:stretch>
        </p:blipFill>
        <p:spPr>
          <a:xfrm>
            <a:off x="2363308" y="1344771"/>
            <a:ext cx="4445875" cy="288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Muestra y población	</a:t>
            </a:r>
            <a:endParaRPr/>
          </a:p>
        </p:txBody>
      </p:sp>
      <p:sp>
        <p:nvSpPr>
          <p:cNvPr id="88" name="Shape 88"/>
          <p:cNvSpPr txBox="1"/>
          <p:nvPr>
            <p:ph idx="1" type="subTitle"/>
          </p:nvPr>
        </p:nvSpPr>
        <p:spPr>
          <a:xfrm>
            <a:off x="326550" y="1347175"/>
            <a:ext cx="48759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sz="2400"/>
              <a:t>Cuando recogemos los datos muchas veces es imposible relevar la característica de interés de todos el grupo entero (</a:t>
            </a:r>
            <a:r>
              <a:rPr b="1" i="1" lang="en" sz="2400"/>
              <a:t>población</a:t>
            </a:r>
            <a:r>
              <a:rPr lang="en" sz="2400"/>
              <a:t>) o universo, se examina una pequeña parte del grupo, llamada muestra.</a:t>
            </a:r>
            <a:endParaRPr sz="2400"/>
          </a:p>
          <a:p>
            <a:pPr indent="0" lvl="0" marL="0" algn="just">
              <a:spcBef>
                <a:spcPts val="0"/>
              </a:spcBef>
              <a:spcAft>
                <a:spcPts val="0"/>
              </a:spcAft>
              <a:buNone/>
            </a:pPr>
            <a:r>
              <a:t/>
            </a:r>
            <a:endParaRPr sz="2400"/>
          </a:p>
        </p:txBody>
      </p:sp>
      <p:pic>
        <p:nvPicPr>
          <p:cNvPr id="89" name="Shape 89"/>
          <p:cNvPicPr preferRelativeResize="0"/>
          <p:nvPr/>
        </p:nvPicPr>
        <p:blipFill>
          <a:blip r:embed="rId3">
            <a:alphaModFix/>
          </a:blip>
          <a:stretch>
            <a:fillRect/>
          </a:stretch>
        </p:blipFill>
        <p:spPr>
          <a:xfrm>
            <a:off x="6153238" y="1500175"/>
            <a:ext cx="2143125" cy="21431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Coeficiente de correlación lineal. Pearson</a:t>
            </a:r>
            <a:endParaRPr/>
          </a:p>
        </p:txBody>
      </p:sp>
      <p:sp>
        <p:nvSpPr>
          <p:cNvPr id="400" name="Shape 400"/>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1800"/>
              <a:t>Sea ( X , Y ) una variable aleatoria bidimensional. Definimos el coeficiente de correlación lineal entre X e Y como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Este coeficiente nos da una idea del grado de asociación entre las variables aleatorias X e Y</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p:txBody>
      </p:sp>
      <p:pic>
        <p:nvPicPr>
          <p:cNvPr id="401" name="Shape 401"/>
          <p:cNvPicPr preferRelativeResize="0"/>
          <p:nvPr/>
        </p:nvPicPr>
        <p:blipFill>
          <a:blip r:embed="rId3">
            <a:alphaModFix/>
          </a:blip>
          <a:stretch>
            <a:fillRect/>
          </a:stretch>
        </p:blipFill>
        <p:spPr>
          <a:xfrm>
            <a:off x="2890838" y="2271713"/>
            <a:ext cx="3362325" cy="1362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Interpretación	</a:t>
            </a:r>
            <a:endParaRPr/>
          </a:p>
        </p:txBody>
      </p:sp>
      <p:sp>
        <p:nvSpPr>
          <p:cNvPr id="407" name="Shape 407"/>
          <p:cNvSpPr txBox="1"/>
          <p:nvPr>
            <p:ph idx="1" type="subTitle"/>
          </p:nvPr>
        </p:nvSpPr>
        <p:spPr>
          <a:xfrm>
            <a:off x="326551" y="979640"/>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1800">
                <a:solidFill>
                  <a:schemeClr val="dk1"/>
                </a:solidFill>
              </a:rPr>
              <a:t>El valor del índice de correlación varía en el intervalo [-1,1], indicando el signo el sentido de la relación:</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rPr lang="en" sz="1800">
                <a:solidFill>
                  <a:schemeClr val="dk1"/>
                </a:solidFill>
              </a:rPr>
              <a:t>Si </a:t>
            </a:r>
            <a:r>
              <a:rPr i="1" lang="en" sz="1800">
                <a:solidFill>
                  <a:schemeClr val="dk1"/>
                </a:solidFill>
              </a:rPr>
              <a:t>r</a:t>
            </a:r>
            <a:r>
              <a:rPr lang="en" sz="1800">
                <a:solidFill>
                  <a:schemeClr val="dk1"/>
                </a:solidFill>
              </a:rPr>
              <a:t> = 1, existe una correlación positiva perfecta. El índice indica una dependencia total entre las dos variables denominada </a:t>
            </a:r>
            <a:r>
              <a:rPr i="1" lang="en" sz="1800">
                <a:solidFill>
                  <a:schemeClr val="dk1"/>
                </a:solidFill>
              </a:rPr>
              <a:t>relación directa</a:t>
            </a:r>
            <a:r>
              <a:rPr lang="en" sz="1800">
                <a:solidFill>
                  <a:schemeClr val="dk1"/>
                </a:solidFill>
              </a:rPr>
              <a:t>: cuando una de ellas aumenta, la otra también lo hace en proporción constante.</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rPr lang="en" sz="1800">
                <a:solidFill>
                  <a:schemeClr val="dk1"/>
                </a:solidFill>
              </a:rPr>
              <a:t>Si 0 &lt; </a:t>
            </a:r>
            <a:r>
              <a:rPr i="1" lang="en" sz="1800">
                <a:solidFill>
                  <a:schemeClr val="dk1"/>
                </a:solidFill>
              </a:rPr>
              <a:t>r</a:t>
            </a:r>
            <a:r>
              <a:rPr lang="en" sz="1800">
                <a:solidFill>
                  <a:schemeClr val="dk1"/>
                </a:solidFill>
              </a:rPr>
              <a:t> &lt; 1, existe una correlación positiva.</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rPr lang="en" sz="1800">
                <a:solidFill>
                  <a:schemeClr val="dk1"/>
                </a:solidFill>
              </a:rPr>
              <a:t>Si </a:t>
            </a:r>
            <a:r>
              <a:rPr i="1" lang="en" sz="1800">
                <a:solidFill>
                  <a:schemeClr val="dk1"/>
                </a:solidFill>
              </a:rPr>
              <a:t>r</a:t>
            </a:r>
            <a:r>
              <a:rPr lang="en" sz="1800">
                <a:solidFill>
                  <a:schemeClr val="dk1"/>
                </a:solidFill>
              </a:rPr>
              <a:t> = 0, no existe relación lineal. Pero esto no necesariamente implica que las variables son independientes: pueden existir todavía relaciones no lineales entre las dos variables.</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Interpretación</a:t>
            </a:r>
            <a:endParaRPr/>
          </a:p>
        </p:txBody>
      </p:sp>
      <p:sp>
        <p:nvSpPr>
          <p:cNvPr id="413" name="Shape 413"/>
          <p:cNvSpPr txBox="1"/>
          <p:nvPr>
            <p:ph idx="1" type="subTitle"/>
          </p:nvPr>
        </p:nvSpPr>
        <p:spPr>
          <a:xfrm>
            <a:off x="257501" y="1381665"/>
            <a:ext cx="8327100" cy="3184200"/>
          </a:xfrm>
          <a:prstGeom prst="rect">
            <a:avLst/>
          </a:prstGeom>
        </p:spPr>
        <p:txBody>
          <a:bodyPr anchorCtr="0" anchor="t" bIns="76025" lIns="76025" spcFirstLastPara="1" rIns="76025" wrap="square" tIns="76025">
            <a:noAutofit/>
          </a:bodyPr>
          <a:lstStyle/>
          <a:p>
            <a:pPr indent="0" lvl="0" marL="0" rtl="0">
              <a:lnSpc>
                <a:spcPct val="115000"/>
              </a:lnSpc>
              <a:spcBef>
                <a:spcPts val="0"/>
              </a:spcBef>
              <a:spcAft>
                <a:spcPts val="0"/>
              </a:spcAft>
              <a:buNone/>
            </a:pPr>
            <a:r>
              <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rPr lang="en" sz="1800">
                <a:solidFill>
                  <a:schemeClr val="dk1"/>
                </a:solidFill>
              </a:rPr>
              <a:t>Si -1 &lt; </a:t>
            </a:r>
            <a:r>
              <a:rPr i="1" lang="en" sz="1800">
                <a:solidFill>
                  <a:schemeClr val="dk1"/>
                </a:solidFill>
              </a:rPr>
              <a:t>r</a:t>
            </a:r>
            <a:r>
              <a:rPr lang="en" sz="1800">
                <a:solidFill>
                  <a:schemeClr val="dk1"/>
                </a:solidFill>
              </a:rPr>
              <a:t> &lt; 0, existe una correlación negativa.</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rPr lang="en" sz="1800">
                <a:solidFill>
                  <a:schemeClr val="dk1"/>
                </a:solidFill>
              </a:rPr>
              <a:t>Si </a:t>
            </a:r>
            <a:r>
              <a:rPr i="1" lang="en" sz="1800">
                <a:solidFill>
                  <a:schemeClr val="dk1"/>
                </a:solidFill>
              </a:rPr>
              <a:t>r</a:t>
            </a:r>
            <a:r>
              <a:rPr lang="en" sz="1800">
                <a:solidFill>
                  <a:schemeClr val="dk1"/>
                </a:solidFill>
              </a:rPr>
              <a:t> = -1, existe una correlación negativa perfecta. El índice indica una dependencia total entre las dos variables llamada </a:t>
            </a:r>
            <a:r>
              <a:rPr i="1" lang="en" sz="1800">
                <a:solidFill>
                  <a:schemeClr val="dk1"/>
                </a:solidFill>
              </a:rPr>
              <a:t>relación inversa</a:t>
            </a:r>
            <a:r>
              <a:rPr lang="en" sz="1800">
                <a:solidFill>
                  <a:schemeClr val="dk1"/>
                </a:solidFill>
              </a:rPr>
              <a:t>: cuando una de ellas aumenta, la otra disminuye en proporción constante.</a:t>
            </a:r>
            <a:endParaRPr sz="1800">
              <a:solidFill>
                <a:schemeClr val="dk1"/>
              </a:solidFill>
            </a:endParaRPr>
          </a:p>
          <a:p>
            <a:pPr indent="0" lvl="0" marL="0">
              <a:spcBef>
                <a:spcPts val="0"/>
              </a:spcBef>
              <a:spcAft>
                <a:spcPts val="0"/>
              </a:spcAft>
              <a:buClr>
                <a:schemeClr val="dk1"/>
              </a:buClr>
              <a:buSzPts val="1100"/>
              <a:buFont typeface="Arial"/>
              <a:buNone/>
            </a:pPr>
            <a:r>
              <a:t/>
            </a:r>
            <a:endParaRPr sz="1800">
              <a:solidFill>
                <a:schemeClr val="dk1"/>
              </a:solidFill>
            </a:endParaRPr>
          </a:p>
          <a:p>
            <a:pPr indent="0" lvl="0" marL="0">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Gráficamente</a:t>
            </a:r>
            <a:endParaRPr/>
          </a:p>
        </p:txBody>
      </p:sp>
      <p:sp>
        <p:nvSpPr>
          <p:cNvPr id="419" name="Shape 419"/>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420" name="Shape 420"/>
          <p:cNvPicPr preferRelativeResize="0"/>
          <p:nvPr/>
        </p:nvPicPr>
        <p:blipFill>
          <a:blip r:embed="rId3">
            <a:alphaModFix/>
          </a:blip>
          <a:stretch>
            <a:fillRect/>
          </a:stretch>
        </p:blipFill>
        <p:spPr>
          <a:xfrm>
            <a:off x="481900" y="1401875"/>
            <a:ext cx="7802950" cy="3074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No todo es magia</a:t>
            </a:r>
            <a:endParaRPr/>
          </a:p>
        </p:txBody>
      </p:sp>
      <p:sp>
        <p:nvSpPr>
          <p:cNvPr id="426" name="Shape 426"/>
          <p:cNvSpPr txBox="1"/>
          <p:nvPr>
            <p:ph idx="1" type="subTitle"/>
          </p:nvPr>
        </p:nvSpPr>
        <p:spPr>
          <a:xfrm>
            <a:off x="408151" y="10882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1800"/>
              <a:t>Recuerde que la correlación no implica causalidad. Por ejemplo, si las ventas de helados están correlacionadas positivamente con los ataques de los tiburones a los nadadores, eso no significa que el consumo de helados de alguna manera hace que los tiburones ataquen. Otra variable, como el clima cálido, puede provocar un aumento tanto en las ventas de helados como en las visitas a las playas.</a:t>
            </a:r>
            <a:endParaRPr sz="1800"/>
          </a:p>
        </p:txBody>
      </p:sp>
      <p:pic>
        <p:nvPicPr>
          <p:cNvPr id="427" name="Shape 427"/>
          <p:cNvPicPr preferRelativeResize="0"/>
          <p:nvPr/>
        </p:nvPicPr>
        <p:blipFill>
          <a:blip r:embed="rId3">
            <a:alphaModFix/>
          </a:blip>
          <a:stretch>
            <a:fillRect/>
          </a:stretch>
        </p:blipFill>
        <p:spPr>
          <a:xfrm>
            <a:off x="2102688" y="2679813"/>
            <a:ext cx="4524375" cy="18954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idx="1" type="subTitle"/>
          </p:nvPr>
        </p:nvSpPr>
        <p:spPr>
          <a:xfrm>
            <a:off x="1741875" y="1899475"/>
            <a:ext cx="5938800" cy="15066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9600"/>
              <a:t>¿Dudas?</a:t>
            </a:r>
            <a:endParaRPr sz="9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Estadística Descriptiva	</a:t>
            </a:r>
            <a:endParaRPr/>
          </a:p>
        </p:txBody>
      </p:sp>
      <p:sp>
        <p:nvSpPr>
          <p:cNvPr id="95" name="Shape 95"/>
          <p:cNvSpPr txBox="1"/>
          <p:nvPr>
            <p:ph idx="1" type="subTitle"/>
          </p:nvPr>
        </p:nvSpPr>
        <p:spPr>
          <a:xfrm>
            <a:off x="193900" y="1140850"/>
            <a:ext cx="48954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sz="1800"/>
              <a:t>La parte de la estadística que estudia la muestra sin inferir alguna conclusión sobre la población es la estadística descriptiva.</a:t>
            </a:r>
            <a:endParaRPr sz="1800"/>
          </a:p>
          <a:p>
            <a:pPr indent="0" lvl="0" marL="0" algn="just">
              <a:spcBef>
                <a:spcPts val="0"/>
              </a:spcBef>
              <a:spcAft>
                <a:spcPts val="0"/>
              </a:spcAft>
              <a:buClr>
                <a:schemeClr val="dk1"/>
              </a:buClr>
              <a:buSzPts val="1100"/>
              <a:buFont typeface="Arial"/>
              <a:buNone/>
            </a:pPr>
            <a:r>
              <a:rPr lang="en" sz="1800"/>
              <a:t>En particular la estadística descriptiva trata sobre los métodos para recolectar, organizar y resumir datos.</a:t>
            </a:r>
            <a:endParaRPr sz="1800"/>
          </a:p>
          <a:p>
            <a:pPr indent="0" lvl="0" marL="0" rtl="0" algn="just">
              <a:spcBef>
                <a:spcPts val="0"/>
              </a:spcBef>
              <a:spcAft>
                <a:spcPts val="0"/>
              </a:spcAft>
              <a:buNone/>
            </a:pPr>
            <a:r>
              <a:rPr lang="en" sz="1800">
                <a:solidFill>
                  <a:schemeClr val="dk1"/>
                </a:solidFill>
              </a:rPr>
              <a:t>El análisis se limita en sí mismo a los datos coleccionados y no se realiza inferencia alguna o generalizaciones acerca de la totalidad de </a:t>
            </a:r>
            <a:r>
              <a:rPr lang="en" sz="1800">
                <a:solidFill>
                  <a:schemeClr val="dk1"/>
                </a:solidFill>
              </a:rPr>
              <a:t>dónde</a:t>
            </a:r>
            <a:r>
              <a:rPr lang="en" sz="1800">
                <a:solidFill>
                  <a:schemeClr val="dk1"/>
                </a:solidFill>
              </a:rPr>
              <a:t> provienen esas observaciones.</a:t>
            </a:r>
            <a:endParaRPr sz="1800">
              <a:solidFill>
                <a:schemeClr val="dk1"/>
              </a:solidFill>
            </a:endParaRPr>
          </a:p>
          <a:p>
            <a:pPr indent="0" lvl="0" marL="0" algn="just">
              <a:spcBef>
                <a:spcPts val="0"/>
              </a:spcBef>
              <a:spcAft>
                <a:spcPts val="0"/>
              </a:spcAft>
              <a:buNone/>
            </a:pPr>
            <a:r>
              <a:t/>
            </a:r>
            <a:endParaRPr sz="1800"/>
          </a:p>
        </p:txBody>
      </p:sp>
      <p:pic>
        <p:nvPicPr>
          <p:cNvPr id="96" name="Shape 96"/>
          <p:cNvPicPr preferRelativeResize="0"/>
          <p:nvPr/>
        </p:nvPicPr>
        <p:blipFill>
          <a:blip r:embed="rId3">
            <a:alphaModFix/>
          </a:blip>
          <a:stretch>
            <a:fillRect/>
          </a:stretch>
        </p:blipFill>
        <p:spPr>
          <a:xfrm>
            <a:off x="5723175" y="980139"/>
            <a:ext cx="2819400" cy="1619250"/>
          </a:xfrm>
          <a:prstGeom prst="rect">
            <a:avLst/>
          </a:prstGeom>
          <a:noFill/>
          <a:ln>
            <a:noFill/>
          </a:ln>
        </p:spPr>
      </p:pic>
      <p:pic>
        <p:nvPicPr>
          <p:cNvPr id="97" name="Shape 97"/>
          <p:cNvPicPr preferRelativeResize="0"/>
          <p:nvPr/>
        </p:nvPicPr>
        <p:blipFill>
          <a:blip r:embed="rId4">
            <a:alphaModFix/>
          </a:blip>
          <a:stretch>
            <a:fillRect/>
          </a:stretch>
        </p:blipFill>
        <p:spPr>
          <a:xfrm>
            <a:off x="6208950" y="2446989"/>
            <a:ext cx="2333625" cy="196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3300"/>
              <a:t>Analicemos el dataset del Titanic</a:t>
            </a:r>
            <a:endParaRPr sz="3300"/>
          </a:p>
        </p:txBody>
      </p:sp>
      <p:sp>
        <p:nvSpPr>
          <p:cNvPr id="103" name="Shape 103"/>
          <p:cNvSpPr txBox="1"/>
          <p:nvPr/>
        </p:nvSpPr>
        <p:spPr>
          <a:xfrm>
            <a:off x="736900" y="1579400"/>
            <a:ext cx="6528900" cy="61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Vamos a trabajar con el dataSet del Titanic. </a:t>
            </a:r>
            <a:endParaRPr b="1" sz="2400"/>
          </a:p>
        </p:txBody>
      </p:sp>
      <p:sp>
        <p:nvSpPr>
          <p:cNvPr id="104" name="Shape 104"/>
          <p:cNvSpPr txBox="1"/>
          <p:nvPr/>
        </p:nvSpPr>
        <p:spPr>
          <a:xfrm>
            <a:off x="899000" y="2625800"/>
            <a:ext cx="6013200" cy="72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Veamos que datos tenemos</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76200" y="945371"/>
            <a:ext cx="9144002" cy="3557559"/>
          </a:xfrm>
          <a:prstGeom prst="rect">
            <a:avLst/>
          </a:prstGeom>
          <a:noFill/>
          <a:ln>
            <a:noFill/>
          </a:ln>
        </p:spPr>
      </p:pic>
      <p:sp>
        <p:nvSpPr>
          <p:cNvPr id="110" name="Shape 110"/>
          <p:cNvSpPr txBox="1"/>
          <p:nvPr>
            <p:ph idx="1" type="subTitle"/>
          </p:nvPr>
        </p:nvSpPr>
        <p:spPr>
          <a:xfrm>
            <a:off x="5962875" y="2835675"/>
            <a:ext cx="3092700" cy="4164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¿Qué hacemos con estos datos?</a:t>
            </a:r>
            <a:endParaRPr/>
          </a:p>
        </p:txBody>
      </p:sp>
      <p:sp>
        <p:nvSpPr>
          <p:cNvPr id="111" name="Shape 111"/>
          <p:cNvSpPr txBox="1"/>
          <p:nvPr>
            <p:ph type="title"/>
          </p:nvPr>
        </p:nvSpPr>
        <p:spPr>
          <a:xfrm>
            <a:off x="326551" y="8545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3300">
                <a:solidFill>
                  <a:schemeClr val="lt1"/>
                </a:solidFill>
              </a:rPr>
              <a:t>Miramos que datos tiene</a:t>
            </a:r>
            <a:endParaRPr sz="3300">
              <a:solidFill>
                <a:schemeClr val="lt1"/>
              </a:solidFill>
            </a:endParaRPr>
          </a:p>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rtl="0">
              <a:spcBef>
                <a:spcPts val="0"/>
              </a:spcBef>
              <a:spcAft>
                <a:spcPts val="0"/>
              </a:spcAft>
              <a:buNone/>
            </a:pPr>
            <a:r>
              <a:rPr lang="en" sz="2400"/>
              <a:t>Distribución de frecuencias para variables cuantitativas</a:t>
            </a:r>
            <a:endParaRPr sz="2400"/>
          </a:p>
        </p:txBody>
      </p:sp>
      <p:sp>
        <p:nvSpPr>
          <p:cNvPr id="117" name="Shape 117"/>
          <p:cNvSpPr txBox="1"/>
          <p:nvPr>
            <p:ph idx="1" type="subTitle"/>
          </p:nvPr>
        </p:nvSpPr>
        <p:spPr>
          <a:xfrm>
            <a:off x="408151" y="121661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400">
                <a:solidFill>
                  <a:schemeClr val="dk1"/>
                </a:solidFill>
              </a:rPr>
              <a:t>Un tema íntimamente relacionado con los histogramas son las tablas de distribución de frecuencia, en definitiva los histogramas no son más que gráficos de tablas de distribución de frecuencia. La distribución de frecuencia de una variable cuantitativa consiste en un resumen de la ocurrencia de un dato dentro de una colección de categorías que no se superponen. Estas categorías las vamos a poder armar según nuestra conveniencia y lo que queramos analizar.</a:t>
            </a:r>
            <a:endParaRPr sz="2400">
              <a:solidFill>
                <a:schemeClr val="dk1"/>
              </a:solidFill>
            </a:endParaRPr>
          </a:p>
          <a:p>
            <a:pPr indent="0" lvl="0" marL="0" rtl="0" algn="just">
              <a:spcBef>
                <a:spcPts val="0"/>
              </a:spcBef>
              <a:spcAft>
                <a:spcPts val="0"/>
              </a:spcAft>
              <a:buNone/>
            </a:pPr>
            <a:r>
              <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