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Lst>
  <p:sldSz cy="7559675" cx="10080625"/>
  <p:notesSz cx="7559675" cy="10691800"/>
  <p:embeddedFontLst>
    <p:embeddedFont>
      <p:font typeface="Source Sans Pro Light"/>
      <p:regular r:id="rId81"/>
      <p:bold r:id="rId82"/>
      <p:italic r:id="rId83"/>
      <p:boldItalic r:id="rId84"/>
    </p:embeddedFont>
    <p:embeddedFont>
      <p:font typeface="Source Sans Pro SemiBold"/>
      <p:regular r:id="rId85"/>
      <p:bold r:id="rId86"/>
      <p:italic r:id="rId87"/>
      <p:boldItalic r:id="rId88"/>
    </p:embeddedFont>
    <p:embeddedFont>
      <p:font typeface="Montserrat"/>
      <p:regular r:id="rId89"/>
      <p:bold r:id="rId90"/>
      <p:italic r:id="rId91"/>
      <p:boldItalic r:id="rId92"/>
    </p:embeddedFont>
    <p:embeddedFont>
      <p:font typeface="Source Sans Pro Black"/>
      <p:bold r:id="rId93"/>
      <p:boldItalic r:id="rId94"/>
    </p:embeddedFont>
    <p:embeddedFont>
      <p:font typeface="Source Sans Pro"/>
      <p:regular r:id="rId95"/>
      <p:bold r:id="rId96"/>
      <p:italic r:id="rId97"/>
      <p:boldItalic r:id="rId9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9E448C7-D40A-4A23-898B-3E5E8C18D732}">
  <a:tblStyle styleId="{19E448C7-D40A-4A23-898B-3E5E8C18D73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font" Target="fonts/SourceSansPro-regular.fntdata"/><Relationship Id="rId94" Type="http://schemas.openxmlformats.org/officeDocument/2006/relationships/font" Target="fonts/SourceSansProBlack-boldItalic.fntdata"/><Relationship Id="rId97" Type="http://schemas.openxmlformats.org/officeDocument/2006/relationships/font" Target="fonts/SourceSansPro-italic.fntdata"/><Relationship Id="rId96" Type="http://schemas.openxmlformats.org/officeDocument/2006/relationships/font" Target="fonts/SourceSansPro-bold.fntdata"/><Relationship Id="rId11" Type="http://schemas.openxmlformats.org/officeDocument/2006/relationships/slide" Target="slides/slide6.xml"/><Relationship Id="rId10" Type="http://schemas.openxmlformats.org/officeDocument/2006/relationships/slide" Target="slides/slide5.xml"/><Relationship Id="rId98" Type="http://schemas.openxmlformats.org/officeDocument/2006/relationships/font" Target="fonts/SourceSansPro-boldItalic.fntdata"/><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font" Target="fonts/Montserrat-italic.fntdata"/><Relationship Id="rId90" Type="http://schemas.openxmlformats.org/officeDocument/2006/relationships/font" Target="fonts/Montserrat-bold.fntdata"/><Relationship Id="rId93" Type="http://schemas.openxmlformats.org/officeDocument/2006/relationships/font" Target="fonts/SourceSansProBlack-bold.fntdata"/><Relationship Id="rId92" Type="http://schemas.openxmlformats.org/officeDocument/2006/relationships/font" Target="fonts/Montserrat-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font" Target="fonts/SourceSansProLight-boldItalic.fntdata"/><Relationship Id="rId83" Type="http://schemas.openxmlformats.org/officeDocument/2006/relationships/font" Target="fonts/SourceSansProLight-italic.fntdata"/><Relationship Id="rId86" Type="http://schemas.openxmlformats.org/officeDocument/2006/relationships/font" Target="fonts/SourceSansProSemiBold-bold.fntdata"/><Relationship Id="rId85" Type="http://schemas.openxmlformats.org/officeDocument/2006/relationships/font" Target="fonts/SourceSansProSemiBold-regular.fntdata"/><Relationship Id="rId88" Type="http://schemas.openxmlformats.org/officeDocument/2006/relationships/font" Target="fonts/SourceSansProSemiBold-boldItalic.fntdata"/><Relationship Id="rId87" Type="http://schemas.openxmlformats.org/officeDocument/2006/relationships/font" Target="fonts/SourceSansProSemiBold-italic.fntdata"/><Relationship Id="rId89" Type="http://schemas.openxmlformats.org/officeDocument/2006/relationships/font" Target="fonts/Montserrat-regular.fntdata"/><Relationship Id="rId80" Type="http://schemas.openxmlformats.org/officeDocument/2006/relationships/slide" Target="slides/slide75.xml"/><Relationship Id="rId82" Type="http://schemas.openxmlformats.org/officeDocument/2006/relationships/font" Target="fonts/SourceSansProLight-bold.fntdata"/><Relationship Id="rId81" Type="http://schemas.openxmlformats.org/officeDocument/2006/relationships/font" Target="fonts/SourceSansProLigh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 name="Shape 63"/>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 name="Shape 134"/>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 name="Shape 142"/>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AR"/>
              <a:t>En algunos casos, podemos tratar los datos discretos como si fueran continuos, o discretizar los datos continuos </a:t>
            </a:r>
            <a:r>
              <a:rPr lang="es-AR"/>
              <a:t>según</a:t>
            </a:r>
            <a:r>
              <a:rPr lang="es-AR"/>
              <a:t> nos convenga.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 name="Shape 208"/>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s-AR"/>
              <a:t>Esto serìa lo idea, pero en la práctica tratamos de que se aproximen lo más posible.</a:t>
            </a:r>
            <a:endParaRPr/>
          </a:p>
        </p:txBody>
      </p:sp>
      <p:sp>
        <p:nvSpPr>
          <p:cNvPr id="70" name="Shape 70"/>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16" name="Shape 216"/>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 name="Shape 254"/>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AR"/>
              <a:t>La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AR"/>
              <a:t>La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0" name="Shape 310"/>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371" name="Shape 371"/>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378" name="Shape 378"/>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384" name="Shape 384"/>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390" name="Shape 390"/>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Shape 398"/>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9" name="Shape 399"/>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408" name="Shape 408"/>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Shape 413"/>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414" name="Shape 414"/>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Shape 447"/>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448" name="Shape 448"/>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Shape 45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456" name="Shape 456"/>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Shape 461"/>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462" name="Shape 462"/>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Shape 470"/>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471" name="Shape 471"/>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Shape 476"/>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7" name="Shape 477"/>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Shape 484"/>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485" name="Shape 485"/>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Shape 491"/>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492" name="Shape 492"/>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Shape 498"/>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499" name="Shape 499"/>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Shape 50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506" name="Shape 506"/>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Shape 512"/>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513" name="Shape 513"/>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Shape 519"/>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520" name="Shape 520"/>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05" name="Shape 10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Shape 52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526" name="Shape 526"/>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Shape 53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536" name="Shape 536"/>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Shape 543"/>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544" name="Shape 544"/>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Shape 55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556" name="Shape 556"/>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Shape 566"/>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567" name="Shape 567"/>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Shape 572"/>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573" name="Shape 573"/>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Shape 579"/>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580" name="Shape 580"/>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Shape 587"/>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588" name="Shape 588"/>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Shape 59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596" name="Shape 596"/>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0" name="Shape 600"/>
        <p:cNvGrpSpPr/>
        <p:nvPr/>
      </p:nvGrpSpPr>
      <p:grpSpPr>
        <a:xfrm>
          <a:off x="0" y="0"/>
          <a:ext cx="0" cy="0"/>
          <a:chOff x="0" y="0"/>
          <a:chExt cx="0" cy="0"/>
        </a:xfrm>
      </p:grpSpPr>
      <p:sp>
        <p:nvSpPr>
          <p:cNvPr id="601" name="Shape 601"/>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602" name="Shape 602"/>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8" name="Shape 608"/>
        <p:cNvGrpSpPr/>
        <p:nvPr/>
      </p:nvGrpSpPr>
      <p:grpSpPr>
        <a:xfrm>
          <a:off x="0" y="0"/>
          <a:ext cx="0" cy="0"/>
          <a:chOff x="0" y="0"/>
          <a:chExt cx="0" cy="0"/>
        </a:xfrm>
      </p:grpSpPr>
      <p:sp>
        <p:nvSpPr>
          <p:cNvPr id="609" name="Shape 609"/>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610" name="Shape 610"/>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5" name="Shape 615"/>
        <p:cNvGrpSpPr/>
        <p:nvPr/>
      </p:nvGrpSpPr>
      <p:grpSpPr>
        <a:xfrm>
          <a:off x="0" y="0"/>
          <a:ext cx="0" cy="0"/>
          <a:chOff x="0" y="0"/>
          <a:chExt cx="0" cy="0"/>
        </a:xfrm>
      </p:grpSpPr>
      <p:sp>
        <p:nvSpPr>
          <p:cNvPr id="616" name="Shape 616"/>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617" name="Shape 617"/>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2" name="Shape 622"/>
        <p:cNvGrpSpPr/>
        <p:nvPr/>
      </p:nvGrpSpPr>
      <p:grpSpPr>
        <a:xfrm>
          <a:off x="0" y="0"/>
          <a:ext cx="0" cy="0"/>
          <a:chOff x="0" y="0"/>
          <a:chExt cx="0" cy="0"/>
        </a:xfrm>
      </p:grpSpPr>
      <p:sp>
        <p:nvSpPr>
          <p:cNvPr id="623" name="Shape 623"/>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624" name="Shape 624"/>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Shape 632"/>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633" name="Shape 633"/>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7" name="Shape 637"/>
        <p:cNvGrpSpPr/>
        <p:nvPr/>
      </p:nvGrpSpPr>
      <p:grpSpPr>
        <a:xfrm>
          <a:off x="0" y="0"/>
          <a:ext cx="0" cy="0"/>
          <a:chOff x="0" y="0"/>
          <a:chExt cx="0" cy="0"/>
        </a:xfrm>
      </p:grpSpPr>
      <p:sp>
        <p:nvSpPr>
          <p:cNvPr id="638" name="Shape 638"/>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639" name="Shape 639"/>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3" name="Shape 643"/>
        <p:cNvGrpSpPr/>
        <p:nvPr/>
      </p:nvGrpSpPr>
      <p:grpSpPr>
        <a:xfrm>
          <a:off x="0" y="0"/>
          <a:ext cx="0" cy="0"/>
          <a:chOff x="0" y="0"/>
          <a:chExt cx="0" cy="0"/>
        </a:xfrm>
      </p:grpSpPr>
      <p:sp>
        <p:nvSpPr>
          <p:cNvPr id="644" name="Shape 644"/>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645" name="Shape 645"/>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 name="Shape 126"/>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15" name="Shape 15"/>
        <p:cNvGrpSpPr/>
        <p:nvPr/>
      </p:nvGrpSpPr>
      <p:grpSpPr>
        <a:xfrm>
          <a:off x="0" y="0"/>
          <a:ext cx="0" cy="0"/>
          <a:chOff x="0" y="0"/>
          <a:chExt cx="0" cy="0"/>
        </a:xfrm>
      </p:grpSpPr>
      <p:sp>
        <p:nvSpPr>
          <p:cNvPr id="16" name="Shape 16"/>
          <p:cNvSpPr txBox="1"/>
          <p:nvPr>
            <p:ph type="title"/>
          </p:nvPr>
        </p:nvSpPr>
        <p:spPr>
          <a:xfrm>
            <a:off x="360000" y="360000"/>
            <a:ext cx="9360000" cy="9000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 name="Shape 17"/>
          <p:cNvSpPr txBox="1"/>
          <p:nvPr>
            <p:ph idx="1" type="body"/>
          </p:nvPr>
        </p:nvSpPr>
        <p:spPr>
          <a:xfrm>
            <a:off x="360000" y="1980000"/>
            <a:ext cx="4479480" cy="22320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8" name="Shape 18"/>
          <p:cNvSpPr txBox="1"/>
          <p:nvPr>
            <p:ph idx="2" type="body"/>
          </p:nvPr>
        </p:nvSpPr>
        <p:spPr>
          <a:xfrm>
            <a:off x="5063760" y="1980000"/>
            <a:ext cx="4479480" cy="22320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9" name="Shape 19"/>
          <p:cNvSpPr txBox="1"/>
          <p:nvPr>
            <p:ph idx="3" type="body"/>
          </p:nvPr>
        </p:nvSpPr>
        <p:spPr>
          <a:xfrm>
            <a:off x="360000" y="4424400"/>
            <a:ext cx="9180000" cy="22320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5" name="Shape 45"/>
        <p:cNvGrpSpPr/>
        <p:nvPr/>
      </p:nvGrpSpPr>
      <p:grpSpPr>
        <a:xfrm>
          <a:off x="0" y="0"/>
          <a:ext cx="0" cy="0"/>
          <a:chOff x="0" y="0"/>
          <a:chExt cx="0" cy="0"/>
        </a:xfrm>
      </p:grpSpPr>
      <p:sp>
        <p:nvSpPr>
          <p:cNvPr id="46" name="Shape 46"/>
          <p:cNvSpPr txBox="1"/>
          <p:nvPr>
            <p:ph type="title"/>
          </p:nvPr>
        </p:nvSpPr>
        <p:spPr>
          <a:xfrm>
            <a:off x="360000" y="360000"/>
            <a:ext cx="9360000" cy="9000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7" name="Shape 47"/>
          <p:cNvSpPr txBox="1"/>
          <p:nvPr>
            <p:ph idx="1" type="body"/>
          </p:nvPr>
        </p:nvSpPr>
        <p:spPr>
          <a:xfrm>
            <a:off x="360000" y="1980000"/>
            <a:ext cx="9180000" cy="22320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8" name="Shape 48"/>
          <p:cNvSpPr txBox="1"/>
          <p:nvPr>
            <p:ph idx="2" type="body"/>
          </p:nvPr>
        </p:nvSpPr>
        <p:spPr>
          <a:xfrm>
            <a:off x="360000" y="4424400"/>
            <a:ext cx="9180000" cy="22320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9" name="Shape 49"/>
        <p:cNvGrpSpPr/>
        <p:nvPr/>
      </p:nvGrpSpPr>
      <p:grpSpPr>
        <a:xfrm>
          <a:off x="0" y="0"/>
          <a:ext cx="0" cy="0"/>
          <a:chOff x="0" y="0"/>
          <a:chExt cx="0" cy="0"/>
        </a:xfrm>
      </p:grpSpPr>
      <p:sp>
        <p:nvSpPr>
          <p:cNvPr id="50" name="Shape 50"/>
          <p:cNvSpPr txBox="1"/>
          <p:nvPr>
            <p:ph type="title"/>
          </p:nvPr>
        </p:nvSpPr>
        <p:spPr>
          <a:xfrm>
            <a:off x="360000" y="360000"/>
            <a:ext cx="9360000" cy="9000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1" name="Shape 51"/>
          <p:cNvSpPr txBox="1"/>
          <p:nvPr>
            <p:ph idx="1" type="body"/>
          </p:nvPr>
        </p:nvSpPr>
        <p:spPr>
          <a:xfrm>
            <a:off x="360000" y="1980000"/>
            <a:ext cx="4479480" cy="22320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2" name="Shape 52"/>
          <p:cNvSpPr txBox="1"/>
          <p:nvPr>
            <p:ph idx="2" type="body"/>
          </p:nvPr>
        </p:nvSpPr>
        <p:spPr>
          <a:xfrm>
            <a:off x="5063760" y="1980000"/>
            <a:ext cx="4479480" cy="22320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3" name="Shape 53"/>
          <p:cNvSpPr txBox="1"/>
          <p:nvPr>
            <p:ph idx="3" type="body"/>
          </p:nvPr>
        </p:nvSpPr>
        <p:spPr>
          <a:xfrm>
            <a:off x="5063760" y="4424400"/>
            <a:ext cx="4479480" cy="22320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4" name="Shape 54"/>
          <p:cNvSpPr txBox="1"/>
          <p:nvPr>
            <p:ph idx="4" type="body"/>
          </p:nvPr>
        </p:nvSpPr>
        <p:spPr>
          <a:xfrm>
            <a:off x="360000" y="4424400"/>
            <a:ext cx="4479480" cy="22320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5" name="Shape 55"/>
        <p:cNvGrpSpPr/>
        <p:nvPr/>
      </p:nvGrpSpPr>
      <p:grpSpPr>
        <a:xfrm>
          <a:off x="0" y="0"/>
          <a:ext cx="0" cy="0"/>
          <a:chOff x="0" y="0"/>
          <a:chExt cx="0" cy="0"/>
        </a:xfrm>
      </p:grpSpPr>
      <p:sp>
        <p:nvSpPr>
          <p:cNvPr id="56" name="Shape 56"/>
          <p:cNvSpPr txBox="1"/>
          <p:nvPr>
            <p:ph type="title"/>
          </p:nvPr>
        </p:nvSpPr>
        <p:spPr>
          <a:xfrm>
            <a:off x="360000" y="360000"/>
            <a:ext cx="9360000" cy="9000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7" name="Shape 57"/>
          <p:cNvSpPr txBox="1"/>
          <p:nvPr>
            <p:ph idx="1" type="body"/>
          </p:nvPr>
        </p:nvSpPr>
        <p:spPr>
          <a:xfrm>
            <a:off x="360000" y="1980000"/>
            <a:ext cx="9180000" cy="46800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8" name="Shape 58"/>
          <p:cNvSpPr txBox="1"/>
          <p:nvPr>
            <p:ph idx="2" type="body"/>
          </p:nvPr>
        </p:nvSpPr>
        <p:spPr>
          <a:xfrm>
            <a:off x="360000" y="1980000"/>
            <a:ext cx="9180000" cy="46800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pic>
        <p:nvPicPr>
          <p:cNvPr id="59" name="Shape 59"/>
          <p:cNvPicPr preferRelativeResize="0"/>
          <p:nvPr/>
        </p:nvPicPr>
        <p:blipFill rotWithShape="1">
          <a:blip r:embed="rId2">
            <a:alphaModFix/>
          </a:blip>
          <a:srcRect b="0" l="0" r="0" t="0"/>
          <a:stretch/>
        </p:blipFill>
        <p:spPr>
          <a:xfrm>
            <a:off x="2016000" y="1980000"/>
            <a:ext cx="5867640" cy="4680000"/>
          </a:xfrm>
          <a:prstGeom prst="rect">
            <a:avLst/>
          </a:prstGeom>
          <a:noFill/>
          <a:ln>
            <a:noFill/>
          </a:ln>
        </p:spPr>
      </p:pic>
      <p:pic>
        <p:nvPicPr>
          <p:cNvPr id="60" name="Shape 60"/>
          <p:cNvPicPr preferRelativeResize="0"/>
          <p:nvPr/>
        </p:nvPicPr>
        <p:blipFill rotWithShape="1">
          <a:blip r:embed="rId2">
            <a:alphaModFix/>
          </a:blip>
          <a:srcRect b="0" l="0" r="0" t="0"/>
          <a:stretch/>
        </p:blipFill>
        <p:spPr>
          <a:xfrm>
            <a:off x="2016000" y="1980000"/>
            <a:ext cx="5867640" cy="4680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20" name="Shape 2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21" name="Shape 21"/>
        <p:cNvGrpSpPr/>
        <p:nvPr/>
      </p:nvGrpSpPr>
      <p:grpSpPr>
        <a:xfrm>
          <a:off x="0" y="0"/>
          <a:ext cx="0" cy="0"/>
          <a:chOff x="0" y="0"/>
          <a:chExt cx="0" cy="0"/>
        </a:xfrm>
      </p:grpSpPr>
      <p:sp>
        <p:nvSpPr>
          <p:cNvPr id="22" name="Shape 22"/>
          <p:cNvSpPr txBox="1"/>
          <p:nvPr>
            <p:ph type="title"/>
          </p:nvPr>
        </p:nvSpPr>
        <p:spPr>
          <a:xfrm>
            <a:off x="360000" y="360000"/>
            <a:ext cx="9360000" cy="9000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3" name="Shape 23"/>
          <p:cNvSpPr txBox="1"/>
          <p:nvPr>
            <p:ph idx="1" type="subTitle"/>
          </p:nvPr>
        </p:nvSpPr>
        <p:spPr>
          <a:xfrm>
            <a:off x="360000" y="1980000"/>
            <a:ext cx="9180000" cy="46800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24" name="Shape 24"/>
        <p:cNvGrpSpPr/>
        <p:nvPr/>
      </p:nvGrpSpPr>
      <p:grpSpPr>
        <a:xfrm>
          <a:off x="0" y="0"/>
          <a:ext cx="0" cy="0"/>
          <a:chOff x="0" y="0"/>
          <a:chExt cx="0" cy="0"/>
        </a:xfrm>
      </p:grpSpPr>
      <p:sp>
        <p:nvSpPr>
          <p:cNvPr id="25" name="Shape 25"/>
          <p:cNvSpPr txBox="1"/>
          <p:nvPr>
            <p:ph type="title"/>
          </p:nvPr>
        </p:nvSpPr>
        <p:spPr>
          <a:xfrm>
            <a:off x="360000" y="360000"/>
            <a:ext cx="9360000" cy="9000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6" name="Shape 26"/>
          <p:cNvSpPr txBox="1"/>
          <p:nvPr>
            <p:ph idx="1" type="body"/>
          </p:nvPr>
        </p:nvSpPr>
        <p:spPr>
          <a:xfrm>
            <a:off x="360000" y="1980000"/>
            <a:ext cx="9180000" cy="46800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27" name="Shape 27"/>
        <p:cNvGrpSpPr/>
        <p:nvPr/>
      </p:nvGrpSpPr>
      <p:grpSpPr>
        <a:xfrm>
          <a:off x="0" y="0"/>
          <a:ext cx="0" cy="0"/>
          <a:chOff x="0" y="0"/>
          <a:chExt cx="0" cy="0"/>
        </a:xfrm>
      </p:grpSpPr>
      <p:sp>
        <p:nvSpPr>
          <p:cNvPr id="28" name="Shape 28"/>
          <p:cNvSpPr txBox="1"/>
          <p:nvPr>
            <p:ph type="title"/>
          </p:nvPr>
        </p:nvSpPr>
        <p:spPr>
          <a:xfrm>
            <a:off x="360000" y="360000"/>
            <a:ext cx="9360000" cy="9000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9" name="Shape 29"/>
          <p:cNvSpPr txBox="1"/>
          <p:nvPr>
            <p:ph idx="1" type="body"/>
          </p:nvPr>
        </p:nvSpPr>
        <p:spPr>
          <a:xfrm>
            <a:off x="360000" y="1980000"/>
            <a:ext cx="4479480" cy="46800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0" name="Shape 30"/>
          <p:cNvSpPr txBox="1"/>
          <p:nvPr>
            <p:ph idx="2" type="body"/>
          </p:nvPr>
        </p:nvSpPr>
        <p:spPr>
          <a:xfrm>
            <a:off x="5063760" y="1980000"/>
            <a:ext cx="4479480" cy="46800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txBox="1"/>
          <p:nvPr>
            <p:ph type="title"/>
          </p:nvPr>
        </p:nvSpPr>
        <p:spPr>
          <a:xfrm>
            <a:off x="360000" y="360000"/>
            <a:ext cx="9360000" cy="9000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33" name="Shape 33"/>
        <p:cNvGrpSpPr/>
        <p:nvPr/>
      </p:nvGrpSpPr>
      <p:grpSpPr>
        <a:xfrm>
          <a:off x="0" y="0"/>
          <a:ext cx="0" cy="0"/>
          <a:chOff x="0" y="0"/>
          <a:chExt cx="0" cy="0"/>
        </a:xfrm>
      </p:grpSpPr>
      <p:sp>
        <p:nvSpPr>
          <p:cNvPr id="34" name="Shape 34"/>
          <p:cNvSpPr txBox="1"/>
          <p:nvPr>
            <p:ph idx="1" type="subTitle"/>
          </p:nvPr>
        </p:nvSpPr>
        <p:spPr>
          <a:xfrm>
            <a:off x="360000" y="360000"/>
            <a:ext cx="9360000" cy="417312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35" name="Shape 35"/>
        <p:cNvGrpSpPr/>
        <p:nvPr/>
      </p:nvGrpSpPr>
      <p:grpSpPr>
        <a:xfrm>
          <a:off x="0" y="0"/>
          <a:ext cx="0" cy="0"/>
          <a:chOff x="0" y="0"/>
          <a:chExt cx="0" cy="0"/>
        </a:xfrm>
      </p:grpSpPr>
      <p:sp>
        <p:nvSpPr>
          <p:cNvPr id="36" name="Shape 36"/>
          <p:cNvSpPr txBox="1"/>
          <p:nvPr>
            <p:ph type="title"/>
          </p:nvPr>
        </p:nvSpPr>
        <p:spPr>
          <a:xfrm>
            <a:off x="360000" y="360000"/>
            <a:ext cx="9360000" cy="9000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7" name="Shape 37"/>
          <p:cNvSpPr txBox="1"/>
          <p:nvPr>
            <p:ph idx="1" type="body"/>
          </p:nvPr>
        </p:nvSpPr>
        <p:spPr>
          <a:xfrm>
            <a:off x="360000" y="1980000"/>
            <a:ext cx="4479480" cy="22320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8" name="Shape 38"/>
          <p:cNvSpPr txBox="1"/>
          <p:nvPr>
            <p:ph idx="2" type="body"/>
          </p:nvPr>
        </p:nvSpPr>
        <p:spPr>
          <a:xfrm>
            <a:off x="360000" y="4424400"/>
            <a:ext cx="4479480" cy="22320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9" name="Shape 39"/>
          <p:cNvSpPr txBox="1"/>
          <p:nvPr>
            <p:ph idx="3" type="body"/>
          </p:nvPr>
        </p:nvSpPr>
        <p:spPr>
          <a:xfrm>
            <a:off x="5063760" y="1980000"/>
            <a:ext cx="4479480" cy="46800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40" name="Shape 40"/>
        <p:cNvGrpSpPr/>
        <p:nvPr/>
      </p:nvGrpSpPr>
      <p:grpSpPr>
        <a:xfrm>
          <a:off x="0" y="0"/>
          <a:ext cx="0" cy="0"/>
          <a:chOff x="0" y="0"/>
          <a:chExt cx="0" cy="0"/>
        </a:xfrm>
      </p:grpSpPr>
      <p:sp>
        <p:nvSpPr>
          <p:cNvPr id="41" name="Shape 41"/>
          <p:cNvSpPr txBox="1"/>
          <p:nvPr>
            <p:ph type="title"/>
          </p:nvPr>
        </p:nvSpPr>
        <p:spPr>
          <a:xfrm>
            <a:off x="360000" y="360000"/>
            <a:ext cx="9360000" cy="9000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2" name="Shape 42"/>
          <p:cNvSpPr txBox="1"/>
          <p:nvPr>
            <p:ph idx="1" type="body"/>
          </p:nvPr>
        </p:nvSpPr>
        <p:spPr>
          <a:xfrm>
            <a:off x="360000" y="1980000"/>
            <a:ext cx="4479480" cy="46800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3" name="Shape 43"/>
          <p:cNvSpPr txBox="1"/>
          <p:nvPr>
            <p:ph idx="2" type="body"/>
          </p:nvPr>
        </p:nvSpPr>
        <p:spPr>
          <a:xfrm>
            <a:off x="5063760" y="1980000"/>
            <a:ext cx="4479480" cy="22320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4" name="Shape 44"/>
          <p:cNvSpPr txBox="1"/>
          <p:nvPr>
            <p:ph idx="3" type="body"/>
          </p:nvPr>
        </p:nvSpPr>
        <p:spPr>
          <a:xfrm>
            <a:off x="5063760" y="4424400"/>
            <a:ext cx="4479480" cy="22320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 name="Shape 5"/>
        <p:cNvGrpSpPr/>
        <p:nvPr/>
      </p:nvGrpSpPr>
      <p:grpSpPr>
        <a:xfrm>
          <a:off x="0" y="0"/>
          <a:ext cx="0" cy="0"/>
          <a:chOff x="0" y="0"/>
          <a:chExt cx="0" cy="0"/>
        </a:xfrm>
      </p:grpSpPr>
      <p:sp>
        <p:nvSpPr>
          <p:cNvPr id="6" name="Shape 6"/>
          <p:cNvSpPr/>
          <p:nvPr/>
        </p:nvSpPr>
        <p:spPr>
          <a:xfrm>
            <a:off x="0" y="180000"/>
            <a:ext cx="9720000" cy="1260000"/>
          </a:xfrm>
          <a:prstGeom prst="rect">
            <a:avLst/>
          </a:prstGeom>
          <a:solidFill>
            <a:srgbClr val="E74C3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 name="Shape 7"/>
          <p:cNvSpPr/>
          <p:nvPr/>
        </p:nvSpPr>
        <p:spPr>
          <a:xfrm>
            <a:off x="7560000" y="6840000"/>
            <a:ext cx="2520000" cy="540000"/>
          </a:xfrm>
          <a:prstGeom prst="rect">
            <a:avLst/>
          </a:prstGeom>
          <a:solidFill>
            <a:srgbClr val="E74C3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 name="Shape 8"/>
          <p:cNvSpPr/>
          <p:nvPr/>
        </p:nvSpPr>
        <p:spPr>
          <a:xfrm>
            <a:off x="900000" y="6840000"/>
            <a:ext cx="6480000" cy="540000"/>
          </a:xfrm>
          <a:prstGeom prst="rect">
            <a:avLst/>
          </a:prstGeom>
          <a:solidFill>
            <a:srgbClr val="BDC3C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 name="Shape 9"/>
          <p:cNvSpPr/>
          <p:nvPr/>
        </p:nvSpPr>
        <p:spPr>
          <a:xfrm>
            <a:off x="180000" y="6840000"/>
            <a:ext cx="540000" cy="540000"/>
          </a:xfrm>
          <a:prstGeom prst="rect">
            <a:avLst/>
          </a:prstGeom>
          <a:solidFill>
            <a:srgbClr val="F4433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 name="Shape 10"/>
          <p:cNvSpPr txBox="1"/>
          <p:nvPr>
            <p:ph type="title"/>
          </p:nvPr>
        </p:nvSpPr>
        <p:spPr>
          <a:xfrm>
            <a:off x="360000" y="360000"/>
            <a:ext cx="9360000" cy="9000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Shape 11"/>
          <p:cNvSpPr txBox="1"/>
          <p:nvPr>
            <p:ph idx="1" type="body"/>
          </p:nvPr>
        </p:nvSpPr>
        <p:spPr>
          <a:xfrm>
            <a:off x="360000" y="1980000"/>
            <a:ext cx="9180000" cy="46800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2" name="Shape 12"/>
          <p:cNvSpPr txBox="1"/>
          <p:nvPr>
            <p:ph idx="10" type="dt"/>
          </p:nvPr>
        </p:nvSpPr>
        <p:spPr>
          <a:xfrm>
            <a:off x="7560000" y="6840000"/>
            <a:ext cx="2340000" cy="5400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 name="Shape 13"/>
          <p:cNvSpPr txBox="1"/>
          <p:nvPr>
            <p:ph idx="11" type="ftr"/>
          </p:nvPr>
        </p:nvSpPr>
        <p:spPr>
          <a:xfrm>
            <a:off x="1080000" y="6840000"/>
            <a:ext cx="3240000" cy="5400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 name="Shape 14"/>
          <p:cNvSpPr txBox="1"/>
          <p:nvPr>
            <p:ph idx="12" type="sldNum"/>
          </p:nvPr>
        </p:nvSpPr>
        <p:spPr>
          <a:xfrm>
            <a:off x="180000" y="6840000"/>
            <a:ext cx="540000" cy="540000"/>
          </a:xfrm>
          <a:prstGeom prst="rect">
            <a:avLst/>
          </a:prstGeom>
          <a:noFill/>
          <a:ln>
            <a:noFill/>
          </a:ln>
        </p:spPr>
        <p:txBody>
          <a:bodyPr anchorCtr="0" anchor="ctr" bIns="0" lIns="0" spcFirstLastPara="1" rIns="0" wrap="square" tIns="0">
            <a:noAutofit/>
          </a:bodyPr>
          <a:lstStyle>
            <a:lvl1pPr indent="0" lvl="0" marL="0" marR="0" rtl="0" algn="ctr">
              <a:spcBef>
                <a:spcPts val="0"/>
              </a:spcBef>
              <a:buNone/>
              <a:defRPr b="1" i="0" sz="1800" u="none" cap="none" strike="noStrike">
                <a:solidFill>
                  <a:srgbClr val="FFFFFF"/>
                </a:solidFill>
                <a:latin typeface="Source Sans Pro Black"/>
                <a:ea typeface="Source Sans Pro Black"/>
                <a:cs typeface="Source Sans Pro Black"/>
                <a:sym typeface="Source Sans Pro Black"/>
              </a:defRPr>
            </a:lvl1pPr>
            <a:lvl2pPr indent="0" lvl="1" marL="0" marR="0" rtl="0" algn="ctr">
              <a:spcBef>
                <a:spcPts val="0"/>
              </a:spcBef>
              <a:buNone/>
              <a:defRPr b="1" i="0" sz="1800" u="none" cap="none" strike="noStrike">
                <a:solidFill>
                  <a:srgbClr val="FFFFFF"/>
                </a:solidFill>
                <a:latin typeface="Source Sans Pro Black"/>
                <a:ea typeface="Source Sans Pro Black"/>
                <a:cs typeface="Source Sans Pro Black"/>
                <a:sym typeface="Source Sans Pro Black"/>
              </a:defRPr>
            </a:lvl2pPr>
            <a:lvl3pPr indent="0" lvl="2" marL="0" marR="0" rtl="0" algn="ctr">
              <a:spcBef>
                <a:spcPts val="0"/>
              </a:spcBef>
              <a:buNone/>
              <a:defRPr b="1" i="0" sz="1800" u="none" cap="none" strike="noStrike">
                <a:solidFill>
                  <a:srgbClr val="FFFFFF"/>
                </a:solidFill>
                <a:latin typeface="Source Sans Pro Black"/>
                <a:ea typeface="Source Sans Pro Black"/>
                <a:cs typeface="Source Sans Pro Black"/>
                <a:sym typeface="Source Sans Pro Black"/>
              </a:defRPr>
            </a:lvl3pPr>
            <a:lvl4pPr indent="0" lvl="3" marL="0" marR="0" rtl="0" algn="ctr">
              <a:spcBef>
                <a:spcPts val="0"/>
              </a:spcBef>
              <a:buNone/>
              <a:defRPr b="1" i="0" sz="1800" u="none" cap="none" strike="noStrike">
                <a:solidFill>
                  <a:srgbClr val="FFFFFF"/>
                </a:solidFill>
                <a:latin typeface="Source Sans Pro Black"/>
                <a:ea typeface="Source Sans Pro Black"/>
                <a:cs typeface="Source Sans Pro Black"/>
                <a:sym typeface="Source Sans Pro Black"/>
              </a:defRPr>
            </a:lvl4pPr>
            <a:lvl5pPr indent="0" lvl="4" marL="0" marR="0" rtl="0" algn="ctr">
              <a:spcBef>
                <a:spcPts val="0"/>
              </a:spcBef>
              <a:buNone/>
              <a:defRPr b="1" i="0" sz="1800" u="none" cap="none" strike="noStrike">
                <a:solidFill>
                  <a:srgbClr val="FFFFFF"/>
                </a:solidFill>
                <a:latin typeface="Source Sans Pro Black"/>
                <a:ea typeface="Source Sans Pro Black"/>
                <a:cs typeface="Source Sans Pro Black"/>
                <a:sym typeface="Source Sans Pro Black"/>
              </a:defRPr>
            </a:lvl5pPr>
            <a:lvl6pPr indent="0" lvl="5" marL="0" marR="0" rtl="0" algn="ctr">
              <a:spcBef>
                <a:spcPts val="0"/>
              </a:spcBef>
              <a:buNone/>
              <a:defRPr b="1" i="0" sz="1800" u="none" cap="none" strike="noStrike">
                <a:solidFill>
                  <a:srgbClr val="FFFFFF"/>
                </a:solidFill>
                <a:latin typeface="Source Sans Pro Black"/>
                <a:ea typeface="Source Sans Pro Black"/>
                <a:cs typeface="Source Sans Pro Black"/>
                <a:sym typeface="Source Sans Pro Black"/>
              </a:defRPr>
            </a:lvl6pPr>
            <a:lvl7pPr indent="0" lvl="6" marL="0" marR="0" rtl="0" algn="ctr">
              <a:spcBef>
                <a:spcPts val="0"/>
              </a:spcBef>
              <a:buNone/>
              <a:defRPr b="1" i="0" sz="1800" u="none" cap="none" strike="noStrike">
                <a:solidFill>
                  <a:srgbClr val="FFFFFF"/>
                </a:solidFill>
                <a:latin typeface="Source Sans Pro Black"/>
                <a:ea typeface="Source Sans Pro Black"/>
                <a:cs typeface="Source Sans Pro Black"/>
                <a:sym typeface="Source Sans Pro Black"/>
              </a:defRPr>
            </a:lvl7pPr>
            <a:lvl8pPr indent="0" lvl="7" marL="0" marR="0" rtl="0" algn="ctr">
              <a:spcBef>
                <a:spcPts val="0"/>
              </a:spcBef>
              <a:buNone/>
              <a:defRPr b="1" i="0" sz="1800" u="none" cap="none" strike="noStrike">
                <a:solidFill>
                  <a:srgbClr val="FFFFFF"/>
                </a:solidFill>
                <a:latin typeface="Source Sans Pro Black"/>
                <a:ea typeface="Source Sans Pro Black"/>
                <a:cs typeface="Source Sans Pro Black"/>
                <a:sym typeface="Source Sans Pro Black"/>
              </a:defRPr>
            </a:lvl8pPr>
            <a:lvl9pPr indent="0" lvl="8" marL="0" marR="0" rtl="0" algn="ctr">
              <a:spcBef>
                <a:spcPts val="0"/>
              </a:spcBef>
              <a:buNone/>
              <a:defRPr b="1" i="0" sz="1800" u="none" cap="none" strike="noStrike">
                <a:solidFill>
                  <a:srgbClr val="FFFFFF"/>
                </a:solidFill>
                <a:latin typeface="Source Sans Pro Black"/>
                <a:ea typeface="Source Sans Pro Black"/>
                <a:cs typeface="Source Sans Pro Black"/>
                <a:sym typeface="Source Sans Pro Black"/>
              </a:defRPr>
            </a:lvl9pPr>
          </a:lstStyle>
          <a:p>
            <a:pPr indent="0" lvl="0" marL="0">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2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2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hyperlink" Target="https://uxdesign.cc/a-crash-course-in-ux-design-research-ea00c3307c82"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17.png"/><Relationship Id="rId4" Type="http://schemas.openxmlformats.org/officeDocument/2006/relationships/image" Target="../media/image2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3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2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2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3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26.png"/><Relationship Id="rId4" Type="http://schemas.openxmlformats.org/officeDocument/2006/relationships/image" Target="../media/image2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2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2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3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nvSpPr>
        <p:spPr>
          <a:xfrm>
            <a:off x="504000" y="619560"/>
            <a:ext cx="9071640" cy="62532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1" i="0" lang="es-AR" sz="3200" u="none" cap="none" strike="noStrike">
                <a:solidFill>
                  <a:srgbClr val="FFFFFF"/>
                </a:solidFill>
                <a:latin typeface="Source Sans Pro Black"/>
                <a:ea typeface="Source Sans Pro Black"/>
                <a:cs typeface="Source Sans Pro Black"/>
                <a:sym typeface="Source Sans Pro Black"/>
              </a:rPr>
              <a:t>Análisis y Visualización de Datos</a:t>
            </a:r>
            <a:endParaRPr b="1" sz="3200" strike="noStrike">
              <a:solidFill>
                <a:srgbClr val="FFFFFF"/>
              </a:solidFill>
              <a:latin typeface="Source Sans Pro Black"/>
              <a:ea typeface="Source Sans Pro Black"/>
              <a:cs typeface="Source Sans Pro Black"/>
              <a:sym typeface="Source Sans Pro Black"/>
            </a:endParaRPr>
          </a:p>
        </p:txBody>
      </p:sp>
      <p:sp>
        <p:nvSpPr>
          <p:cNvPr id="66" name="Shape 66"/>
          <p:cNvSpPr txBox="1"/>
          <p:nvPr/>
        </p:nvSpPr>
        <p:spPr>
          <a:xfrm>
            <a:off x="504000" y="2163803"/>
            <a:ext cx="9180000" cy="882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s-AR" sz="2400">
                <a:solidFill>
                  <a:srgbClr val="666666"/>
                </a:solidFill>
                <a:latin typeface="Source Sans Pro SemiBold"/>
                <a:ea typeface="Source Sans Pro SemiBold"/>
                <a:cs typeface="Source Sans Pro SemiBold"/>
                <a:sym typeface="Source Sans Pro SemiBold"/>
              </a:rPr>
              <a:t>Clase</a:t>
            </a:r>
            <a:r>
              <a:rPr b="1" lang="es-AR" sz="2400" strike="noStrike">
                <a:solidFill>
                  <a:srgbClr val="666666"/>
                </a:solidFill>
                <a:latin typeface="Source Sans Pro SemiBold"/>
                <a:ea typeface="Source Sans Pro SemiBold"/>
                <a:cs typeface="Source Sans Pro SemiBold"/>
                <a:sym typeface="Source Sans Pro SemiBold"/>
              </a:rPr>
              <a:t> 1</a:t>
            </a:r>
            <a:endParaRPr b="1" sz="2400" strike="noStrike">
              <a:solidFill>
                <a:srgbClr val="666666"/>
              </a:solidFill>
              <a:latin typeface="Source Sans Pro SemiBold"/>
              <a:ea typeface="Source Sans Pro SemiBold"/>
              <a:cs typeface="Source Sans Pro SemiBold"/>
              <a:sym typeface="Source Sans Pro SemiBold"/>
            </a:endParaRPr>
          </a:p>
          <a:p>
            <a:pPr indent="0" lvl="0" marL="0" rtl="0">
              <a:spcBef>
                <a:spcPts val="0"/>
              </a:spcBef>
              <a:spcAft>
                <a:spcPts val="0"/>
              </a:spcAft>
              <a:buNone/>
            </a:pPr>
            <a:r>
              <a:rPr b="1" lang="es-AR" sz="2600">
                <a:solidFill>
                  <a:srgbClr val="1C1C1C"/>
                </a:solidFill>
                <a:latin typeface="Source Sans Pro SemiBold"/>
                <a:ea typeface="Source Sans Pro SemiBold"/>
                <a:cs typeface="Source Sans Pro SemiBold"/>
                <a:sym typeface="Source Sans Pro SemiBold"/>
              </a:rPr>
              <a:t>Conceptos de Probabilidades </a:t>
            </a:r>
            <a:endParaRPr b="0" i="0" sz="1600" u="none" cap="none" strike="noStrike">
              <a:solidFill>
                <a:srgbClr val="1C1C1C"/>
              </a:solidFill>
              <a:latin typeface="Source Sans Pro Light"/>
              <a:ea typeface="Source Sans Pro Light"/>
              <a:cs typeface="Source Sans Pro Light"/>
              <a:sym typeface="Source Sans Pro Light"/>
            </a:endParaRPr>
          </a:p>
        </p:txBody>
      </p:sp>
      <p:sp>
        <p:nvSpPr>
          <p:cNvPr id="67" name="Shape 67"/>
          <p:cNvSpPr txBox="1"/>
          <p:nvPr/>
        </p:nvSpPr>
        <p:spPr>
          <a:xfrm>
            <a:off x="404775" y="5468650"/>
            <a:ext cx="8845800" cy="116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s-AR" sz="1800">
                <a:solidFill>
                  <a:srgbClr val="1C1C1C"/>
                </a:solidFill>
                <a:latin typeface="Source Sans Pro SemiBold"/>
                <a:ea typeface="Source Sans Pro SemiBold"/>
                <a:cs typeface="Source Sans Pro SemiBold"/>
                <a:sym typeface="Source Sans Pro SemiBold"/>
              </a:rPr>
              <a:t>Docentes :           Soledad Palacios (UNLP)</a:t>
            </a:r>
            <a:endParaRPr b="1" sz="1800">
              <a:solidFill>
                <a:srgbClr val="1C1C1C"/>
              </a:solidFill>
              <a:latin typeface="Source Sans Pro SemiBold"/>
              <a:ea typeface="Source Sans Pro SemiBold"/>
              <a:cs typeface="Source Sans Pro SemiBold"/>
              <a:sym typeface="Source Sans Pro SemiBold"/>
            </a:endParaRPr>
          </a:p>
          <a:p>
            <a:pPr indent="0" lvl="0" marL="0" rtl="0">
              <a:spcBef>
                <a:spcPts val="1142"/>
              </a:spcBef>
              <a:spcAft>
                <a:spcPts val="0"/>
              </a:spcAft>
              <a:buClr>
                <a:schemeClr val="dk1"/>
              </a:buClr>
              <a:buSzPts val="1100"/>
              <a:buFont typeface="Arial"/>
              <a:buNone/>
            </a:pPr>
            <a:r>
              <a:rPr b="1" lang="es-AR" sz="1800">
                <a:solidFill>
                  <a:srgbClr val="1C1C1C"/>
                </a:solidFill>
                <a:latin typeface="Source Sans Pro SemiBold"/>
                <a:ea typeface="Source Sans Pro SemiBold"/>
                <a:cs typeface="Source Sans Pro SemiBold"/>
                <a:sym typeface="Source Sans Pro SemiBold"/>
              </a:rPr>
              <a:t>            	 	    Milagro Teruel (UNC)</a:t>
            </a:r>
            <a:endParaRPr sz="1800">
              <a:solidFill>
                <a:schemeClr val="dk1"/>
              </a:solidFill>
            </a:endParaRPr>
          </a:p>
          <a:p>
            <a:pPr indent="0" lvl="0" marL="0" rtl="0">
              <a:spcBef>
                <a:spcPts val="1142"/>
              </a:spcBef>
              <a:spcAft>
                <a:spcPts val="0"/>
              </a:spcAft>
              <a:buClr>
                <a:schemeClr val="dk1"/>
              </a:buClr>
              <a:buFont typeface="Arial"/>
              <a:buNone/>
            </a:pPr>
            <a:r>
              <a:t/>
            </a:r>
            <a:endParaRPr b="1" sz="2600">
              <a:solidFill>
                <a:srgbClr val="1C1C1C"/>
              </a:solidFill>
              <a:latin typeface="Source Sans Pro SemiBold"/>
              <a:ea typeface="Source Sans Pro SemiBold"/>
              <a:cs typeface="Source Sans Pro SemiBold"/>
              <a:sym typeface="Source Sans Pro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nvSpPr>
        <p:spPr>
          <a:xfrm>
            <a:off x="360000" y="360000"/>
            <a:ext cx="9360000" cy="90000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1" lang="es-AR" sz="3200" strike="noStrike">
                <a:solidFill>
                  <a:srgbClr val="FFFFFF"/>
                </a:solidFill>
                <a:latin typeface="Source Sans Pro Black"/>
                <a:ea typeface="Source Sans Pro Black"/>
                <a:cs typeface="Source Sans Pro Black"/>
                <a:sym typeface="Source Sans Pro Black"/>
              </a:rPr>
              <a:t>Datos Cualit</a:t>
            </a:r>
            <a:r>
              <a:rPr b="1" lang="es-AR" sz="3200">
                <a:solidFill>
                  <a:srgbClr val="FFFFFF"/>
                </a:solidFill>
                <a:latin typeface="Source Sans Pro Black"/>
                <a:ea typeface="Source Sans Pro Black"/>
                <a:cs typeface="Source Sans Pro Black"/>
                <a:sym typeface="Source Sans Pro Black"/>
              </a:rPr>
              <a:t>ativos o </a:t>
            </a:r>
            <a:r>
              <a:rPr b="1" lang="es-AR" sz="3200" strike="noStrike">
                <a:solidFill>
                  <a:srgbClr val="FFFFFF"/>
                </a:solidFill>
                <a:latin typeface="Source Sans Pro Black"/>
                <a:ea typeface="Source Sans Pro Black"/>
                <a:cs typeface="Source Sans Pro Black"/>
                <a:sym typeface="Source Sans Pro Black"/>
              </a:rPr>
              <a:t> Categóricos	</a:t>
            </a:r>
            <a:endParaRPr b="1" sz="3200" strike="noStrike">
              <a:solidFill>
                <a:srgbClr val="FFFFFF"/>
              </a:solidFill>
              <a:latin typeface="Source Sans Pro Black"/>
              <a:ea typeface="Source Sans Pro Black"/>
              <a:cs typeface="Source Sans Pro Black"/>
              <a:sym typeface="Source Sans Pro Black"/>
            </a:endParaRPr>
          </a:p>
        </p:txBody>
      </p:sp>
      <p:sp>
        <p:nvSpPr>
          <p:cNvPr id="137" name="Shape 137"/>
          <p:cNvSpPr txBox="1"/>
          <p:nvPr/>
        </p:nvSpPr>
        <p:spPr>
          <a:xfrm>
            <a:off x="360000" y="1980000"/>
            <a:ext cx="4479480" cy="2232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1" sz="2600" strike="noStrike">
              <a:solidFill>
                <a:srgbClr val="1C1C1C"/>
              </a:solidFill>
              <a:latin typeface="Source Sans Pro SemiBold"/>
              <a:ea typeface="Source Sans Pro SemiBold"/>
              <a:cs typeface="Source Sans Pro SemiBold"/>
              <a:sym typeface="Source Sans Pro SemiBold"/>
            </a:endParaRPr>
          </a:p>
        </p:txBody>
      </p:sp>
      <p:sp>
        <p:nvSpPr>
          <p:cNvPr id="138" name="Shape 138"/>
          <p:cNvSpPr txBox="1"/>
          <p:nvPr/>
        </p:nvSpPr>
        <p:spPr>
          <a:xfrm>
            <a:off x="5063760" y="1980000"/>
            <a:ext cx="4479480" cy="2232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1" sz="2600" strike="noStrike">
              <a:solidFill>
                <a:srgbClr val="1C1C1C"/>
              </a:solidFill>
              <a:latin typeface="Source Sans Pro SemiBold"/>
              <a:ea typeface="Source Sans Pro SemiBold"/>
              <a:cs typeface="Source Sans Pro SemiBold"/>
              <a:sym typeface="Source Sans Pro SemiBold"/>
            </a:endParaRPr>
          </a:p>
        </p:txBody>
      </p:sp>
      <p:sp>
        <p:nvSpPr>
          <p:cNvPr id="139" name="Shape 139"/>
          <p:cNvSpPr txBox="1"/>
          <p:nvPr/>
        </p:nvSpPr>
        <p:spPr>
          <a:xfrm>
            <a:off x="450000" y="2385275"/>
            <a:ext cx="9180000" cy="2232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s-AR" sz="2600" strike="noStrike">
                <a:solidFill>
                  <a:srgbClr val="1C1C1C"/>
                </a:solidFill>
                <a:latin typeface="Source Sans Pro SemiBold"/>
                <a:ea typeface="Source Sans Pro SemiBold"/>
                <a:cs typeface="Source Sans Pro SemiBold"/>
                <a:sym typeface="Source Sans Pro SemiBold"/>
              </a:rPr>
              <a:t>Si los datos nos dicen en cual de determinadas categorías no numéricas nuestros ítems van a caer, entonces estamos hablando de datos cualitativos o categóricos; ya que los mismos van a representar determinada cualidad que los ítems poseen</a:t>
            </a:r>
            <a:endParaRPr b="1" sz="2600" strike="noStrike">
              <a:solidFill>
                <a:srgbClr val="1C1C1C"/>
              </a:solidFill>
              <a:latin typeface="Source Sans Pro SemiBold"/>
              <a:ea typeface="Source Sans Pro SemiBold"/>
              <a:cs typeface="Source Sans Pro SemiBold"/>
              <a:sym typeface="Source Sans Pro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nvSpPr>
        <p:spPr>
          <a:xfrm>
            <a:off x="360000" y="360000"/>
            <a:ext cx="9360000" cy="90000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1" lang="es-AR" sz="3200" strike="noStrike">
                <a:solidFill>
                  <a:srgbClr val="FFFFFF"/>
                </a:solidFill>
                <a:latin typeface="Source Sans Pro Black"/>
                <a:ea typeface="Source Sans Pro Black"/>
                <a:cs typeface="Source Sans Pro Black"/>
                <a:sym typeface="Source Sans Pro Black"/>
              </a:rPr>
              <a:t>Datos Ordinales	</a:t>
            </a:r>
            <a:endParaRPr b="1" sz="3200" strike="noStrike">
              <a:solidFill>
                <a:srgbClr val="FFFFFF"/>
              </a:solidFill>
              <a:latin typeface="Source Sans Pro Black"/>
              <a:ea typeface="Source Sans Pro Black"/>
              <a:cs typeface="Source Sans Pro Black"/>
              <a:sym typeface="Source Sans Pro Black"/>
            </a:endParaRPr>
          </a:p>
        </p:txBody>
      </p:sp>
      <p:sp>
        <p:nvSpPr>
          <p:cNvPr id="145" name="Shape 145"/>
          <p:cNvSpPr txBox="1"/>
          <p:nvPr/>
        </p:nvSpPr>
        <p:spPr>
          <a:xfrm>
            <a:off x="360000" y="1800000"/>
            <a:ext cx="9072000" cy="2232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s-AR" sz="2600" strike="noStrike">
                <a:solidFill>
                  <a:srgbClr val="1C1C1C"/>
                </a:solidFill>
                <a:latin typeface="Source Sans Pro SemiBold"/>
                <a:ea typeface="Source Sans Pro SemiBold"/>
                <a:cs typeface="Source Sans Pro SemiBold"/>
                <a:sym typeface="Source Sans Pro SemiBold"/>
              </a:rPr>
              <a:t>Una categoría intermedia entre los dos tipos de datos anteriores, son los datos ordinales. En este tipo de datos, va a existir un orden significativo, vamos a poder clasificar un primero, segundo, tercero, etc. es decir, que podemos establecer un ranking para estos datos, el cual posiblemente luego tenga un rol importante en la etapa de análisis. Los datos se dividen en categorías, pero los números colocados en cada categoría tienen un significado.</a:t>
            </a:r>
            <a:endParaRPr b="1" sz="2600" strike="noStrike">
              <a:solidFill>
                <a:srgbClr val="1C1C1C"/>
              </a:solidFill>
              <a:latin typeface="Source Sans Pro SemiBold"/>
              <a:ea typeface="Source Sans Pro SemiBold"/>
              <a:cs typeface="Source Sans Pro SemiBold"/>
              <a:sym typeface="Source Sans Pro SemiBold"/>
            </a:endParaRPr>
          </a:p>
        </p:txBody>
      </p:sp>
      <p:sp>
        <p:nvSpPr>
          <p:cNvPr id="146" name="Shape 146"/>
          <p:cNvSpPr txBox="1"/>
          <p:nvPr/>
        </p:nvSpPr>
        <p:spPr>
          <a:xfrm>
            <a:off x="343200" y="5218825"/>
            <a:ext cx="9072000" cy="1882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s-AR" sz="1800" strike="noStrike">
                <a:solidFill>
                  <a:srgbClr val="000000"/>
                </a:solidFill>
                <a:latin typeface="Montserrat"/>
                <a:ea typeface="Montserrat"/>
                <a:cs typeface="Montserrat"/>
                <a:sym typeface="Montserrat"/>
              </a:rPr>
              <a:t>Ej . Por ejemplo, la calificación de un restaurante en una escala de 0 (bajo) a 5 (más alta) estrellas representa datos ordinales. Los datos ordinales son a menudo tratados como datos categóricos, en el sentido que se suelen agrupar y ordenar. Sin embargo, a diferencia de los datos categóricos, los números sí tienen un significado matemático.</a:t>
            </a:r>
            <a:endParaRPr sz="1800" strike="noStrike">
              <a:solidFill>
                <a:srgbClr val="000000"/>
              </a:solidFill>
              <a:latin typeface="Montserrat"/>
              <a:ea typeface="Montserrat"/>
              <a:cs typeface="Montserrat"/>
              <a:sym typeface="Montserrat"/>
            </a:endParaRPr>
          </a:p>
          <a:p>
            <a:pPr indent="0" lvl="0" marL="0" marR="0" rtl="0" algn="l">
              <a:spcBef>
                <a:spcPts val="0"/>
              </a:spcBef>
              <a:spcAft>
                <a:spcPts val="0"/>
              </a:spcAft>
              <a:buNone/>
            </a:pPr>
            <a:r>
              <a:t/>
            </a:r>
            <a:endParaRPr sz="1800" strike="noStrike">
              <a:solidFill>
                <a:srgbClr val="000000"/>
              </a:solidFill>
              <a:latin typeface="Montserrat"/>
              <a:ea typeface="Montserrat"/>
              <a:cs typeface="Montserrat"/>
              <a:sym typeface="Montserrat"/>
            </a:endParaRPr>
          </a:p>
          <a:p>
            <a:pPr indent="0" lvl="0" marL="0" marR="0" rtl="0" algn="l">
              <a:spcBef>
                <a:spcPts val="0"/>
              </a:spcBef>
              <a:spcAft>
                <a:spcPts val="0"/>
              </a:spcAft>
              <a:buNone/>
            </a:pPr>
            <a:r>
              <a:t/>
            </a:r>
            <a:endParaRPr sz="1800" strike="noStrike">
              <a:solidFill>
                <a:srgbClr val="000000"/>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id="151" name="Shape 151"/>
          <p:cNvPicPr preferRelativeResize="0"/>
          <p:nvPr/>
        </p:nvPicPr>
        <p:blipFill>
          <a:blip r:embed="rId3">
            <a:alphaModFix/>
          </a:blip>
          <a:stretch>
            <a:fillRect/>
          </a:stretch>
        </p:blipFill>
        <p:spPr>
          <a:xfrm>
            <a:off x="0" y="2092725"/>
            <a:ext cx="10080626" cy="4062010"/>
          </a:xfrm>
          <a:prstGeom prst="rect">
            <a:avLst/>
          </a:prstGeom>
          <a:noFill/>
          <a:ln>
            <a:noFill/>
          </a:ln>
        </p:spPr>
      </p:pic>
      <p:sp>
        <p:nvSpPr>
          <p:cNvPr id="152" name="Shape 152"/>
          <p:cNvSpPr txBox="1"/>
          <p:nvPr/>
        </p:nvSpPr>
        <p:spPr>
          <a:xfrm>
            <a:off x="360000" y="360000"/>
            <a:ext cx="9360000" cy="90000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1" lang="es-AR" sz="3200">
                <a:solidFill>
                  <a:srgbClr val="FFFFFF"/>
                </a:solidFill>
                <a:latin typeface="Source Sans Pro Black"/>
                <a:ea typeface="Source Sans Pro Black"/>
                <a:cs typeface="Source Sans Pro Black"/>
                <a:sym typeface="Source Sans Pro Black"/>
              </a:rPr>
              <a:t>Leemos el dataset</a:t>
            </a:r>
            <a:endParaRPr b="1" sz="3200" strike="noStrike">
              <a:solidFill>
                <a:srgbClr val="FFFFFF"/>
              </a:solidFill>
              <a:latin typeface="Source Sans Pro Black"/>
              <a:ea typeface="Source Sans Pro Black"/>
              <a:cs typeface="Source Sans Pro Black"/>
              <a:sym typeface="Source Sans Pro Black"/>
            </a:endParaRPr>
          </a:p>
        </p:txBody>
      </p:sp>
      <p:sp>
        <p:nvSpPr>
          <p:cNvPr id="153" name="Shape 153"/>
          <p:cNvSpPr/>
          <p:nvPr/>
        </p:nvSpPr>
        <p:spPr>
          <a:xfrm>
            <a:off x="3515900" y="3055800"/>
            <a:ext cx="6504000" cy="3204900"/>
          </a:xfrm>
          <a:prstGeom prst="rect">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 name="Shape 154"/>
          <p:cNvSpPr txBox="1"/>
          <p:nvPr/>
        </p:nvSpPr>
        <p:spPr>
          <a:xfrm>
            <a:off x="3724572" y="6260700"/>
            <a:ext cx="6225600" cy="6024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lang="es-AR" sz="1800">
                <a:latin typeface="Montserrat"/>
                <a:ea typeface="Montserrat"/>
                <a:cs typeface="Montserrat"/>
                <a:sym typeface="Montserrat"/>
              </a:rPr>
              <a:t>Datos categóricos - Ordinales?</a:t>
            </a:r>
            <a:endParaRPr sz="1800" strike="noStrike">
              <a:solidFill>
                <a:srgbClr val="000000"/>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id="159" name="Shape 159"/>
          <p:cNvPicPr preferRelativeResize="0"/>
          <p:nvPr/>
        </p:nvPicPr>
        <p:blipFill>
          <a:blip r:embed="rId3">
            <a:alphaModFix/>
          </a:blip>
          <a:stretch>
            <a:fillRect/>
          </a:stretch>
        </p:blipFill>
        <p:spPr>
          <a:xfrm>
            <a:off x="0" y="2092725"/>
            <a:ext cx="10080626" cy="4062010"/>
          </a:xfrm>
          <a:prstGeom prst="rect">
            <a:avLst/>
          </a:prstGeom>
          <a:noFill/>
          <a:ln>
            <a:noFill/>
          </a:ln>
        </p:spPr>
      </p:pic>
      <p:sp>
        <p:nvSpPr>
          <p:cNvPr id="160" name="Shape 160"/>
          <p:cNvSpPr txBox="1"/>
          <p:nvPr/>
        </p:nvSpPr>
        <p:spPr>
          <a:xfrm>
            <a:off x="360000" y="360000"/>
            <a:ext cx="9360000" cy="90000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1" lang="es-AR" sz="3200">
                <a:solidFill>
                  <a:srgbClr val="FFFFFF"/>
                </a:solidFill>
                <a:latin typeface="Source Sans Pro Black"/>
                <a:ea typeface="Source Sans Pro Black"/>
                <a:cs typeface="Source Sans Pro Black"/>
                <a:sym typeface="Source Sans Pro Black"/>
              </a:rPr>
              <a:t>Leemos el dataset</a:t>
            </a:r>
            <a:endParaRPr b="1" sz="3200" strike="noStrike">
              <a:solidFill>
                <a:srgbClr val="FFFFFF"/>
              </a:solidFill>
              <a:latin typeface="Source Sans Pro Black"/>
              <a:ea typeface="Source Sans Pro Black"/>
              <a:cs typeface="Source Sans Pro Black"/>
              <a:sym typeface="Source Sans Pro Black"/>
            </a:endParaRPr>
          </a:p>
        </p:txBody>
      </p:sp>
      <p:sp>
        <p:nvSpPr>
          <p:cNvPr id="161" name="Shape 161"/>
          <p:cNvSpPr/>
          <p:nvPr/>
        </p:nvSpPr>
        <p:spPr>
          <a:xfrm>
            <a:off x="2981275" y="3055800"/>
            <a:ext cx="521700" cy="3204900"/>
          </a:xfrm>
          <a:prstGeom prst="rect">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txBox="1"/>
          <p:nvPr/>
        </p:nvSpPr>
        <p:spPr>
          <a:xfrm>
            <a:off x="2001472" y="6260700"/>
            <a:ext cx="6225600" cy="6024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lang="es-AR" sz="1800">
                <a:latin typeface="Montserrat"/>
                <a:ea typeface="Montserrat"/>
                <a:cs typeface="Montserrat"/>
                <a:sym typeface="Montserrat"/>
              </a:rPr>
              <a:t>Datos numéricos - Continuos o discretos?</a:t>
            </a:r>
            <a:endParaRPr sz="1800" strike="noStrike">
              <a:solidFill>
                <a:srgbClr val="000000"/>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pic>
        <p:nvPicPr>
          <p:cNvPr id="167" name="Shape 167"/>
          <p:cNvPicPr preferRelativeResize="0"/>
          <p:nvPr/>
        </p:nvPicPr>
        <p:blipFill>
          <a:blip r:embed="rId3">
            <a:alphaModFix/>
          </a:blip>
          <a:stretch>
            <a:fillRect/>
          </a:stretch>
        </p:blipFill>
        <p:spPr>
          <a:xfrm>
            <a:off x="435775" y="2054948"/>
            <a:ext cx="9651007" cy="2844542"/>
          </a:xfrm>
          <a:prstGeom prst="rect">
            <a:avLst/>
          </a:prstGeom>
          <a:noFill/>
          <a:ln>
            <a:noFill/>
          </a:ln>
        </p:spPr>
      </p:pic>
      <p:sp>
        <p:nvSpPr>
          <p:cNvPr id="168" name="Shape 168"/>
          <p:cNvSpPr txBox="1"/>
          <p:nvPr/>
        </p:nvSpPr>
        <p:spPr>
          <a:xfrm>
            <a:off x="1766872" y="360000"/>
            <a:ext cx="8025300" cy="90000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1" lang="es-AR" sz="3200">
                <a:solidFill>
                  <a:srgbClr val="FFFFFF"/>
                </a:solidFill>
                <a:latin typeface="Source Sans Pro Black"/>
                <a:ea typeface="Source Sans Pro Black"/>
                <a:cs typeface="Source Sans Pro Black"/>
                <a:sym typeface="Source Sans Pro Black"/>
              </a:rPr>
              <a:t>Leemos el dataset</a:t>
            </a:r>
            <a:endParaRPr b="1" sz="3200" strike="noStrike">
              <a:solidFill>
                <a:srgbClr val="FFFFFF"/>
              </a:solidFill>
              <a:latin typeface="Source Sans Pro Black"/>
              <a:ea typeface="Source Sans Pro Black"/>
              <a:cs typeface="Source Sans Pro Black"/>
              <a:sym typeface="Source Sans Pro Black"/>
            </a:endParaRPr>
          </a:p>
        </p:txBody>
      </p:sp>
      <p:sp>
        <p:nvSpPr>
          <p:cNvPr id="169" name="Shape 169"/>
          <p:cNvSpPr/>
          <p:nvPr/>
        </p:nvSpPr>
        <p:spPr>
          <a:xfrm>
            <a:off x="1873092" y="3017691"/>
            <a:ext cx="1916400" cy="1774200"/>
          </a:xfrm>
          <a:prstGeom prst="rect">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Clr>
                <a:srgbClr val="000000"/>
              </a:buClr>
              <a:buSzPts val="1100"/>
              <a:buFont typeface="Arial"/>
              <a:buNone/>
            </a:pPr>
            <a:r>
              <a:t/>
            </a:r>
            <a:endParaRPr/>
          </a:p>
        </p:txBody>
      </p:sp>
      <p:sp>
        <p:nvSpPr>
          <p:cNvPr id="170" name="Shape 170"/>
          <p:cNvSpPr txBox="1"/>
          <p:nvPr/>
        </p:nvSpPr>
        <p:spPr>
          <a:xfrm>
            <a:off x="1704785" y="4791846"/>
            <a:ext cx="2253000" cy="7224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lang="es-AR" sz="1800">
                <a:latin typeface="Montserrat"/>
                <a:ea typeface="Montserrat"/>
                <a:cs typeface="Montserrat"/>
                <a:sym typeface="Montserrat"/>
              </a:rPr>
              <a:t>Datos categóricos</a:t>
            </a:r>
            <a:endParaRPr sz="1800" strike="noStrike">
              <a:solidFill>
                <a:srgbClr val="000000"/>
              </a:solidFill>
              <a:latin typeface="Montserrat"/>
              <a:ea typeface="Montserrat"/>
              <a:cs typeface="Montserrat"/>
              <a:sym typeface="Montserrat"/>
            </a:endParaRPr>
          </a:p>
        </p:txBody>
      </p:sp>
      <p:sp>
        <p:nvSpPr>
          <p:cNvPr id="171" name="Shape 171"/>
          <p:cNvSpPr txBox="1"/>
          <p:nvPr/>
        </p:nvSpPr>
        <p:spPr>
          <a:xfrm>
            <a:off x="4871588" y="4791846"/>
            <a:ext cx="2253000" cy="7224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lang="es-AR" sz="1800">
                <a:latin typeface="Montserrat"/>
                <a:ea typeface="Montserrat"/>
                <a:cs typeface="Montserrat"/>
                <a:sym typeface="Montserrat"/>
              </a:rPr>
              <a:t>Datos numéricos</a:t>
            </a:r>
            <a:endParaRPr sz="1800">
              <a:latin typeface="Montserrat"/>
              <a:ea typeface="Montserrat"/>
              <a:cs typeface="Montserrat"/>
              <a:sym typeface="Montserrat"/>
            </a:endParaRPr>
          </a:p>
          <a:p>
            <a:pPr indent="0" lvl="0" marL="0" marR="0" rtl="0" algn="ctr">
              <a:lnSpc>
                <a:spcPct val="200000"/>
              </a:lnSpc>
              <a:spcBef>
                <a:spcPts val="1000"/>
              </a:spcBef>
              <a:spcAft>
                <a:spcPts val="0"/>
              </a:spcAft>
              <a:buNone/>
            </a:pPr>
            <a:r>
              <a:rPr lang="es-AR" sz="1800">
                <a:latin typeface="Montserrat"/>
                <a:ea typeface="Montserrat"/>
                <a:cs typeface="Montserrat"/>
                <a:sym typeface="Montserrat"/>
              </a:rPr>
              <a:t>Discretos</a:t>
            </a:r>
            <a:endParaRPr sz="1800">
              <a:latin typeface="Montserrat"/>
              <a:ea typeface="Montserrat"/>
              <a:cs typeface="Montserrat"/>
              <a:sym typeface="Montserrat"/>
            </a:endParaRPr>
          </a:p>
        </p:txBody>
      </p:sp>
      <p:sp>
        <p:nvSpPr>
          <p:cNvPr id="172" name="Shape 172"/>
          <p:cNvSpPr/>
          <p:nvPr/>
        </p:nvSpPr>
        <p:spPr>
          <a:xfrm>
            <a:off x="3833451" y="3017691"/>
            <a:ext cx="4329300" cy="1774200"/>
          </a:xfrm>
          <a:prstGeom prst="rect">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73" name="Shape 173"/>
          <p:cNvSpPr/>
          <p:nvPr/>
        </p:nvSpPr>
        <p:spPr>
          <a:xfrm>
            <a:off x="8206698" y="3017691"/>
            <a:ext cx="1783800" cy="1774200"/>
          </a:xfrm>
          <a:prstGeom prst="rect">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74" name="Shape 174"/>
          <p:cNvSpPr txBox="1"/>
          <p:nvPr/>
        </p:nvSpPr>
        <p:spPr>
          <a:xfrm>
            <a:off x="7972188" y="4899501"/>
            <a:ext cx="2253000" cy="7224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lang="es-AR" sz="1800">
                <a:latin typeface="Montserrat"/>
                <a:ea typeface="Montserrat"/>
                <a:cs typeface="Montserrat"/>
                <a:sym typeface="Montserrat"/>
              </a:rPr>
              <a:t>Datos numéricos</a:t>
            </a:r>
            <a:endParaRPr sz="1800">
              <a:latin typeface="Montserrat"/>
              <a:ea typeface="Montserrat"/>
              <a:cs typeface="Montserrat"/>
              <a:sym typeface="Montserrat"/>
            </a:endParaRPr>
          </a:p>
          <a:p>
            <a:pPr indent="0" lvl="0" marL="0" marR="0" rtl="0" algn="ctr">
              <a:lnSpc>
                <a:spcPct val="200000"/>
              </a:lnSpc>
              <a:spcBef>
                <a:spcPts val="1000"/>
              </a:spcBef>
              <a:spcAft>
                <a:spcPts val="0"/>
              </a:spcAft>
              <a:buNone/>
            </a:pPr>
            <a:r>
              <a:rPr lang="es-AR" sz="1800">
                <a:latin typeface="Montserrat"/>
                <a:ea typeface="Montserrat"/>
                <a:cs typeface="Montserrat"/>
                <a:sym typeface="Montserrat"/>
              </a:rPr>
              <a:t>Continuos</a:t>
            </a:r>
            <a:endParaRPr sz="1800">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nvSpPr>
        <p:spPr>
          <a:xfrm>
            <a:off x="360000" y="360000"/>
            <a:ext cx="9360000" cy="90000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1" lang="es-AR" sz="3200" strike="noStrike">
                <a:solidFill>
                  <a:srgbClr val="FFFFFF"/>
                </a:solidFill>
                <a:latin typeface="Source Sans Pro Black"/>
                <a:ea typeface="Source Sans Pro Black"/>
                <a:cs typeface="Source Sans Pro Black"/>
                <a:sym typeface="Source Sans Pro Black"/>
              </a:rPr>
              <a:t>El Espacio Muestral</a:t>
            </a:r>
            <a:endParaRPr b="1" sz="3200" strike="noStrike">
              <a:solidFill>
                <a:srgbClr val="FFFFFF"/>
              </a:solidFill>
              <a:latin typeface="Source Sans Pro Black"/>
              <a:ea typeface="Source Sans Pro Black"/>
              <a:cs typeface="Source Sans Pro Black"/>
              <a:sym typeface="Source Sans Pro Black"/>
            </a:endParaRPr>
          </a:p>
        </p:txBody>
      </p:sp>
      <p:sp>
        <p:nvSpPr>
          <p:cNvPr id="180" name="Shape 180"/>
          <p:cNvSpPr txBox="1"/>
          <p:nvPr/>
        </p:nvSpPr>
        <p:spPr>
          <a:xfrm>
            <a:off x="360000" y="1980000"/>
            <a:ext cx="4479480" cy="2232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s-AR" sz="2600" strike="noStrike">
                <a:solidFill>
                  <a:srgbClr val="1C1C1C"/>
                </a:solidFill>
                <a:latin typeface="Source Sans Pro SemiBold"/>
                <a:ea typeface="Source Sans Pro SemiBold"/>
                <a:cs typeface="Source Sans Pro SemiBold"/>
                <a:sym typeface="Source Sans Pro SemiBold"/>
              </a:rPr>
              <a:t>El conjunto de todos los resultados posibles de un experimento aleatorio es el espacio muestral. Al espacio muestral lo anotamos con la letra S.</a:t>
            </a:r>
            <a:endParaRPr b="1" sz="2600" strike="noStrike">
              <a:solidFill>
                <a:srgbClr val="1C1C1C"/>
              </a:solidFill>
              <a:latin typeface="Source Sans Pro SemiBold"/>
              <a:ea typeface="Source Sans Pro SemiBold"/>
              <a:cs typeface="Source Sans Pro SemiBold"/>
              <a:sym typeface="Source Sans Pro SemiBold"/>
            </a:endParaRPr>
          </a:p>
        </p:txBody>
      </p:sp>
      <p:sp>
        <p:nvSpPr>
          <p:cNvPr id="181" name="Shape 181"/>
          <p:cNvSpPr txBox="1"/>
          <p:nvPr/>
        </p:nvSpPr>
        <p:spPr>
          <a:xfrm>
            <a:off x="5063760" y="1980000"/>
            <a:ext cx="4479480" cy="2232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s-AR" sz="2600" strike="noStrike">
                <a:solidFill>
                  <a:srgbClr val="1C1C1C"/>
                </a:solidFill>
                <a:latin typeface="Source Sans Pro SemiBold"/>
                <a:ea typeface="Source Sans Pro SemiBold"/>
                <a:cs typeface="Source Sans Pro SemiBold"/>
                <a:sym typeface="Source Sans Pro SemiBold"/>
              </a:rPr>
              <a:t>1- La elección de S no es única, depende de lo que se quiera observar del experimento aleatorio.</a:t>
            </a:r>
            <a:endParaRPr b="1" sz="2600" strike="noStrike">
              <a:solidFill>
                <a:srgbClr val="1C1C1C"/>
              </a:solidFill>
              <a:latin typeface="Source Sans Pro SemiBold"/>
              <a:ea typeface="Source Sans Pro SemiBold"/>
              <a:cs typeface="Source Sans Pro SemiBold"/>
              <a:sym typeface="Source Sans Pro SemiBold"/>
            </a:endParaRPr>
          </a:p>
          <a:p>
            <a:pPr indent="0" lvl="0" marL="0" marR="0" rtl="0" algn="l">
              <a:spcBef>
                <a:spcPts val="1142"/>
              </a:spcBef>
              <a:spcAft>
                <a:spcPts val="0"/>
              </a:spcAft>
              <a:buNone/>
            </a:pPr>
            <a:r>
              <a:rPr b="1" lang="es-AR" sz="2600" strike="noStrike">
                <a:solidFill>
                  <a:srgbClr val="1C1C1C"/>
                </a:solidFill>
                <a:latin typeface="Source Sans Pro SemiBold"/>
                <a:ea typeface="Source Sans Pro SemiBold"/>
                <a:cs typeface="Source Sans Pro SemiBold"/>
                <a:sym typeface="Source Sans Pro SemiBold"/>
              </a:rPr>
              <a:t>2- El espacio muestral puede ser un conjunto finito, o infinito. A su vez si es infinito puede ser infinito numerable o no numerable. </a:t>
            </a:r>
            <a:endParaRPr b="1" sz="2600" strike="noStrike">
              <a:solidFill>
                <a:srgbClr val="1C1C1C"/>
              </a:solidFill>
              <a:latin typeface="Source Sans Pro SemiBold"/>
              <a:ea typeface="Source Sans Pro SemiBold"/>
              <a:cs typeface="Source Sans Pro SemiBold"/>
              <a:sym typeface="Source Sans Pro SemiBold"/>
            </a:endParaRPr>
          </a:p>
        </p:txBody>
      </p:sp>
      <p:sp>
        <p:nvSpPr>
          <p:cNvPr id="182" name="Shape 182"/>
          <p:cNvSpPr txBox="1"/>
          <p:nvPr/>
        </p:nvSpPr>
        <p:spPr>
          <a:xfrm>
            <a:off x="360000" y="4424400"/>
            <a:ext cx="9180000" cy="2232000"/>
          </a:xfrm>
          <a:prstGeom prst="rect">
            <a:avLst/>
          </a:prstGeom>
          <a:noFill/>
          <a:ln>
            <a:noFill/>
          </a:ln>
        </p:spPr>
        <p:txBody>
          <a:bodyPr anchorCtr="0" anchor="t" bIns="0" lIns="0" spcFirstLastPara="1" rIns="0" wrap="square" tIns="0">
            <a:noAutofit/>
          </a:bodyPr>
          <a:lstStyle/>
          <a:p>
            <a:pPr indent="0" lvl="0" marL="0" marR="0" rtl="0" algn="l">
              <a:spcBef>
                <a:spcPts val="1142"/>
              </a:spcBef>
              <a:spcAft>
                <a:spcPts val="0"/>
              </a:spcAft>
              <a:buNone/>
            </a:pPr>
            <a:r>
              <a:t/>
            </a:r>
            <a:endParaRPr b="1" sz="2600" strike="noStrike">
              <a:solidFill>
                <a:srgbClr val="1C1C1C"/>
              </a:solidFill>
              <a:latin typeface="Source Sans Pro SemiBold"/>
              <a:ea typeface="Source Sans Pro SemiBold"/>
              <a:cs typeface="Source Sans Pro SemiBold"/>
              <a:sym typeface="Source Sans Pro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algn="just">
              <a:spcBef>
                <a:spcPts val="0"/>
              </a:spcBef>
              <a:spcAft>
                <a:spcPts val="0"/>
              </a:spcAft>
              <a:buNone/>
            </a:pPr>
            <a:r>
              <a:rPr b="1" lang="es-AR" sz="3600">
                <a:solidFill>
                  <a:srgbClr val="FFFFFF"/>
                </a:solidFill>
                <a:latin typeface="Source Sans Pro"/>
                <a:ea typeface="Source Sans Pro"/>
                <a:cs typeface="Source Sans Pro"/>
                <a:sym typeface="Source Sans Pro"/>
              </a:rPr>
              <a:t>Que implican los infinitos?</a:t>
            </a:r>
            <a:endParaRPr b="1" sz="3600">
              <a:solidFill>
                <a:srgbClr val="FFFFFF"/>
              </a:solidFill>
              <a:latin typeface="Source Sans Pro"/>
              <a:ea typeface="Source Sans Pro"/>
              <a:cs typeface="Source Sans Pro"/>
              <a:sym typeface="Source Sans Pro"/>
            </a:endParaRPr>
          </a:p>
        </p:txBody>
      </p:sp>
      <p:sp>
        <p:nvSpPr>
          <p:cNvPr id="188" name="Shape 188"/>
          <p:cNvSpPr txBox="1"/>
          <p:nvPr>
            <p:ph idx="1" type="body"/>
          </p:nvPr>
        </p:nvSpPr>
        <p:spPr>
          <a:xfrm>
            <a:off x="360000" y="1522800"/>
            <a:ext cx="8995200" cy="1280100"/>
          </a:xfrm>
          <a:prstGeom prst="rect">
            <a:avLst/>
          </a:prstGeom>
        </p:spPr>
        <p:txBody>
          <a:bodyPr anchorCtr="0" anchor="t" bIns="91425" lIns="91425" spcFirstLastPara="1" rIns="91425" wrap="square" tIns="91425">
            <a:noAutofit/>
          </a:bodyPr>
          <a:lstStyle/>
          <a:p>
            <a:pPr indent="0" lvl="0" marL="0" algn="just">
              <a:spcBef>
                <a:spcPts val="0"/>
              </a:spcBef>
              <a:spcAft>
                <a:spcPts val="0"/>
              </a:spcAft>
              <a:buNone/>
            </a:pPr>
            <a:r>
              <a:rPr lang="es-AR" sz="2400">
                <a:solidFill>
                  <a:schemeClr val="dk1"/>
                </a:solidFill>
              </a:rPr>
              <a:t>Los conjuntos infinitos tienen propiedades muy especiales, pero, entre otras, la que atenta contra la intuición es que un subconjunto “más pequeño”, “incluido” dentro de un conjunto, puede contener el mismo número de elementos que el todo.</a:t>
            </a:r>
            <a:endParaRPr sz="2400"/>
          </a:p>
        </p:txBody>
      </p:sp>
      <p:sp>
        <p:nvSpPr>
          <p:cNvPr id="189" name="Shape 189"/>
          <p:cNvSpPr txBox="1"/>
          <p:nvPr>
            <p:ph idx="2" type="body"/>
          </p:nvPr>
        </p:nvSpPr>
        <p:spPr>
          <a:xfrm>
            <a:off x="5601035" y="2333250"/>
            <a:ext cx="4479600" cy="2232000"/>
          </a:xfrm>
          <a:prstGeom prst="rect">
            <a:avLst/>
          </a:prstGeom>
        </p:spPr>
        <p:txBody>
          <a:bodyPr anchorCtr="0" anchor="t" bIns="91425" lIns="91425" spcFirstLastPara="1" rIns="91425" wrap="square" tIns="91425">
            <a:noAutofit/>
          </a:bodyPr>
          <a:lstStyle/>
          <a:p>
            <a:pPr indent="0" lvl="0" marL="0" algn="just">
              <a:spcBef>
                <a:spcPts val="0"/>
              </a:spcBef>
              <a:spcAft>
                <a:spcPts val="0"/>
              </a:spcAft>
              <a:buNone/>
            </a:pPr>
            <a:r>
              <a:rPr lang="es-AR"/>
              <a:t>	</a:t>
            </a:r>
            <a:endParaRPr/>
          </a:p>
        </p:txBody>
      </p:sp>
      <p:sp>
        <p:nvSpPr>
          <p:cNvPr id="190" name="Shape 190"/>
          <p:cNvSpPr txBox="1"/>
          <p:nvPr>
            <p:ph idx="3" type="body"/>
          </p:nvPr>
        </p:nvSpPr>
        <p:spPr>
          <a:xfrm>
            <a:off x="296975" y="3980100"/>
            <a:ext cx="3887700" cy="2785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AR">
                <a:solidFill>
                  <a:schemeClr val="dk1"/>
                </a:solidFill>
              </a:rPr>
              <a:t>Ejemplos de conjuntos infinitos numerables</a:t>
            </a:r>
            <a:endParaRPr>
              <a:solidFill>
                <a:schemeClr val="dk1"/>
              </a:solidFill>
            </a:endParaRPr>
          </a:p>
          <a:p>
            <a:pPr indent="-317500" lvl="0" marL="457200" algn="just">
              <a:spcBef>
                <a:spcPts val="0"/>
              </a:spcBef>
              <a:spcAft>
                <a:spcPts val="0"/>
              </a:spcAft>
              <a:buClr>
                <a:schemeClr val="dk1"/>
              </a:buClr>
              <a:buSzPts val="1400"/>
              <a:buChar char="●"/>
            </a:pPr>
            <a:r>
              <a:rPr lang="es-AR">
                <a:solidFill>
                  <a:schemeClr val="dk1"/>
                </a:solidFill>
              </a:rPr>
              <a:t>los números naturales: no sabemos </a:t>
            </a:r>
            <a:r>
              <a:rPr lang="es-AR">
                <a:solidFill>
                  <a:schemeClr val="dk1"/>
                </a:solidFill>
              </a:rPr>
              <a:t>cuántos</a:t>
            </a:r>
            <a:r>
              <a:rPr lang="es-AR">
                <a:solidFill>
                  <a:schemeClr val="dk1"/>
                </a:solidFill>
              </a:rPr>
              <a:t> hay (sabemos que son infinitos pero infinito no es un numero), aunque podemos decir cuantos naturales hay entre un numero natural y otro</a:t>
            </a:r>
            <a:endParaRPr>
              <a:solidFill>
                <a:schemeClr val="dk1"/>
              </a:solidFill>
            </a:endParaRPr>
          </a:p>
        </p:txBody>
      </p:sp>
      <p:cxnSp>
        <p:nvCxnSpPr>
          <p:cNvPr id="191" name="Shape 191"/>
          <p:cNvCxnSpPr/>
          <p:nvPr/>
        </p:nvCxnSpPr>
        <p:spPr>
          <a:xfrm flipH="1">
            <a:off x="3469325" y="3192625"/>
            <a:ext cx="742500" cy="756000"/>
          </a:xfrm>
          <a:prstGeom prst="straightConnector1">
            <a:avLst/>
          </a:prstGeom>
          <a:noFill/>
          <a:ln cap="flat" cmpd="sng" w="9525">
            <a:solidFill>
              <a:schemeClr val="dk2"/>
            </a:solidFill>
            <a:prstDash val="solid"/>
            <a:round/>
            <a:headEnd len="med" w="med" type="none"/>
            <a:tailEnd len="med" w="med" type="triangle"/>
          </a:ln>
        </p:spPr>
      </p:cxnSp>
      <p:cxnSp>
        <p:nvCxnSpPr>
          <p:cNvPr id="192" name="Shape 192"/>
          <p:cNvCxnSpPr/>
          <p:nvPr/>
        </p:nvCxnSpPr>
        <p:spPr>
          <a:xfrm>
            <a:off x="6123575" y="3179875"/>
            <a:ext cx="855300" cy="767100"/>
          </a:xfrm>
          <a:prstGeom prst="straightConnector1">
            <a:avLst/>
          </a:prstGeom>
          <a:noFill/>
          <a:ln cap="flat" cmpd="sng" w="9525">
            <a:solidFill>
              <a:schemeClr val="dk2"/>
            </a:solidFill>
            <a:prstDash val="solid"/>
            <a:round/>
            <a:headEnd len="med" w="med" type="none"/>
            <a:tailEnd len="med" w="med" type="triangle"/>
          </a:ln>
        </p:spPr>
      </p:cxnSp>
      <p:sp>
        <p:nvSpPr>
          <p:cNvPr id="193" name="Shape 193"/>
          <p:cNvSpPr txBox="1"/>
          <p:nvPr/>
        </p:nvSpPr>
        <p:spPr>
          <a:xfrm>
            <a:off x="5393000" y="3955875"/>
            <a:ext cx="3887700" cy="2103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s-AR" sz="1800"/>
              <a:t>Hay variables aleatorias cuyo rango son todos los números reales de un intervalo dado, (es decir es un conjunto infinito no numerable). Ejemplos de variables continuas podrían ser</a:t>
            </a:r>
            <a:endParaRPr sz="1800"/>
          </a:p>
          <a:p>
            <a:pPr indent="-342900" lvl="0" marL="457200">
              <a:spcBef>
                <a:spcPts val="0"/>
              </a:spcBef>
              <a:spcAft>
                <a:spcPts val="0"/>
              </a:spcAft>
              <a:buSzPts val="1800"/>
              <a:buChar char="●"/>
            </a:pPr>
            <a:r>
              <a:rPr lang="es-AR" sz="1800"/>
              <a:t>X: “tiempo que tarda en llegar un colectivo a una parada”</a:t>
            </a:r>
            <a:endParaRPr sz="1800"/>
          </a:p>
          <a:p>
            <a:pPr indent="-342900" lvl="0" marL="457200" rtl="0">
              <a:spcBef>
                <a:spcPts val="0"/>
              </a:spcBef>
              <a:spcAft>
                <a:spcPts val="0"/>
              </a:spcAft>
              <a:buSzPts val="1800"/>
              <a:buChar char="●"/>
            </a:pPr>
            <a:r>
              <a:rPr lang="es-AR" sz="1800"/>
              <a:t>Y: “tiempo de vida de un fusible”</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s-AR" sz="3600">
                <a:solidFill>
                  <a:srgbClr val="FFFFFF"/>
                </a:solidFill>
                <a:latin typeface="Source Sans Pro"/>
                <a:ea typeface="Source Sans Pro"/>
                <a:cs typeface="Source Sans Pro"/>
                <a:sym typeface="Source Sans Pro"/>
              </a:rPr>
              <a:t>El espacio Muestral</a:t>
            </a:r>
            <a:endParaRPr b="1" sz="3600">
              <a:solidFill>
                <a:srgbClr val="FFFFFF"/>
              </a:solidFill>
              <a:latin typeface="Source Sans Pro"/>
              <a:ea typeface="Source Sans Pro"/>
              <a:cs typeface="Source Sans Pro"/>
              <a:sym typeface="Source Sans Pro"/>
            </a:endParaRPr>
          </a:p>
        </p:txBody>
      </p:sp>
      <p:sp>
        <p:nvSpPr>
          <p:cNvPr id="199" name="Shape 199"/>
          <p:cNvSpPr txBox="1"/>
          <p:nvPr>
            <p:ph idx="3" type="body"/>
          </p:nvPr>
        </p:nvSpPr>
        <p:spPr>
          <a:xfrm>
            <a:off x="450313" y="1897050"/>
            <a:ext cx="9180000" cy="22320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Font typeface="Arial"/>
              <a:buNone/>
            </a:pPr>
            <a:r>
              <a:rPr lang="es-AR" sz="3000">
                <a:solidFill>
                  <a:srgbClr val="1C1C1C"/>
                </a:solidFill>
              </a:rPr>
              <a:t>a) Si ε : tirar un dado y observar el número en la cara de arriba, entonces podemos tomar como espacio muestral a S = { 1 , 2 , 3 , 4 , 5 , 6 }</a:t>
            </a:r>
            <a:endParaRPr sz="3000">
              <a:solidFill>
                <a:srgbClr val="1C1C1C"/>
              </a:solidFill>
            </a:endParaRPr>
          </a:p>
          <a:p>
            <a:pPr indent="0" lvl="0" marL="0" rtl="0">
              <a:spcBef>
                <a:spcPts val="1142"/>
              </a:spcBef>
              <a:spcAft>
                <a:spcPts val="0"/>
              </a:spcAft>
              <a:buClr>
                <a:schemeClr val="dk1"/>
              </a:buClr>
              <a:buFont typeface="Arial"/>
              <a:buNone/>
            </a:pPr>
            <a:r>
              <a:rPr lang="es-AR" sz="3000">
                <a:solidFill>
                  <a:srgbClr val="1C1C1C"/>
                </a:solidFill>
              </a:rPr>
              <a:t>b) Si ε : tirar una moneda, entonces S = { c , s }</a:t>
            </a:r>
            <a:endParaRPr sz="3000">
              <a:solidFill>
                <a:srgbClr val="1C1C1C"/>
              </a:solidFill>
            </a:endParaRPr>
          </a:p>
          <a:p>
            <a:pPr indent="0" lvl="0" marL="0" rtl="0">
              <a:spcBef>
                <a:spcPts val="1142"/>
              </a:spcBef>
              <a:spcAft>
                <a:spcPts val="0"/>
              </a:spcAft>
              <a:buClr>
                <a:schemeClr val="dk1"/>
              </a:buClr>
              <a:buFont typeface="Arial"/>
              <a:buNone/>
            </a:pPr>
            <a:r>
              <a:rPr lang="es-AR" sz="3000">
                <a:solidFill>
                  <a:srgbClr val="1C1C1C"/>
                </a:solidFill>
              </a:rPr>
              <a:t>c) Si ε : lanzar una moneda tres veces y contar el número total de caras obtenidas entonces podemos considerar S = { 0 , 1 , 2 , 3 }</a:t>
            </a:r>
            <a:endParaRPr sz="3000">
              <a:solidFill>
                <a:srgbClr val="1C1C1C"/>
              </a:solidFill>
            </a:endParaRPr>
          </a:p>
          <a:p>
            <a:pPr indent="0" lvl="0" marL="0">
              <a:spcBef>
                <a:spcPts val="0"/>
              </a:spcBef>
              <a:spcAft>
                <a:spcPts val="0"/>
              </a:spcAft>
              <a:buNone/>
            </a:pPr>
            <a:r>
              <a:t/>
            </a:r>
            <a:endParaRPr sz="3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s-AR" sz="3600">
                <a:solidFill>
                  <a:srgbClr val="FFFFFF"/>
                </a:solidFill>
                <a:latin typeface="Source Sans Pro"/>
                <a:ea typeface="Source Sans Pro"/>
                <a:cs typeface="Source Sans Pro"/>
                <a:sym typeface="Source Sans Pro"/>
              </a:rPr>
              <a:t>El espacio Muestral</a:t>
            </a:r>
            <a:endParaRPr b="1" sz="3600">
              <a:solidFill>
                <a:srgbClr val="FFFFFF"/>
              </a:solidFill>
              <a:latin typeface="Source Sans Pro"/>
              <a:ea typeface="Source Sans Pro"/>
              <a:cs typeface="Source Sans Pro"/>
              <a:sym typeface="Source Sans Pro"/>
            </a:endParaRPr>
          </a:p>
        </p:txBody>
      </p:sp>
      <p:sp>
        <p:nvSpPr>
          <p:cNvPr id="205" name="Shape 205"/>
          <p:cNvSpPr txBox="1"/>
          <p:nvPr>
            <p:ph idx="3" type="body"/>
          </p:nvPr>
        </p:nvSpPr>
        <p:spPr>
          <a:xfrm>
            <a:off x="360000" y="2085000"/>
            <a:ext cx="9180000" cy="2232000"/>
          </a:xfrm>
          <a:prstGeom prst="rect">
            <a:avLst/>
          </a:prstGeom>
        </p:spPr>
        <p:txBody>
          <a:bodyPr anchorCtr="0" anchor="t" bIns="91425" lIns="91425" spcFirstLastPara="1" rIns="91425" wrap="square" tIns="91425">
            <a:noAutofit/>
          </a:bodyPr>
          <a:lstStyle/>
          <a:p>
            <a:pPr indent="0" lvl="0" marL="0" rtl="0">
              <a:spcBef>
                <a:spcPts val="1142"/>
              </a:spcBef>
              <a:spcAft>
                <a:spcPts val="0"/>
              </a:spcAft>
              <a:buClr>
                <a:schemeClr val="dk1"/>
              </a:buClr>
              <a:buSzPts val="1100"/>
              <a:buFont typeface="Arial"/>
              <a:buNone/>
            </a:pPr>
            <a:r>
              <a:rPr lang="es-AR" sz="2400">
                <a:solidFill>
                  <a:srgbClr val="1C1C1C"/>
                </a:solidFill>
              </a:rPr>
              <a:t>d) Si ε : lanzar una moneda tres veces y observar la sucesión de caras y cecas obtenidas, entonces S = { ( c , c , c ) ; ( c , c , s ); ( c , s , c ); ( s , c , c ); ( c , s , s ); ( s , s , c ); ( c , s , c ); ( s , s , s ) }</a:t>
            </a:r>
            <a:endParaRPr sz="2400">
              <a:solidFill>
                <a:srgbClr val="1C1C1C"/>
              </a:solidFill>
            </a:endParaRPr>
          </a:p>
          <a:p>
            <a:pPr indent="0" lvl="0" marL="0" rtl="0">
              <a:spcBef>
                <a:spcPts val="1142"/>
              </a:spcBef>
              <a:spcAft>
                <a:spcPts val="0"/>
              </a:spcAft>
              <a:buClr>
                <a:schemeClr val="dk1"/>
              </a:buClr>
              <a:buSzPts val="1100"/>
              <a:buFont typeface="Arial"/>
              <a:buNone/>
            </a:pPr>
            <a:r>
              <a:rPr lang="es-AR" sz="2400">
                <a:solidFill>
                  <a:srgbClr val="1C1C1C"/>
                </a:solidFill>
              </a:rPr>
              <a:t>e) Si ε : tirar un dado las veces necesarias hasta que sale un 6 por primera vez, y contar el número de tiros realizados, entonces S = { 1 , 2 , 3 , 4 ,..... } = N , donde N es el conjunto de los números naturales.</a:t>
            </a:r>
            <a:endParaRPr sz="2400">
              <a:solidFill>
                <a:srgbClr val="1C1C1C"/>
              </a:solidFill>
            </a:endParaRPr>
          </a:p>
          <a:p>
            <a:pPr indent="0" lvl="0" marL="0" rtl="0">
              <a:spcBef>
                <a:spcPts val="1142"/>
              </a:spcBef>
              <a:spcAft>
                <a:spcPts val="0"/>
              </a:spcAft>
              <a:buClr>
                <a:schemeClr val="dk1"/>
              </a:buClr>
              <a:buSzPts val="1100"/>
              <a:buFont typeface="Arial"/>
              <a:buNone/>
            </a:pPr>
            <a:r>
              <a:rPr lang="es-AR" sz="2400">
                <a:solidFill>
                  <a:srgbClr val="1C1C1C"/>
                </a:solidFill>
              </a:rPr>
              <a:t>f) Si ε : medir el tiempo de vida de una lamparita eléctrica, entonces S = { t ∈ R , t ≥ 0 } donde R es el conjunto de los números reales.</a:t>
            </a:r>
            <a:endParaRPr sz="2400">
              <a:solidFill>
                <a:srgbClr val="1C1C1C"/>
              </a:solidFill>
            </a:endParaRPr>
          </a:p>
          <a:p>
            <a:pPr indent="0" lvl="0" marL="0">
              <a:spcBef>
                <a:spcPts val="0"/>
              </a:spcBef>
              <a:spcAft>
                <a:spcPts val="0"/>
              </a:spcAft>
              <a:buNone/>
            </a:pPr>
            <a:r>
              <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nvSpPr>
        <p:spPr>
          <a:xfrm>
            <a:off x="360000" y="360000"/>
            <a:ext cx="9360000" cy="90000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1" lang="es-AR" sz="3200" strike="noStrike">
                <a:solidFill>
                  <a:srgbClr val="FFFFFF"/>
                </a:solidFill>
                <a:latin typeface="Source Sans Pro Black"/>
                <a:ea typeface="Source Sans Pro Black"/>
                <a:cs typeface="Source Sans Pro Black"/>
                <a:sym typeface="Source Sans Pro Black"/>
              </a:rPr>
              <a:t>Variables Aleatorias</a:t>
            </a:r>
            <a:endParaRPr b="1" sz="3200" strike="noStrike">
              <a:solidFill>
                <a:srgbClr val="FFFFFF"/>
              </a:solidFill>
              <a:latin typeface="Source Sans Pro Black"/>
              <a:ea typeface="Source Sans Pro Black"/>
              <a:cs typeface="Source Sans Pro Black"/>
              <a:sym typeface="Source Sans Pro Black"/>
            </a:endParaRPr>
          </a:p>
        </p:txBody>
      </p:sp>
      <p:sp>
        <p:nvSpPr>
          <p:cNvPr id="211" name="Shape 211"/>
          <p:cNvSpPr txBox="1"/>
          <p:nvPr/>
        </p:nvSpPr>
        <p:spPr>
          <a:xfrm>
            <a:off x="308520" y="1944000"/>
            <a:ext cx="4479480" cy="2232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s-AR" sz="2600" strike="noStrike">
                <a:solidFill>
                  <a:srgbClr val="1C1C1C"/>
                </a:solidFill>
                <a:latin typeface="Source Sans Pro SemiBold"/>
                <a:ea typeface="Source Sans Pro SemiBold"/>
                <a:cs typeface="Source Sans Pro SemiBold"/>
                <a:sym typeface="Source Sans Pro SemiBold"/>
              </a:rPr>
              <a:t>En muchas situaciones experimentales se quiere asignar un número real a cada uno de los elementos del espacio muestral.</a:t>
            </a:r>
            <a:endParaRPr b="1" sz="2600" strike="noStrike">
              <a:solidFill>
                <a:srgbClr val="1C1C1C"/>
              </a:solidFill>
              <a:latin typeface="Source Sans Pro SemiBold"/>
              <a:ea typeface="Source Sans Pro SemiBold"/>
              <a:cs typeface="Source Sans Pro SemiBold"/>
              <a:sym typeface="Source Sans Pro SemiBold"/>
            </a:endParaRPr>
          </a:p>
        </p:txBody>
      </p:sp>
      <p:sp>
        <p:nvSpPr>
          <p:cNvPr id="212" name="Shape 212"/>
          <p:cNvSpPr txBox="1"/>
          <p:nvPr/>
        </p:nvSpPr>
        <p:spPr>
          <a:xfrm>
            <a:off x="4977110" y="1980000"/>
            <a:ext cx="4479600" cy="2232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s-AR" sz="2600" strike="noStrike">
                <a:solidFill>
                  <a:srgbClr val="1C1C1C"/>
                </a:solidFill>
                <a:latin typeface="Source Sans Pro SemiBold"/>
                <a:ea typeface="Source Sans Pro SemiBold"/>
                <a:cs typeface="Source Sans Pro SemiBold"/>
                <a:sym typeface="Source Sans Pro SemiBold"/>
              </a:rPr>
              <a:t>Definición: Sea ε un experimento aleatorio y S un espacio muestral asociado a él. Una variable</a:t>
            </a:r>
            <a:r>
              <a:rPr b="1" lang="es-AR" sz="2600">
                <a:solidFill>
                  <a:srgbClr val="1C1C1C"/>
                </a:solidFill>
                <a:latin typeface="Source Sans Pro SemiBold"/>
                <a:ea typeface="Source Sans Pro SemiBold"/>
                <a:cs typeface="Source Sans Pro SemiBold"/>
                <a:sym typeface="Source Sans Pro SemiBold"/>
              </a:rPr>
              <a:t> </a:t>
            </a:r>
            <a:r>
              <a:rPr b="1" lang="es-AR" sz="2600" strike="noStrike">
                <a:solidFill>
                  <a:srgbClr val="1C1C1C"/>
                </a:solidFill>
                <a:latin typeface="Source Sans Pro SemiBold"/>
                <a:ea typeface="Source Sans Pro SemiBold"/>
                <a:cs typeface="Source Sans Pro SemiBold"/>
                <a:sym typeface="Source Sans Pro SemiBold"/>
              </a:rPr>
              <a:t>aleatoria es una función que asigna a cada elemento de S un número real.</a:t>
            </a:r>
            <a:endParaRPr b="1" sz="2600" strike="noStrike">
              <a:solidFill>
                <a:srgbClr val="1C1C1C"/>
              </a:solidFill>
              <a:latin typeface="Source Sans Pro SemiBold"/>
              <a:ea typeface="Source Sans Pro SemiBold"/>
              <a:cs typeface="Source Sans Pro SemiBold"/>
              <a:sym typeface="Source Sans Pro SemiBold"/>
            </a:endParaRPr>
          </a:p>
        </p:txBody>
      </p:sp>
      <p:sp>
        <p:nvSpPr>
          <p:cNvPr id="213" name="Shape 213"/>
          <p:cNvSpPr txBox="1"/>
          <p:nvPr/>
        </p:nvSpPr>
        <p:spPr>
          <a:xfrm>
            <a:off x="450000" y="4932000"/>
            <a:ext cx="9180000" cy="2232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s-AR" sz="2600" strike="noStrike">
                <a:solidFill>
                  <a:srgbClr val="1C1C1C"/>
                </a:solidFill>
                <a:latin typeface="Source Sans Pro SemiBold"/>
                <a:ea typeface="Source Sans Pro SemiBold"/>
                <a:cs typeface="Source Sans Pro SemiBold"/>
                <a:sym typeface="Source Sans Pro SemiBold"/>
              </a:rPr>
              <a:t>Notación: se anota a una variable aleatoria con letras mayúsculas X, Y, Z, W,...</a:t>
            </a:r>
            <a:endParaRPr b="1" sz="2600" strike="noStrike">
              <a:solidFill>
                <a:srgbClr val="1C1C1C"/>
              </a:solidFill>
              <a:latin typeface="Source Sans Pro SemiBold"/>
              <a:ea typeface="Source Sans Pro SemiBold"/>
              <a:cs typeface="Source Sans Pro SemiBold"/>
              <a:sym typeface="Source Sans Pro SemiBold"/>
            </a:endParaRPr>
          </a:p>
          <a:p>
            <a:pPr indent="0" lvl="0" marL="0" marR="0" rtl="0" algn="l">
              <a:spcBef>
                <a:spcPts val="1142"/>
              </a:spcBef>
              <a:spcAft>
                <a:spcPts val="0"/>
              </a:spcAft>
              <a:buNone/>
            </a:pPr>
            <a:r>
              <a:t/>
            </a:r>
            <a:endParaRPr b="1" sz="2600" strike="noStrike">
              <a:solidFill>
                <a:srgbClr val="1C1C1C"/>
              </a:solidFill>
              <a:latin typeface="Source Sans Pro SemiBold"/>
              <a:ea typeface="Source Sans Pro SemiBold"/>
              <a:cs typeface="Source Sans Pro SemiBold"/>
              <a:sym typeface="Source Sans Pro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nvSpPr>
        <p:spPr>
          <a:xfrm>
            <a:off x="360000" y="360000"/>
            <a:ext cx="9360000" cy="90000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1" lang="es-AR" sz="3200">
                <a:solidFill>
                  <a:srgbClr val="FFFFFF"/>
                </a:solidFill>
                <a:latin typeface="Source Sans Pro Black"/>
                <a:ea typeface="Source Sans Pro Black"/>
                <a:cs typeface="Source Sans Pro Black"/>
                <a:sym typeface="Source Sans Pro Black"/>
              </a:rPr>
              <a:t>¿</a:t>
            </a:r>
            <a:r>
              <a:rPr b="1" lang="es-AR" sz="3200" strike="noStrike">
                <a:solidFill>
                  <a:srgbClr val="FFFFFF"/>
                </a:solidFill>
                <a:latin typeface="Source Sans Pro Black"/>
                <a:ea typeface="Source Sans Pro Black"/>
                <a:cs typeface="Source Sans Pro Black"/>
                <a:sym typeface="Source Sans Pro Black"/>
              </a:rPr>
              <a:t>De qu</a:t>
            </a:r>
            <a:r>
              <a:rPr b="1" lang="es-AR" sz="3200">
                <a:solidFill>
                  <a:srgbClr val="FFFFFF"/>
                </a:solidFill>
                <a:latin typeface="Source Sans Pro Black"/>
                <a:ea typeface="Source Sans Pro Black"/>
                <a:cs typeface="Source Sans Pro Black"/>
                <a:sym typeface="Source Sans Pro Black"/>
              </a:rPr>
              <a:t>é</a:t>
            </a:r>
            <a:r>
              <a:rPr b="1" lang="es-AR" sz="3200" strike="noStrike">
                <a:solidFill>
                  <a:srgbClr val="FFFFFF"/>
                </a:solidFill>
                <a:latin typeface="Source Sans Pro Black"/>
                <a:ea typeface="Source Sans Pro Black"/>
                <a:cs typeface="Source Sans Pro Black"/>
                <a:sym typeface="Source Sans Pro Black"/>
              </a:rPr>
              <a:t> hablamos cuando decimos que algo es probable? </a:t>
            </a:r>
            <a:endParaRPr b="1" sz="3200" strike="noStrike">
              <a:solidFill>
                <a:srgbClr val="FFFFFF"/>
              </a:solidFill>
              <a:latin typeface="Source Sans Pro Black"/>
              <a:ea typeface="Source Sans Pro Black"/>
              <a:cs typeface="Source Sans Pro Black"/>
              <a:sym typeface="Source Sans Pro Black"/>
            </a:endParaRPr>
          </a:p>
        </p:txBody>
      </p:sp>
      <p:sp>
        <p:nvSpPr>
          <p:cNvPr id="73" name="Shape 73"/>
          <p:cNvSpPr txBox="1"/>
          <p:nvPr/>
        </p:nvSpPr>
        <p:spPr>
          <a:xfrm>
            <a:off x="360000" y="1754775"/>
            <a:ext cx="9487500" cy="7677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s-AR" sz="2600" strike="noStrike">
                <a:solidFill>
                  <a:srgbClr val="1C1C1C"/>
                </a:solidFill>
                <a:latin typeface="Source Sans Pro"/>
                <a:ea typeface="Source Sans Pro"/>
                <a:cs typeface="Source Sans Pro"/>
                <a:sym typeface="Source Sans Pro"/>
              </a:rPr>
              <a:t>La </a:t>
            </a:r>
            <a:r>
              <a:rPr b="1" lang="es-AR" sz="2600" strike="noStrike">
                <a:solidFill>
                  <a:srgbClr val="1C1C1C"/>
                </a:solidFill>
                <a:latin typeface="Source Sans Pro"/>
                <a:ea typeface="Source Sans Pro"/>
                <a:cs typeface="Source Sans Pro"/>
                <a:sym typeface="Source Sans Pro"/>
              </a:rPr>
              <a:t>Teoría de Probabilidades</a:t>
            </a:r>
            <a:r>
              <a:rPr lang="es-AR" sz="2600" strike="noStrike">
                <a:solidFill>
                  <a:srgbClr val="1C1C1C"/>
                </a:solidFill>
                <a:latin typeface="Source Sans Pro"/>
                <a:ea typeface="Source Sans Pro"/>
                <a:cs typeface="Source Sans Pro"/>
                <a:sym typeface="Source Sans Pro"/>
              </a:rPr>
              <a:t> estudia los llamados experimentos aleatorios.</a:t>
            </a:r>
            <a:endParaRPr sz="2600" strike="noStrike">
              <a:solidFill>
                <a:srgbClr val="1C1C1C"/>
              </a:solidFill>
              <a:latin typeface="Source Sans Pro"/>
              <a:ea typeface="Source Sans Pro"/>
              <a:cs typeface="Source Sans Pro"/>
              <a:sym typeface="Source Sans Pro"/>
            </a:endParaRPr>
          </a:p>
        </p:txBody>
      </p:sp>
      <p:sp>
        <p:nvSpPr>
          <p:cNvPr id="74" name="Shape 74"/>
          <p:cNvSpPr txBox="1"/>
          <p:nvPr/>
        </p:nvSpPr>
        <p:spPr>
          <a:xfrm>
            <a:off x="360000" y="2678991"/>
            <a:ext cx="9006600" cy="625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s-AR" sz="2600" strike="noStrike">
                <a:solidFill>
                  <a:srgbClr val="1C1C1C"/>
                </a:solidFill>
                <a:latin typeface="Source Sans Pro"/>
                <a:ea typeface="Source Sans Pro"/>
                <a:cs typeface="Source Sans Pro"/>
                <a:sym typeface="Source Sans Pro"/>
              </a:rPr>
              <a:t>Un </a:t>
            </a:r>
            <a:r>
              <a:rPr b="1" lang="es-AR" sz="2600" strike="noStrike">
                <a:solidFill>
                  <a:srgbClr val="1C1C1C"/>
                </a:solidFill>
                <a:latin typeface="Source Sans Pro"/>
                <a:ea typeface="Source Sans Pro"/>
                <a:cs typeface="Source Sans Pro"/>
                <a:sym typeface="Source Sans Pro"/>
              </a:rPr>
              <a:t>experimento aleatorio</a:t>
            </a:r>
            <a:r>
              <a:rPr lang="es-AR" sz="2600" strike="noStrike">
                <a:solidFill>
                  <a:srgbClr val="1C1C1C"/>
                </a:solidFill>
                <a:latin typeface="Source Sans Pro"/>
                <a:ea typeface="Source Sans Pro"/>
                <a:cs typeface="Source Sans Pro"/>
                <a:sym typeface="Source Sans Pro"/>
              </a:rPr>
              <a:t> tiene las siguientes características:</a:t>
            </a:r>
            <a:endParaRPr sz="2600" strike="noStrike">
              <a:solidFill>
                <a:srgbClr val="1C1C1C"/>
              </a:solidFill>
              <a:latin typeface="Source Sans Pro"/>
              <a:ea typeface="Source Sans Pro"/>
              <a:cs typeface="Source Sans Pro"/>
              <a:sym typeface="Source Sans Pro"/>
            </a:endParaRPr>
          </a:p>
        </p:txBody>
      </p:sp>
      <p:sp>
        <p:nvSpPr>
          <p:cNvPr id="75" name="Shape 75"/>
          <p:cNvSpPr txBox="1"/>
          <p:nvPr/>
        </p:nvSpPr>
        <p:spPr>
          <a:xfrm>
            <a:off x="360000" y="3814975"/>
            <a:ext cx="9180000" cy="23607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s-AR" sz="2600" strike="noStrike">
                <a:solidFill>
                  <a:srgbClr val="1C1C1C"/>
                </a:solidFill>
                <a:latin typeface="Source Sans Pro"/>
                <a:ea typeface="Source Sans Pro"/>
                <a:cs typeface="Source Sans Pro"/>
                <a:sym typeface="Source Sans Pro"/>
              </a:rPr>
              <a:t>1- Se lo puede repetir bajo las mismas condiciones tantas veces como se desee.</a:t>
            </a:r>
            <a:endParaRPr sz="2600" strike="noStrike">
              <a:solidFill>
                <a:srgbClr val="1C1C1C"/>
              </a:solidFill>
              <a:latin typeface="Source Sans Pro"/>
              <a:ea typeface="Source Sans Pro"/>
              <a:cs typeface="Source Sans Pro"/>
              <a:sym typeface="Source Sans Pro"/>
            </a:endParaRPr>
          </a:p>
          <a:p>
            <a:pPr indent="0" lvl="0" marL="0" marR="0" rtl="0" algn="l">
              <a:spcBef>
                <a:spcPts val="1142"/>
              </a:spcBef>
              <a:spcAft>
                <a:spcPts val="0"/>
              </a:spcAft>
              <a:buNone/>
            </a:pPr>
            <a:r>
              <a:rPr lang="es-AR" sz="2600" strike="noStrike">
                <a:solidFill>
                  <a:srgbClr val="1C1C1C"/>
                </a:solidFill>
                <a:latin typeface="Source Sans Pro"/>
                <a:ea typeface="Source Sans Pro"/>
                <a:cs typeface="Source Sans Pro"/>
                <a:sym typeface="Source Sans Pro"/>
              </a:rPr>
              <a:t>2-  No se puede predecir con exactitud el resultado de dicho experimento, pero se puede decir cuáles son los posibles resultados del mismo.</a:t>
            </a:r>
            <a:endParaRPr sz="2600" strike="noStrike">
              <a:solidFill>
                <a:srgbClr val="1C1C1C"/>
              </a:solidFill>
              <a:latin typeface="Source Sans Pro"/>
              <a:ea typeface="Source Sans Pro"/>
              <a:cs typeface="Source Sans Pro"/>
              <a:sym typeface="Source Sans Pro"/>
            </a:endParaRPr>
          </a:p>
          <a:p>
            <a:pPr indent="0" lvl="0" marL="0" marR="0" rtl="0" algn="l">
              <a:spcBef>
                <a:spcPts val="1142"/>
              </a:spcBef>
              <a:spcAft>
                <a:spcPts val="0"/>
              </a:spcAft>
              <a:buClr>
                <a:srgbClr val="000000"/>
              </a:buClr>
              <a:buFont typeface="Arial"/>
              <a:buNone/>
            </a:pPr>
            <a:r>
              <a:t/>
            </a:r>
            <a:endParaRPr sz="2600">
              <a:solidFill>
                <a:srgbClr val="1C1C1C"/>
              </a:solidFill>
              <a:latin typeface="Source Sans Pro"/>
              <a:ea typeface="Source Sans Pro"/>
              <a:cs typeface="Source Sans Pro"/>
              <a:sym typeface="Source Sans Pro"/>
            </a:endParaRPr>
          </a:p>
          <a:p>
            <a:pPr indent="0" lvl="0" marL="0" marR="0" rtl="0" algn="l">
              <a:spcBef>
                <a:spcPts val="1142"/>
              </a:spcBef>
              <a:spcAft>
                <a:spcPts val="0"/>
              </a:spcAft>
              <a:buNone/>
            </a:pPr>
            <a:r>
              <a:t/>
            </a:r>
            <a:endParaRPr sz="2600" strike="noStrike">
              <a:solidFill>
                <a:srgbClr val="1C1C1C"/>
              </a:solidFill>
              <a:latin typeface="Source Sans Pro"/>
              <a:ea typeface="Source Sans Pro"/>
              <a:cs typeface="Source Sans Pro"/>
              <a:sym typeface="Source Sans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nvSpPr>
        <p:spPr>
          <a:xfrm>
            <a:off x="360000" y="360000"/>
            <a:ext cx="9360000" cy="90000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1" lang="es-AR" sz="3200">
                <a:solidFill>
                  <a:srgbClr val="FFFFFF"/>
                </a:solidFill>
                <a:latin typeface="Source Sans Pro Black"/>
                <a:ea typeface="Source Sans Pro Black"/>
                <a:cs typeface="Source Sans Pro Black"/>
                <a:sym typeface="Source Sans Pro Black"/>
              </a:rPr>
              <a:t>Rango o recorrido</a:t>
            </a:r>
            <a:endParaRPr b="1" sz="3200">
              <a:solidFill>
                <a:srgbClr val="FFFFFF"/>
              </a:solidFill>
              <a:latin typeface="Source Sans Pro Black"/>
              <a:ea typeface="Source Sans Pro Black"/>
              <a:cs typeface="Source Sans Pro Black"/>
              <a:sym typeface="Source Sans Pro Black"/>
            </a:endParaRPr>
          </a:p>
        </p:txBody>
      </p:sp>
      <p:sp>
        <p:nvSpPr>
          <p:cNvPr id="219" name="Shape 219"/>
          <p:cNvSpPr txBox="1"/>
          <p:nvPr/>
        </p:nvSpPr>
        <p:spPr>
          <a:xfrm>
            <a:off x="449988" y="1642500"/>
            <a:ext cx="9180000" cy="1976400"/>
          </a:xfrm>
          <a:prstGeom prst="rect">
            <a:avLst/>
          </a:prstGeom>
          <a:noFill/>
          <a:ln>
            <a:noFill/>
          </a:ln>
        </p:spPr>
        <p:txBody>
          <a:bodyPr anchorCtr="0" anchor="t" bIns="0" lIns="0" spcFirstLastPara="1" rIns="0" wrap="square" tIns="0">
            <a:noAutofit/>
          </a:bodyPr>
          <a:lstStyle/>
          <a:p>
            <a:pPr indent="0" lvl="0" marL="0" rtl="0">
              <a:spcBef>
                <a:spcPts val="1142"/>
              </a:spcBef>
              <a:spcAft>
                <a:spcPts val="0"/>
              </a:spcAft>
              <a:buClr>
                <a:schemeClr val="dk1"/>
              </a:buClr>
              <a:buFont typeface="Arial"/>
              <a:buNone/>
            </a:pPr>
            <a:r>
              <a:rPr b="1" lang="es-AR" sz="3000">
                <a:solidFill>
                  <a:srgbClr val="1C1C1C"/>
                </a:solidFill>
                <a:latin typeface="Source Sans Pro SemiBold"/>
                <a:ea typeface="Source Sans Pro SemiBold"/>
                <a:cs typeface="Source Sans Pro SemiBold"/>
                <a:sym typeface="Source Sans Pro SemiBold"/>
              </a:rPr>
              <a:t>Dada una v.a. X a su imagen se la anota R</a:t>
            </a:r>
            <a:r>
              <a:rPr b="1" baseline="-25000" lang="es-AR" sz="3000">
                <a:solidFill>
                  <a:srgbClr val="1C1C1C"/>
                </a:solidFill>
                <a:latin typeface="Source Sans Pro SemiBold"/>
                <a:ea typeface="Source Sans Pro SemiBold"/>
                <a:cs typeface="Source Sans Pro SemiBold"/>
                <a:sym typeface="Source Sans Pro SemiBold"/>
              </a:rPr>
              <a:t> X </a:t>
            </a:r>
            <a:r>
              <a:rPr b="1" lang="es-AR" sz="3000">
                <a:solidFill>
                  <a:srgbClr val="1C1C1C"/>
                </a:solidFill>
                <a:latin typeface="Source Sans Pro SemiBold"/>
                <a:ea typeface="Source Sans Pro SemiBold"/>
                <a:cs typeface="Source Sans Pro SemiBold"/>
                <a:sym typeface="Source Sans Pro SemiBold"/>
              </a:rPr>
              <a:t>y se la denomina rango o recorrido de X</a:t>
            </a:r>
            <a:endParaRPr b="1" sz="3000">
              <a:solidFill>
                <a:srgbClr val="1C1C1C"/>
              </a:solidFill>
              <a:latin typeface="Source Sans Pro"/>
              <a:ea typeface="Source Sans Pro"/>
              <a:cs typeface="Source Sans Pro"/>
              <a:sym typeface="Source Sans Pro"/>
            </a:endParaRPr>
          </a:p>
          <a:p>
            <a:pPr indent="0" lvl="0" marL="0" marR="0" rtl="0" algn="l">
              <a:spcBef>
                <a:spcPts val="0"/>
              </a:spcBef>
              <a:spcAft>
                <a:spcPts val="0"/>
              </a:spcAft>
              <a:buNone/>
            </a:pPr>
            <a:r>
              <a:t/>
            </a:r>
            <a:endParaRPr b="1" sz="3000">
              <a:solidFill>
                <a:srgbClr val="1C1C1C"/>
              </a:solidFill>
              <a:latin typeface="Source Sans Pro"/>
              <a:ea typeface="Source Sans Pro"/>
              <a:cs typeface="Source Sans Pro"/>
              <a:sym typeface="Source Sans Pro"/>
            </a:endParaRPr>
          </a:p>
          <a:p>
            <a:pPr indent="0" lvl="0" marL="0" marR="0" rtl="0" algn="l">
              <a:spcBef>
                <a:spcPts val="0"/>
              </a:spcBef>
              <a:spcAft>
                <a:spcPts val="0"/>
              </a:spcAft>
              <a:buNone/>
            </a:pPr>
            <a:r>
              <a:rPr b="1" lang="es-AR" sz="3000" strike="noStrike">
                <a:solidFill>
                  <a:srgbClr val="1C1C1C"/>
                </a:solidFill>
                <a:latin typeface="Source Sans Pro"/>
                <a:ea typeface="Source Sans Pro"/>
                <a:cs typeface="Source Sans Pro"/>
                <a:sym typeface="Source Sans Pro"/>
              </a:rPr>
              <a:t>Las variables aleatorias se clasifican según su rango.</a:t>
            </a:r>
            <a:endParaRPr b="1" sz="3000">
              <a:solidFill>
                <a:srgbClr val="1C1C1C"/>
              </a:solidFill>
              <a:latin typeface="Source Sans Pro"/>
              <a:ea typeface="Source Sans Pro"/>
              <a:cs typeface="Source Sans Pro"/>
              <a:sym typeface="Source Sans Pro"/>
            </a:endParaRPr>
          </a:p>
          <a:p>
            <a:pPr indent="0" lvl="0" marL="0" marR="0" rtl="0" algn="l">
              <a:spcBef>
                <a:spcPts val="1142"/>
              </a:spcBef>
              <a:spcAft>
                <a:spcPts val="0"/>
              </a:spcAft>
              <a:buNone/>
            </a:pPr>
            <a:r>
              <a:rPr b="1" lang="es-AR" sz="3000" strike="noStrike">
                <a:solidFill>
                  <a:srgbClr val="1C1C1C"/>
                </a:solidFill>
                <a:latin typeface="Source Sans Pro"/>
                <a:ea typeface="Source Sans Pro"/>
                <a:cs typeface="Source Sans Pro"/>
                <a:sym typeface="Source Sans Pro"/>
              </a:rPr>
              <a:t>Sea X es una v.a. con rango R </a:t>
            </a:r>
            <a:r>
              <a:rPr b="1" baseline="-25000" lang="es-AR" sz="3000" strike="noStrike">
                <a:solidFill>
                  <a:srgbClr val="1C1C1C"/>
                </a:solidFill>
                <a:latin typeface="Source Sans Pro"/>
                <a:ea typeface="Source Sans Pro"/>
                <a:cs typeface="Source Sans Pro"/>
                <a:sym typeface="Source Sans Pro"/>
              </a:rPr>
              <a:t>X</a:t>
            </a:r>
            <a:r>
              <a:rPr b="1" lang="es-AR" sz="3000" strike="noStrike">
                <a:solidFill>
                  <a:srgbClr val="1C1C1C"/>
                </a:solidFill>
                <a:latin typeface="Source Sans Pro"/>
                <a:ea typeface="Source Sans Pro"/>
                <a:cs typeface="Source Sans Pro"/>
                <a:sym typeface="Source Sans Pro"/>
              </a:rPr>
              <a:t> . Si R</a:t>
            </a:r>
            <a:r>
              <a:rPr b="1" baseline="-25000" lang="es-AR" sz="3000" strike="noStrike">
                <a:solidFill>
                  <a:srgbClr val="1C1C1C"/>
                </a:solidFill>
                <a:latin typeface="Source Sans Pro"/>
                <a:ea typeface="Source Sans Pro"/>
                <a:cs typeface="Source Sans Pro"/>
                <a:sym typeface="Source Sans Pro"/>
              </a:rPr>
              <a:t> X</a:t>
            </a:r>
            <a:r>
              <a:rPr b="1" lang="es-AR" sz="3000" strike="noStrike">
                <a:solidFill>
                  <a:srgbClr val="1C1C1C"/>
                </a:solidFill>
                <a:latin typeface="Source Sans Pro"/>
                <a:ea typeface="Source Sans Pro"/>
                <a:cs typeface="Source Sans Pro"/>
                <a:sym typeface="Source Sans Pro"/>
              </a:rPr>
              <a:t> es un conjunto finito o infinito numerable entonces se dice</a:t>
            </a:r>
            <a:r>
              <a:rPr b="1" lang="es-AR" sz="3000">
                <a:solidFill>
                  <a:srgbClr val="1C1C1C"/>
                </a:solidFill>
                <a:latin typeface="Source Sans Pro"/>
                <a:ea typeface="Source Sans Pro"/>
                <a:cs typeface="Source Sans Pro"/>
                <a:sym typeface="Source Sans Pro"/>
              </a:rPr>
              <a:t> </a:t>
            </a:r>
            <a:r>
              <a:rPr b="1" lang="es-AR" sz="3000" strike="noStrike">
                <a:solidFill>
                  <a:srgbClr val="1C1C1C"/>
                </a:solidFill>
                <a:latin typeface="Source Sans Pro"/>
                <a:ea typeface="Source Sans Pro"/>
                <a:cs typeface="Source Sans Pro"/>
                <a:sym typeface="Source Sans Pro"/>
              </a:rPr>
              <a:t>que X es una v.a. discreta . Si </a:t>
            </a:r>
            <a:r>
              <a:rPr b="1" lang="es-AR" sz="3000" strike="noStrike">
                <a:solidFill>
                  <a:srgbClr val="1C1C1C"/>
                </a:solidFill>
                <a:latin typeface="Source Sans Pro"/>
                <a:ea typeface="Source Sans Pro"/>
                <a:cs typeface="Source Sans Pro"/>
                <a:sym typeface="Source Sans Pro"/>
              </a:rPr>
              <a:t>R</a:t>
            </a:r>
            <a:r>
              <a:rPr b="1" baseline="-25000" lang="es-AR" sz="3000">
                <a:solidFill>
                  <a:srgbClr val="1C1C1C"/>
                </a:solidFill>
                <a:latin typeface="Source Sans Pro"/>
                <a:ea typeface="Source Sans Pro"/>
                <a:cs typeface="Source Sans Pro"/>
                <a:sym typeface="Source Sans Pro"/>
              </a:rPr>
              <a:t>X</a:t>
            </a:r>
            <a:r>
              <a:rPr b="1" lang="es-AR" sz="3000" strike="noStrike">
                <a:solidFill>
                  <a:srgbClr val="1C1C1C"/>
                </a:solidFill>
                <a:latin typeface="Source Sans Pro"/>
                <a:ea typeface="Source Sans Pro"/>
                <a:cs typeface="Source Sans Pro"/>
                <a:sym typeface="Source Sans Pro"/>
              </a:rPr>
              <a:t>es un conjunto infinito no numerable entonces X es una v.a. continua.</a:t>
            </a:r>
            <a:endParaRPr b="1" sz="3000" strike="noStrike">
              <a:solidFill>
                <a:srgbClr val="1C1C1C"/>
              </a:solidFill>
              <a:latin typeface="Source Sans Pro"/>
              <a:ea typeface="Source Sans Pro"/>
              <a:cs typeface="Source Sans Pro"/>
              <a:sym typeface="Source Sans Pro"/>
            </a:endParaRPr>
          </a:p>
          <a:p>
            <a:pPr indent="0" lvl="0" marL="0" marR="0" rtl="0" algn="l">
              <a:spcBef>
                <a:spcPts val="1142"/>
              </a:spcBef>
              <a:spcAft>
                <a:spcPts val="0"/>
              </a:spcAft>
              <a:buNone/>
            </a:pPr>
            <a:r>
              <a:rPr b="1" lang="es-AR" sz="3000" strike="noStrike">
                <a:solidFill>
                  <a:srgbClr val="1C1C1C"/>
                </a:solidFill>
                <a:latin typeface="Source Sans Pro"/>
                <a:ea typeface="Source Sans Pro"/>
                <a:cs typeface="Source Sans Pro"/>
                <a:sym typeface="Source Sans Pro"/>
              </a:rPr>
              <a:t>El rango R</a:t>
            </a:r>
            <a:r>
              <a:rPr b="1" baseline="-25000" lang="es-AR" sz="3000" strike="noStrike">
                <a:solidFill>
                  <a:srgbClr val="1C1C1C"/>
                </a:solidFill>
                <a:latin typeface="Source Sans Pro"/>
                <a:ea typeface="Source Sans Pro"/>
                <a:cs typeface="Source Sans Pro"/>
                <a:sym typeface="Source Sans Pro"/>
              </a:rPr>
              <a:t>X</a:t>
            </a:r>
            <a:r>
              <a:rPr b="1" lang="es-AR" sz="3000" strike="noStrike">
                <a:solidFill>
                  <a:srgbClr val="1C1C1C"/>
                </a:solidFill>
                <a:latin typeface="Source Sans Pro"/>
                <a:ea typeface="Source Sans Pro"/>
                <a:cs typeface="Source Sans Pro"/>
                <a:sym typeface="Source Sans Pro"/>
              </a:rPr>
              <a:t> es considerado un nuevo espacio muestral , y sus subconjuntos son eventos .</a:t>
            </a:r>
            <a:endParaRPr b="1" sz="3000" strike="noStrike">
              <a:solidFill>
                <a:srgbClr val="1C1C1C"/>
              </a:solidFill>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nvSpPr>
        <p:spPr>
          <a:xfrm>
            <a:off x="360000" y="360000"/>
            <a:ext cx="9360000" cy="90000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1" lang="es-AR" sz="3200" strike="noStrike">
                <a:solidFill>
                  <a:srgbClr val="FFFFFF"/>
                </a:solidFill>
                <a:latin typeface="Source Sans Pro Black"/>
                <a:ea typeface="Source Sans Pro Black"/>
                <a:cs typeface="Source Sans Pro Black"/>
                <a:sym typeface="Source Sans Pro Black"/>
              </a:rPr>
              <a:t>Ejemplos de v.a.</a:t>
            </a:r>
            <a:endParaRPr b="1" sz="3200" strike="noStrike">
              <a:solidFill>
                <a:srgbClr val="FFFFFF"/>
              </a:solidFill>
              <a:latin typeface="Source Sans Pro Black"/>
              <a:ea typeface="Source Sans Pro Black"/>
              <a:cs typeface="Source Sans Pro Black"/>
              <a:sym typeface="Source Sans Pro Black"/>
            </a:endParaRPr>
          </a:p>
        </p:txBody>
      </p:sp>
      <p:sp>
        <p:nvSpPr>
          <p:cNvPr id="225" name="Shape 225"/>
          <p:cNvSpPr txBox="1"/>
          <p:nvPr/>
        </p:nvSpPr>
        <p:spPr>
          <a:xfrm>
            <a:off x="472850" y="1781200"/>
            <a:ext cx="9360000" cy="4824000"/>
          </a:xfrm>
          <a:prstGeom prst="rect">
            <a:avLst/>
          </a:prstGeom>
          <a:noFill/>
          <a:ln>
            <a:noFill/>
          </a:ln>
        </p:spPr>
        <p:txBody>
          <a:bodyPr anchorCtr="0" anchor="t" bIns="0" lIns="0" spcFirstLastPara="1" rIns="0" wrap="square" tIns="0">
            <a:noAutofit/>
          </a:bodyPr>
          <a:lstStyle/>
          <a:p>
            <a:pPr indent="0" lvl="0" marL="0" marR="0" rtl="0" algn="l">
              <a:spcBef>
                <a:spcPts val="1142"/>
              </a:spcBef>
              <a:spcAft>
                <a:spcPts val="0"/>
              </a:spcAft>
              <a:buNone/>
            </a:pPr>
            <a:r>
              <a:rPr lang="es-AR" sz="1800" strike="noStrike">
                <a:solidFill>
                  <a:srgbClr val="1C1C1C"/>
                </a:solidFill>
                <a:latin typeface="Montserrat"/>
                <a:ea typeface="Montserrat"/>
                <a:cs typeface="Montserrat"/>
                <a:sym typeface="Montserrat"/>
              </a:rPr>
              <a:t>1- Se tira una moneda tres veces</a:t>
            </a:r>
            <a:endParaRPr sz="1800" strike="noStrike">
              <a:solidFill>
                <a:srgbClr val="1C1C1C"/>
              </a:solidFill>
              <a:latin typeface="Montserrat"/>
              <a:ea typeface="Montserrat"/>
              <a:cs typeface="Montserrat"/>
              <a:sym typeface="Montserrat"/>
            </a:endParaRPr>
          </a:p>
          <a:p>
            <a:pPr indent="0" lvl="0" marL="0" marR="0" rtl="0" algn="l">
              <a:spcBef>
                <a:spcPts val="1142"/>
              </a:spcBef>
              <a:spcAft>
                <a:spcPts val="0"/>
              </a:spcAft>
              <a:buNone/>
            </a:pPr>
            <a:r>
              <a:rPr lang="es-AR" sz="1800" strike="noStrike">
                <a:solidFill>
                  <a:srgbClr val="1C1C1C"/>
                </a:solidFill>
                <a:latin typeface="Montserrat"/>
                <a:ea typeface="Montserrat"/>
                <a:cs typeface="Montserrat"/>
                <a:sym typeface="Montserrat"/>
              </a:rPr>
              <a:t>Sea X la v.a. X: “número de caras obtenidas luego de los tres tiros”</a:t>
            </a:r>
            <a:endParaRPr sz="1800" strike="noStrike">
              <a:solidFill>
                <a:srgbClr val="1C1C1C"/>
              </a:solidFill>
              <a:latin typeface="Montserrat"/>
              <a:ea typeface="Montserrat"/>
              <a:cs typeface="Montserrat"/>
              <a:sym typeface="Montserrat"/>
            </a:endParaRPr>
          </a:p>
          <a:p>
            <a:pPr indent="0" lvl="0" marL="0" marR="0" rtl="0" algn="l">
              <a:spcBef>
                <a:spcPts val="1142"/>
              </a:spcBef>
              <a:spcAft>
                <a:spcPts val="0"/>
              </a:spcAft>
              <a:buNone/>
            </a:pPr>
            <a:r>
              <a:rPr lang="es-AR" sz="1800" strike="noStrike">
                <a:solidFill>
                  <a:srgbClr val="1C1C1C"/>
                </a:solidFill>
                <a:latin typeface="Montserrat"/>
                <a:ea typeface="Montserrat"/>
                <a:cs typeface="Montserrat"/>
                <a:sym typeface="Montserrat"/>
              </a:rPr>
              <a:t>Si tomamos como espacio muestral</a:t>
            </a:r>
            <a:endParaRPr sz="1800" strike="noStrike">
              <a:solidFill>
                <a:srgbClr val="1C1C1C"/>
              </a:solidFill>
              <a:latin typeface="Montserrat"/>
              <a:ea typeface="Montserrat"/>
              <a:cs typeface="Montserrat"/>
              <a:sym typeface="Montserrat"/>
            </a:endParaRPr>
          </a:p>
          <a:p>
            <a:pPr indent="0" lvl="0" marL="0" marR="0" rtl="0" algn="l">
              <a:spcBef>
                <a:spcPts val="1142"/>
              </a:spcBef>
              <a:spcAft>
                <a:spcPts val="0"/>
              </a:spcAft>
              <a:buNone/>
            </a:pPr>
            <a:r>
              <a:rPr lang="es-AR" sz="1800" strike="noStrike">
                <a:solidFill>
                  <a:srgbClr val="1C1C1C"/>
                </a:solidFill>
                <a:latin typeface="Montserrat"/>
                <a:ea typeface="Montserrat"/>
                <a:cs typeface="Montserrat"/>
                <a:sym typeface="Montserrat"/>
              </a:rPr>
              <a:t>S = {( c , c , c ); ( c , c , s ); ( c , s , c ); ( s , c , c ); ( c , s , s ); ( s , s , c ); ( s , c , s ); ( s , s , s )}</a:t>
            </a:r>
            <a:endParaRPr sz="1800" strike="noStrike">
              <a:solidFill>
                <a:srgbClr val="1C1C1C"/>
              </a:solidFill>
              <a:latin typeface="Montserrat"/>
              <a:ea typeface="Montserrat"/>
              <a:cs typeface="Montserrat"/>
              <a:sym typeface="Montserrat"/>
            </a:endParaRPr>
          </a:p>
          <a:p>
            <a:pPr indent="0" lvl="0" marL="0" marR="0" rtl="0" algn="l">
              <a:spcBef>
                <a:spcPts val="1142"/>
              </a:spcBef>
              <a:spcAft>
                <a:spcPts val="0"/>
              </a:spcAft>
              <a:buNone/>
            </a:pPr>
            <a:r>
              <a:rPr lang="es-AR" sz="1800" strike="noStrike">
                <a:solidFill>
                  <a:srgbClr val="1C1C1C"/>
                </a:solidFill>
                <a:latin typeface="Montserrat"/>
                <a:ea typeface="Montserrat"/>
                <a:cs typeface="Montserrat"/>
                <a:sym typeface="Montserrat"/>
              </a:rPr>
              <a:t>entonces</a:t>
            </a:r>
            <a:endParaRPr sz="1800" strike="noStrike">
              <a:solidFill>
                <a:srgbClr val="1C1C1C"/>
              </a:solidFill>
              <a:latin typeface="Montserrat"/>
              <a:ea typeface="Montserrat"/>
              <a:cs typeface="Montserrat"/>
              <a:sym typeface="Montserrat"/>
            </a:endParaRPr>
          </a:p>
          <a:p>
            <a:pPr indent="-342900" lvl="0" marL="457200" marR="0" rtl="0" algn="l">
              <a:spcBef>
                <a:spcPts val="1142"/>
              </a:spcBef>
              <a:spcAft>
                <a:spcPts val="0"/>
              </a:spcAft>
              <a:buClr>
                <a:srgbClr val="1C1C1C"/>
              </a:buClr>
              <a:buSzPts val="1800"/>
              <a:buFont typeface="Montserrat"/>
              <a:buChar char="●"/>
            </a:pPr>
            <a:r>
              <a:rPr lang="es-AR" sz="1800" strike="noStrike">
                <a:solidFill>
                  <a:srgbClr val="1C1C1C"/>
                </a:solidFill>
                <a:latin typeface="Montserrat"/>
                <a:ea typeface="Montserrat"/>
                <a:cs typeface="Montserrat"/>
                <a:sym typeface="Montserrat"/>
              </a:rPr>
              <a:t>X (( c , c , c )) = 3</a:t>
            </a:r>
            <a:endParaRPr sz="1800" strike="noStrike">
              <a:solidFill>
                <a:srgbClr val="1C1C1C"/>
              </a:solidFill>
              <a:latin typeface="Montserrat"/>
              <a:ea typeface="Montserrat"/>
              <a:cs typeface="Montserrat"/>
              <a:sym typeface="Montserrat"/>
            </a:endParaRPr>
          </a:p>
          <a:p>
            <a:pPr indent="-342900" lvl="0" marL="457200" marR="0" rtl="0" algn="l">
              <a:spcBef>
                <a:spcPts val="0"/>
              </a:spcBef>
              <a:spcAft>
                <a:spcPts val="0"/>
              </a:spcAft>
              <a:buClr>
                <a:srgbClr val="1C1C1C"/>
              </a:buClr>
              <a:buSzPts val="1800"/>
              <a:buFont typeface="Montserrat"/>
              <a:buChar char="●"/>
            </a:pPr>
            <a:r>
              <a:rPr lang="es-AR" sz="1800" strike="noStrike">
                <a:solidFill>
                  <a:srgbClr val="1C1C1C"/>
                </a:solidFill>
                <a:latin typeface="Montserrat"/>
                <a:ea typeface="Montserrat"/>
                <a:cs typeface="Montserrat"/>
                <a:sym typeface="Montserrat"/>
              </a:rPr>
              <a:t>X (( c , c , s )) = X (( s , c , c )) = X (( c , s , c )) = 2</a:t>
            </a:r>
            <a:endParaRPr sz="1800" strike="noStrike">
              <a:solidFill>
                <a:srgbClr val="1C1C1C"/>
              </a:solidFill>
              <a:latin typeface="Montserrat"/>
              <a:ea typeface="Montserrat"/>
              <a:cs typeface="Montserrat"/>
              <a:sym typeface="Montserrat"/>
            </a:endParaRPr>
          </a:p>
          <a:p>
            <a:pPr indent="-342900" lvl="0" marL="457200" marR="0" rtl="0" algn="l">
              <a:spcBef>
                <a:spcPts val="0"/>
              </a:spcBef>
              <a:spcAft>
                <a:spcPts val="0"/>
              </a:spcAft>
              <a:buClr>
                <a:srgbClr val="1C1C1C"/>
              </a:buClr>
              <a:buSzPts val="1800"/>
              <a:buFont typeface="Montserrat"/>
              <a:buChar char="●"/>
            </a:pPr>
            <a:r>
              <a:rPr lang="es-AR" sz="1800" strike="noStrike">
                <a:solidFill>
                  <a:srgbClr val="1C1C1C"/>
                </a:solidFill>
                <a:latin typeface="Montserrat"/>
                <a:ea typeface="Montserrat"/>
                <a:cs typeface="Montserrat"/>
                <a:sym typeface="Montserrat"/>
              </a:rPr>
              <a:t>X (( c , s , s )) = X (( s , c , s )) = X (( s , s , c )) = 1</a:t>
            </a:r>
            <a:endParaRPr sz="1800" strike="noStrike">
              <a:solidFill>
                <a:srgbClr val="1C1C1C"/>
              </a:solidFill>
              <a:latin typeface="Montserrat"/>
              <a:ea typeface="Montserrat"/>
              <a:cs typeface="Montserrat"/>
              <a:sym typeface="Montserrat"/>
            </a:endParaRPr>
          </a:p>
          <a:p>
            <a:pPr indent="-342900" lvl="0" marL="457200" marR="0" rtl="0" algn="l">
              <a:spcBef>
                <a:spcPts val="0"/>
              </a:spcBef>
              <a:spcAft>
                <a:spcPts val="0"/>
              </a:spcAft>
              <a:buClr>
                <a:srgbClr val="1C1C1C"/>
              </a:buClr>
              <a:buSzPts val="1800"/>
              <a:buFont typeface="Montserrat"/>
              <a:buChar char="●"/>
            </a:pPr>
            <a:r>
              <a:rPr lang="es-AR" sz="1800" strike="noStrike">
                <a:solidFill>
                  <a:srgbClr val="1C1C1C"/>
                </a:solidFill>
                <a:latin typeface="Montserrat"/>
                <a:ea typeface="Montserrat"/>
                <a:cs typeface="Montserrat"/>
                <a:sym typeface="Montserrat"/>
              </a:rPr>
              <a:t>X (( s , s , s )) = 0</a:t>
            </a:r>
            <a:endParaRPr sz="1800" strike="noStrike">
              <a:solidFill>
                <a:srgbClr val="1C1C1C"/>
              </a:solidFill>
              <a:latin typeface="Montserrat"/>
              <a:ea typeface="Montserrat"/>
              <a:cs typeface="Montserrat"/>
              <a:sym typeface="Montserrat"/>
            </a:endParaRPr>
          </a:p>
          <a:p>
            <a:pPr indent="0" lvl="0" marL="0" marR="0" rtl="0" algn="l">
              <a:spcBef>
                <a:spcPts val="1142"/>
              </a:spcBef>
              <a:spcAft>
                <a:spcPts val="0"/>
              </a:spcAft>
              <a:buNone/>
            </a:pPr>
            <a:r>
              <a:rPr lang="es-AR" sz="1800" strike="noStrike">
                <a:solidFill>
                  <a:srgbClr val="1C1C1C"/>
                </a:solidFill>
                <a:latin typeface="Montserrat"/>
                <a:ea typeface="Montserrat"/>
                <a:cs typeface="Montserrat"/>
                <a:sym typeface="Montserrat"/>
              </a:rPr>
              <a:t>La imagen de esta función es el conjunto { 0 , 1 , 2 , 3 }</a:t>
            </a:r>
            <a:endParaRPr sz="1800" strike="noStrike">
              <a:solidFill>
                <a:srgbClr val="1C1C1C"/>
              </a:solidFill>
              <a:latin typeface="Montserrat"/>
              <a:ea typeface="Montserrat"/>
              <a:cs typeface="Montserrat"/>
              <a:sym typeface="Montserrat"/>
            </a:endParaRPr>
          </a:p>
          <a:p>
            <a:pPr indent="0" lvl="0" marL="0" marR="0" rtl="0" algn="l">
              <a:spcBef>
                <a:spcPts val="1142"/>
              </a:spcBef>
              <a:spcAft>
                <a:spcPts val="0"/>
              </a:spcAft>
              <a:buNone/>
            </a:pPr>
            <a:r>
              <a:t/>
            </a:r>
            <a:endParaRPr sz="1800" strike="noStrike">
              <a:solidFill>
                <a:srgbClr val="1C1C1C"/>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s-AR" sz="3600">
                <a:solidFill>
                  <a:srgbClr val="FFFFFF"/>
                </a:solidFill>
                <a:latin typeface="Source Sans Pro"/>
                <a:ea typeface="Source Sans Pro"/>
                <a:cs typeface="Source Sans Pro"/>
                <a:sym typeface="Source Sans Pro"/>
              </a:rPr>
              <a:t>Análisis</a:t>
            </a:r>
            <a:endParaRPr b="1" sz="3600">
              <a:solidFill>
                <a:srgbClr val="FFFFFF"/>
              </a:solidFill>
              <a:latin typeface="Source Sans Pro"/>
              <a:ea typeface="Source Sans Pro"/>
              <a:cs typeface="Source Sans Pro"/>
              <a:sym typeface="Source Sans Pro"/>
            </a:endParaRPr>
          </a:p>
        </p:txBody>
      </p:sp>
      <p:sp>
        <p:nvSpPr>
          <p:cNvPr id="231" name="Shape 231"/>
          <p:cNvSpPr/>
          <p:nvPr/>
        </p:nvSpPr>
        <p:spPr>
          <a:xfrm>
            <a:off x="1818750" y="2669075"/>
            <a:ext cx="1881900" cy="2846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Clr>
                <a:srgbClr val="000000"/>
              </a:buClr>
              <a:buSzPts val="1100"/>
              <a:buFont typeface="Arial"/>
              <a:buNone/>
            </a:pPr>
            <a:r>
              <a:t/>
            </a:r>
            <a:endParaRPr/>
          </a:p>
        </p:txBody>
      </p:sp>
      <p:sp>
        <p:nvSpPr>
          <p:cNvPr id="232" name="Shape 232"/>
          <p:cNvSpPr/>
          <p:nvPr/>
        </p:nvSpPr>
        <p:spPr>
          <a:xfrm>
            <a:off x="5400150" y="2669075"/>
            <a:ext cx="1881900" cy="2846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txBox="1"/>
          <p:nvPr/>
        </p:nvSpPr>
        <p:spPr>
          <a:xfrm>
            <a:off x="2165225" y="2835875"/>
            <a:ext cx="2055900" cy="4333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s-AR" sz="1800">
                <a:solidFill>
                  <a:schemeClr val="dk1"/>
                </a:solidFill>
              </a:rPr>
              <a:t>( c , c , c ) </a:t>
            </a:r>
            <a:endParaRPr b="1" sz="1800">
              <a:solidFill>
                <a:schemeClr val="dk1"/>
              </a:solidFill>
            </a:endParaRPr>
          </a:p>
          <a:p>
            <a:pPr indent="0" lvl="0" marL="0">
              <a:spcBef>
                <a:spcPts val="0"/>
              </a:spcBef>
              <a:spcAft>
                <a:spcPts val="0"/>
              </a:spcAft>
              <a:buNone/>
            </a:pPr>
            <a:r>
              <a:rPr b="1" lang="es-AR" sz="1800">
                <a:solidFill>
                  <a:schemeClr val="dk1"/>
                </a:solidFill>
              </a:rPr>
              <a:t>( c , c , s )</a:t>
            </a:r>
            <a:endParaRPr b="1" sz="1800">
              <a:solidFill>
                <a:schemeClr val="dk1"/>
              </a:solidFill>
            </a:endParaRPr>
          </a:p>
          <a:p>
            <a:pPr indent="0" lvl="0" marL="0">
              <a:spcBef>
                <a:spcPts val="0"/>
              </a:spcBef>
              <a:spcAft>
                <a:spcPts val="0"/>
              </a:spcAft>
              <a:buNone/>
            </a:pPr>
            <a:r>
              <a:rPr b="1" lang="es-AR" sz="1800">
                <a:solidFill>
                  <a:schemeClr val="dk1"/>
                </a:solidFill>
              </a:rPr>
              <a:t>( c , s , c )</a:t>
            </a:r>
            <a:endParaRPr b="1" sz="1800">
              <a:solidFill>
                <a:schemeClr val="dk1"/>
              </a:solidFill>
            </a:endParaRPr>
          </a:p>
          <a:p>
            <a:pPr indent="0" lvl="0" marL="0">
              <a:spcBef>
                <a:spcPts val="0"/>
              </a:spcBef>
              <a:spcAft>
                <a:spcPts val="0"/>
              </a:spcAft>
              <a:buNone/>
            </a:pPr>
            <a:r>
              <a:rPr b="1" lang="es-AR" sz="1800">
                <a:solidFill>
                  <a:schemeClr val="dk1"/>
                </a:solidFill>
              </a:rPr>
              <a:t>( s , c , c )</a:t>
            </a:r>
            <a:endParaRPr b="1" sz="1800">
              <a:solidFill>
                <a:schemeClr val="dk1"/>
              </a:solidFill>
            </a:endParaRPr>
          </a:p>
          <a:p>
            <a:pPr indent="0" lvl="0" marL="0">
              <a:spcBef>
                <a:spcPts val="0"/>
              </a:spcBef>
              <a:spcAft>
                <a:spcPts val="0"/>
              </a:spcAft>
              <a:buNone/>
            </a:pPr>
            <a:r>
              <a:rPr b="1" lang="es-AR" sz="1800">
                <a:solidFill>
                  <a:schemeClr val="dk1"/>
                </a:solidFill>
              </a:rPr>
              <a:t>( c , s , s )</a:t>
            </a:r>
            <a:endParaRPr b="1" sz="1800">
              <a:solidFill>
                <a:schemeClr val="dk1"/>
              </a:solidFill>
            </a:endParaRPr>
          </a:p>
          <a:p>
            <a:pPr indent="0" lvl="0" marL="0">
              <a:spcBef>
                <a:spcPts val="0"/>
              </a:spcBef>
              <a:spcAft>
                <a:spcPts val="0"/>
              </a:spcAft>
              <a:buNone/>
            </a:pPr>
            <a:r>
              <a:rPr b="1" lang="es-AR" sz="1800">
                <a:solidFill>
                  <a:schemeClr val="dk1"/>
                </a:solidFill>
              </a:rPr>
              <a:t>( s , s , c )</a:t>
            </a:r>
            <a:endParaRPr b="1" sz="1800">
              <a:solidFill>
                <a:schemeClr val="dk1"/>
              </a:solidFill>
            </a:endParaRPr>
          </a:p>
          <a:p>
            <a:pPr indent="0" lvl="0" marL="0">
              <a:spcBef>
                <a:spcPts val="0"/>
              </a:spcBef>
              <a:spcAft>
                <a:spcPts val="0"/>
              </a:spcAft>
              <a:buNone/>
            </a:pPr>
            <a:r>
              <a:rPr b="1" lang="es-AR" sz="1800">
                <a:solidFill>
                  <a:schemeClr val="dk1"/>
                </a:solidFill>
              </a:rPr>
              <a:t>( s , c , s )</a:t>
            </a:r>
            <a:endParaRPr b="1" sz="1800">
              <a:solidFill>
                <a:schemeClr val="dk1"/>
              </a:solidFill>
            </a:endParaRPr>
          </a:p>
          <a:p>
            <a:pPr indent="0" lvl="0" marL="0" rtl="0">
              <a:spcBef>
                <a:spcPts val="0"/>
              </a:spcBef>
              <a:spcAft>
                <a:spcPts val="0"/>
              </a:spcAft>
              <a:buClr>
                <a:schemeClr val="dk1"/>
              </a:buClr>
              <a:buSzPts val="1100"/>
              <a:buFont typeface="Arial"/>
              <a:buNone/>
            </a:pPr>
            <a:r>
              <a:rPr b="1" lang="es-AR" sz="1800">
                <a:solidFill>
                  <a:schemeClr val="dk1"/>
                </a:solidFill>
              </a:rPr>
              <a:t>( s , s , s )</a:t>
            </a:r>
            <a:endParaRPr b="1" sz="1800"/>
          </a:p>
        </p:txBody>
      </p:sp>
      <p:sp>
        <p:nvSpPr>
          <p:cNvPr id="234" name="Shape 234"/>
          <p:cNvSpPr txBox="1"/>
          <p:nvPr/>
        </p:nvSpPr>
        <p:spPr>
          <a:xfrm>
            <a:off x="593800" y="503225"/>
            <a:ext cx="11133900" cy="3000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s-AR" sz="2400">
                <a:solidFill>
                  <a:schemeClr val="dk1"/>
                </a:solidFill>
              </a:rPr>
              <a:t>Sea X la v.a. X: “número de caras obtenidas luego de los tres tiros”</a:t>
            </a:r>
            <a:endParaRPr sz="2400"/>
          </a:p>
        </p:txBody>
      </p:sp>
      <p:sp>
        <p:nvSpPr>
          <p:cNvPr id="235" name="Shape 235"/>
          <p:cNvSpPr txBox="1"/>
          <p:nvPr/>
        </p:nvSpPr>
        <p:spPr>
          <a:xfrm>
            <a:off x="6124825" y="2725925"/>
            <a:ext cx="2293200" cy="4096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s-AR" sz="2400"/>
              <a:t>0</a:t>
            </a:r>
            <a:endParaRPr b="1" sz="2400"/>
          </a:p>
          <a:p>
            <a:pPr indent="0" lvl="0" marL="0">
              <a:spcBef>
                <a:spcPts val="0"/>
              </a:spcBef>
              <a:spcAft>
                <a:spcPts val="0"/>
              </a:spcAft>
              <a:buNone/>
            </a:pPr>
            <a:r>
              <a:t/>
            </a:r>
            <a:endParaRPr b="1" sz="2400"/>
          </a:p>
          <a:p>
            <a:pPr indent="0" lvl="0" marL="0">
              <a:spcBef>
                <a:spcPts val="0"/>
              </a:spcBef>
              <a:spcAft>
                <a:spcPts val="0"/>
              </a:spcAft>
              <a:buNone/>
            </a:pPr>
            <a:r>
              <a:rPr b="1" lang="es-AR" sz="2400"/>
              <a:t>1</a:t>
            </a:r>
            <a:endParaRPr b="1" sz="2400"/>
          </a:p>
          <a:p>
            <a:pPr indent="0" lvl="0" marL="0">
              <a:spcBef>
                <a:spcPts val="0"/>
              </a:spcBef>
              <a:spcAft>
                <a:spcPts val="0"/>
              </a:spcAft>
              <a:buNone/>
            </a:pPr>
            <a:r>
              <a:t/>
            </a:r>
            <a:endParaRPr b="1" sz="2400"/>
          </a:p>
          <a:p>
            <a:pPr indent="0" lvl="0" marL="0">
              <a:spcBef>
                <a:spcPts val="0"/>
              </a:spcBef>
              <a:spcAft>
                <a:spcPts val="0"/>
              </a:spcAft>
              <a:buNone/>
            </a:pPr>
            <a:r>
              <a:rPr b="1" lang="es-AR" sz="2400"/>
              <a:t>2</a:t>
            </a:r>
            <a:endParaRPr b="1" sz="2400"/>
          </a:p>
          <a:p>
            <a:pPr indent="0" lvl="0" marL="0">
              <a:spcBef>
                <a:spcPts val="0"/>
              </a:spcBef>
              <a:spcAft>
                <a:spcPts val="0"/>
              </a:spcAft>
              <a:buNone/>
            </a:pPr>
            <a:r>
              <a:t/>
            </a:r>
            <a:endParaRPr b="1" sz="2400"/>
          </a:p>
          <a:p>
            <a:pPr indent="0" lvl="0" marL="0">
              <a:spcBef>
                <a:spcPts val="0"/>
              </a:spcBef>
              <a:spcAft>
                <a:spcPts val="0"/>
              </a:spcAft>
              <a:buNone/>
            </a:pPr>
            <a:r>
              <a:rPr b="1" lang="es-AR" sz="2400"/>
              <a:t>3</a:t>
            </a:r>
            <a:endParaRPr b="1" sz="2400"/>
          </a:p>
        </p:txBody>
      </p:sp>
      <p:cxnSp>
        <p:nvCxnSpPr>
          <p:cNvPr id="236" name="Shape 236"/>
          <p:cNvCxnSpPr/>
          <p:nvPr/>
        </p:nvCxnSpPr>
        <p:spPr>
          <a:xfrm>
            <a:off x="3305375" y="3111900"/>
            <a:ext cx="2862600" cy="2040300"/>
          </a:xfrm>
          <a:prstGeom prst="straightConnector1">
            <a:avLst/>
          </a:prstGeom>
          <a:noFill/>
          <a:ln cap="flat" cmpd="sng" w="9525">
            <a:solidFill>
              <a:schemeClr val="dk2"/>
            </a:solidFill>
            <a:prstDash val="solid"/>
            <a:round/>
            <a:headEnd len="med" w="med" type="none"/>
            <a:tailEnd len="med" w="med" type="triangle"/>
          </a:ln>
        </p:spPr>
      </p:cxnSp>
      <p:cxnSp>
        <p:nvCxnSpPr>
          <p:cNvPr id="237" name="Shape 237"/>
          <p:cNvCxnSpPr/>
          <p:nvPr/>
        </p:nvCxnSpPr>
        <p:spPr>
          <a:xfrm>
            <a:off x="3337000" y="3428200"/>
            <a:ext cx="2672700" cy="996300"/>
          </a:xfrm>
          <a:prstGeom prst="straightConnector1">
            <a:avLst/>
          </a:prstGeom>
          <a:noFill/>
          <a:ln cap="flat" cmpd="sng" w="9525">
            <a:solidFill>
              <a:schemeClr val="dk2"/>
            </a:solidFill>
            <a:prstDash val="solid"/>
            <a:round/>
            <a:headEnd len="med" w="med" type="none"/>
            <a:tailEnd len="med" w="med" type="triangle"/>
          </a:ln>
        </p:spPr>
      </p:cxnSp>
      <p:cxnSp>
        <p:nvCxnSpPr>
          <p:cNvPr id="238" name="Shape 238"/>
          <p:cNvCxnSpPr/>
          <p:nvPr/>
        </p:nvCxnSpPr>
        <p:spPr>
          <a:xfrm>
            <a:off x="3337000" y="3728700"/>
            <a:ext cx="2688600" cy="727500"/>
          </a:xfrm>
          <a:prstGeom prst="straightConnector1">
            <a:avLst/>
          </a:prstGeom>
          <a:noFill/>
          <a:ln cap="flat" cmpd="sng" w="9525">
            <a:solidFill>
              <a:schemeClr val="dk2"/>
            </a:solidFill>
            <a:prstDash val="solid"/>
            <a:round/>
            <a:headEnd len="med" w="med" type="none"/>
            <a:tailEnd len="med" w="med" type="triangle"/>
          </a:ln>
        </p:spPr>
      </p:cxnSp>
      <p:cxnSp>
        <p:nvCxnSpPr>
          <p:cNvPr id="239" name="Shape 239"/>
          <p:cNvCxnSpPr/>
          <p:nvPr/>
        </p:nvCxnSpPr>
        <p:spPr>
          <a:xfrm>
            <a:off x="3400275" y="3950125"/>
            <a:ext cx="2609400" cy="506100"/>
          </a:xfrm>
          <a:prstGeom prst="straightConnector1">
            <a:avLst/>
          </a:prstGeom>
          <a:noFill/>
          <a:ln cap="flat" cmpd="sng" w="9525">
            <a:solidFill>
              <a:schemeClr val="dk2"/>
            </a:solidFill>
            <a:prstDash val="solid"/>
            <a:round/>
            <a:headEnd len="med" w="med" type="none"/>
            <a:tailEnd len="med" w="med" type="triangle"/>
          </a:ln>
        </p:spPr>
      </p:cxnSp>
      <p:cxnSp>
        <p:nvCxnSpPr>
          <p:cNvPr id="240" name="Shape 240"/>
          <p:cNvCxnSpPr/>
          <p:nvPr/>
        </p:nvCxnSpPr>
        <p:spPr>
          <a:xfrm flipH="1" rot="10800000">
            <a:off x="3416075" y="3792025"/>
            <a:ext cx="2546400" cy="490200"/>
          </a:xfrm>
          <a:prstGeom prst="straightConnector1">
            <a:avLst/>
          </a:prstGeom>
          <a:noFill/>
          <a:ln cap="flat" cmpd="sng" w="9525">
            <a:solidFill>
              <a:schemeClr val="dk2"/>
            </a:solidFill>
            <a:prstDash val="solid"/>
            <a:round/>
            <a:headEnd len="med" w="med" type="none"/>
            <a:tailEnd len="med" w="med" type="triangle"/>
          </a:ln>
        </p:spPr>
      </p:cxnSp>
      <p:cxnSp>
        <p:nvCxnSpPr>
          <p:cNvPr id="241" name="Shape 241"/>
          <p:cNvCxnSpPr/>
          <p:nvPr/>
        </p:nvCxnSpPr>
        <p:spPr>
          <a:xfrm flipH="1" rot="10800000">
            <a:off x="3368650" y="3823675"/>
            <a:ext cx="2641200" cy="711600"/>
          </a:xfrm>
          <a:prstGeom prst="straightConnector1">
            <a:avLst/>
          </a:prstGeom>
          <a:noFill/>
          <a:ln cap="flat" cmpd="sng" w="9525">
            <a:solidFill>
              <a:schemeClr val="dk2"/>
            </a:solidFill>
            <a:prstDash val="solid"/>
            <a:round/>
            <a:headEnd len="med" w="med" type="none"/>
            <a:tailEnd len="med" w="med" type="triangle"/>
          </a:ln>
        </p:spPr>
      </p:cxnSp>
      <p:cxnSp>
        <p:nvCxnSpPr>
          <p:cNvPr id="242" name="Shape 242"/>
          <p:cNvCxnSpPr/>
          <p:nvPr/>
        </p:nvCxnSpPr>
        <p:spPr>
          <a:xfrm flipH="1" rot="10800000">
            <a:off x="3352825" y="3871050"/>
            <a:ext cx="2641200" cy="948900"/>
          </a:xfrm>
          <a:prstGeom prst="straightConnector1">
            <a:avLst/>
          </a:prstGeom>
          <a:noFill/>
          <a:ln cap="flat" cmpd="sng" w="9525">
            <a:solidFill>
              <a:schemeClr val="dk2"/>
            </a:solidFill>
            <a:prstDash val="solid"/>
            <a:round/>
            <a:headEnd len="med" w="med" type="none"/>
            <a:tailEnd len="med" w="med" type="triangle"/>
          </a:ln>
        </p:spPr>
      </p:cxnSp>
      <p:cxnSp>
        <p:nvCxnSpPr>
          <p:cNvPr id="243" name="Shape 243"/>
          <p:cNvCxnSpPr/>
          <p:nvPr/>
        </p:nvCxnSpPr>
        <p:spPr>
          <a:xfrm flipH="1" rot="10800000">
            <a:off x="3384450" y="3064575"/>
            <a:ext cx="2736000" cy="1992600"/>
          </a:xfrm>
          <a:prstGeom prst="straightConnector1">
            <a:avLst/>
          </a:prstGeom>
          <a:noFill/>
          <a:ln cap="flat" cmpd="sng" w="9525">
            <a:solidFill>
              <a:schemeClr val="dk2"/>
            </a:solidFill>
            <a:prstDash val="solid"/>
            <a:round/>
            <a:headEnd len="med" w="med" type="none"/>
            <a:tailEnd len="med" w="med" type="triangle"/>
          </a:ln>
        </p:spPr>
      </p:cxnSp>
      <p:sp>
        <p:nvSpPr>
          <p:cNvPr id="244" name="Shape 244"/>
          <p:cNvSpPr txBox="1"/>
          <p:nvPr/>
        </p:nvSpPr>
        <p:spPr>
          <a:xfrm>
            <a:off x="2470025" y="5454725"/>
            <a:ext cx="2119200" cy="1138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s-AR" sz="2400"/>
              <a:t>S</a:t>
            </a:r>
            <a:endParaRPr b="1" sz="2400"/>
          </a:p>
        </p:txBody>
      </p:sp>
      <p:sp>
        <p:nvSpPr>
          <p:cNvPr id="245" name="Shape 245"/>
          <p:cNvSpPr txBox="1"/>
          <p:nvPr/>
        </p:nvSpPr>
        <p:spPr>
          <a:xfrm>
            <a:off x="6015575" y="5515775"/>
            <a:ext cx="1881900" cy="3194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s-AR" sz="2400"/>
              <a:t>R</a:t>
            </a:r>
            <a:r>
              <a:rPr b="1" baseline="-25000" lang="es-AR" sz="2400"/>
              <a:t>X</a:t>
            </a:r>
            <a:endParaRPr b="1" baseline="-25000"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nvSpPr>
        <p:spPr>
          <a:xfrm>
            <a:off x="360000" y="360000"/>
            <a:ext cx="9360000" cy="90000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1" lang="es-AR" sz="3200">
                <a:solidFill>
                  <a:srgbClr val="FFFFFF"/>
                </a:solidFill>
                <a:latin typeface="Source Sans Pro Black"/>
                <a:ea typeface="Source Sans Pro Black"/>
                <a:cs typeface="Source Sans Pro Black"/>
                <a:sym typeface="Source Sans Pro Black"/>
              </a:rPr>
              <a:t>Más</a:t>
            </a:r>
            <a:r>
              <a:rPr b="1" lang="es-AR" sz="3200" strike="noStrike">
                <a:solidFill>
                  <a:srgbClr val="FFFFFF"/>
                </a:solidFill>
                <a:latin typeface="Source Sans Pro Black"/>
                <a:ea typeface="Source Sans Pro Black"/>
                <a:cs typeface="Source Sans Pro Black"/>
                <a:sym typeface="Source Sans Pro Black"/>
              </a:rPr>
              <a:t> Ejemplos</a:t>
            </a:r>
            <a:endParaRPr b="1" sz="3200" strike="noStrike">
              <a:solidFill>
                <a:srgbClr val="FFFFFF"/>
              </a:solidFill>
              <a:latin typeface="Source Sans Pro Black"/>
              <a:ea typeface="Source Sans Pro Black"/>
              <a:cs typeface="Source Sans Pro Black"/>
              <a:sym typeface="Source Sans Pro Black"/>
            </a:endParaRPr>
          </a:p>
        </p:txBody>
      </p:sp>
      <p:sp>
        <p:nvSpPr>
          <p:cNvPr id="251" name="Shape 251"/>
          <p:cNvSpPr txBox="1"/>
          <p:nvPr/>
        </p:nvSpPr>
        <p:spPr>
          <a:xfrm>
            <a:off x="360000" y="1620000"/>
            <a:ext cx="8928000" cy="2844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s-AR" sz="1800" strike="noStrike">
                <a:solidFill>
                  <a:srgbClr val="1C1C1C"/>
                </a:solidFill>
              </a:rPr>
              <a:t>2- Se tira un dado tantas veces como sean necesarias hasta que sale el número 1 por primera</a:t>
            </a:r>
            <a:r>
              <a:rPr lang="es-AR" sz="1800">
                <a:solidFill>
                  <a:srgbClr val="1C1C1C"/>
                </a:solidFill>
              </a:rPr>
              <a:t> v</a:t>
            </a:r>
            <a:r>
              <a:rPr lang="es-AR" sz="1800" strike="noStrike">
                <a:solidFill>
                  <a:srgbClr val="1C1C1C"/>
                </a:solidFill>
              </a:rPr>
              <a:t>ez. Podemos simbolizar el espacio muestral de la siguiente manera S = { 1 , 01 , 001 , 0001 , K } ,por ejemplo 001 simboliza el resultado que en los dos primeros tiros no salió el número 1 y en el tercer tiro salió el 1.</a:t>
            </a:r>
            <a:endParaRPr sz="1800" strike="noStrike">
              <a:solidFill>
                <a:srgbClr val="1C1C1C"/>
              </a:solidFill>
            </a:endParaRPr>
          </a:p>
          <a:p>
            <a:pPr indent="0" lvl="0" marL="0" marR="0" rtl="0" algn="l">
              <a:spcBef>
                <a:spcPts val="1142"/>
              </a:spcBef>
              <a:spcAft>
                <a:spcPts val="0"/>
              </a:spcAft>
              <a:buNone/>
            </a:pPr>
            <a:r>
              <a:rPr lang="es-AR" sz="1800" strike="noStrike">
                <a:solidFill>
                  <a:srgbClr val="1C1C1C"/>
                </a:solidFill>
              </a:rPr>
              <a:t>Sea Y la v.a.</a:t>
            </a:r>
            <a:r>
              <a:rPr lang="es-AR" sz="1800">
                <a:solidFill>
                  <a:srgbClr val="1C1C1C"/>
                </a:solidFill>
              </a:rPr>
              <a:t>     </a:t>
            </a:r>
            <a:r>
              <a:rPr lang="es-AR" sz="1800" strike="noStrike">
                <a:solidFill>
                  <a:srgbClr val="1C1C1C"/>
                </a:solidFill>
              </a:rPr>
              <a:t>Y: “número de tiros necesarios hasta que sale el 1 por primera vez”</a:t>
            </a:r>
            <a:endParaRPr sz="1800" strike="noStrike">
              <a:solidFill>
                <a:srgbClr val="1C1C1C"/>
              </a:solidFill>
            </a:endParaRPr>
          </a:p>
          <a:p>
            <a:pPr indent="0" lvl="0" marL="0" marR="0" rtl="0" algn="l">
              <a:spcBef>
                <a:spcPts val="1142"/>
              </a:spcBef>
              <a:spcAft>
                <a:spcPts val="0"/>
              </a:spcAft>
              <a:buNone/>
            </a:pPr>
            <a:r>
              <a:rPr lang="es-AR" sz="1800" strike="noStrike">
                <a:solidFill>
                  <a:srgbClr val="1C1C1C"/>
                </a:solidFill>
              </a:rPr>
              <a:t>Entonces R Y = { 1 , 2 , 3 , 4 , K } , es decir el rango de Y es el conjunto de los números naturales.</a:t>
            </a:r>
            <a:endParaRPr sz="1800" strike="noStrike">
              <a:solidFill>
                <a:srgbClr val="1C1C1C"/>
              </a:solidFill>
            </a:endParaRPr>
          </a:p>
          <a:p>
            <a:pPr indent="0" lvl="0" marL="0" marR="0" rtl="0" algn="l">
              <a:spcBef>
                <a:spcPts val="1142"/>
              </a:spcBef>
              <a:spcAft>
                <a:spcPts val="0"/>
              </a:spcAft>
              <a:buNone/>
            </a:pPr>
            <a:r>
              <a:rPr lang="es-AR" sz="1800" strike="noStrike">
                <a:solidFill>
                  <a:srgbClr val="1C1C1C"/>
                </a:solidFill>
              </a:rPr>
              <a:t>3- En el interior de un círculo de radio r y centro el origen de coordenadas, se elige un punto al azar.</a:t>
            </a:r>
            <a:endParaRPr sz="1800" strike="noStrike">
              <a:solidFill>
                <a:srgbClr val="1C1C1C"/>
              </a:solidFill>
            </a:endParaRPr>
          </a:p>
          <a:p>
            <a:pPr indent="0" lvl="0" marL="0" marR="0" rtl="0" algn="l">
              <a:spcBef>
                <a:spcPts val="1142"/>
              </a:spcBef>
              <a:spcAft>
                <a:spcPts val="0"/>
              </a:spcAft>
              <a:buNone/>
            </a:pPr>
            <a:r>
              <a:rPr lang="es-AR" sz="1800" strike="noStrike">
                <a:solidFill>
                  <a:srgbClr val="1C1C1C"/>
                </a:solidFill>
              </a:rPr>
              <a:t>Tomamos como espacio muestral a S = ( x , y ), x </a:t>
            </a:r>
            <a:r>
              <a:rPr baseline="30000" lang="es-AR" sz="1800" strike="noStrike">
                <a:solidFill>
                  <a:srgbClr val="1C1C1C"/>
                </a:solidFill>
              </a:rPr>
              <a:t>2</a:t>
            </a:r>
            <a:r>
              <a:rPr lang="es-AR" sz="1800" strike="noStrike">
                <a:solidFill>
                  <a:srgbClr val="1C1C1C"/>
                </a:solidFill>
              </a:rPr>
              <a:t> + y</a:t>
            </a:r>
            <a:r>
              <a:rPr baseline="30000" lang="es-AR" sz="1800" strike="noStrike">
                <a:solidFill>
                  <a:srgbClr val="1C1C1C"/>
                </a:solidFill>
              </a:rPr>
              <a:t> 2</a:t>
            </a:r>
            <a:r>
              <a:rPr lang="es-AR" sz="1800" strike="noStrike">
                <a:solidFill>
                  <a:srgbClr val="1C1C1C"/>
                </a:solidFill>
              </a:rPr>
              <a:t> ≤ r</a:t>
            </a:r>
            <a:r>
              <a:rPr baseline="30000" lang="es-AR" sz="1800" strike="noStrike">
                <a:solidFill>
                  <a:srgbClr val="1C1C1C"/>
                </a:solidFill>
              </a:rPr>
              <a:t> 2</a:t>
            </a:r>
            <a:r>
              <a:rPr lang="es-AR" sz="1800" strike="noStrike">
                <a:solidFill>
                  <a:srgbClr val="1C1C1C"/>
                </a:solidFill>
              </a:rPr>
              <a:t> . Aquí S es infinito no numerable</a:t>
            </a:r>
            <a:endParaRPr sz="1800" strike="noStrike">
              <a:solidFill>
                <a:srgbClr val="1C1C1C"/>
              </a:solidFill>
            </a:endParaRPr>
          </a:p>
          <a:p>
            <a:pPr indent="0" lvl="0" marL="0" marR="0" rtl="0" algn="l">
              <a:spcBef>
                <a:spcPts val="1142"/>
              </a:spcBef>
              <a:spcAft>
                <a:spcPts val="0"/>
              </a:spcAft>
              <a:buNone/>
            </a:pPr>
            <a:r>
              <a:rPr lang="es-AR" sz="1800" strike="noStrike">
                <a:solidFill>
                  <a:srgbClr val="1C1C1C"/>
                </a:solidFill>
              </a:rPr>
              <a:t>Definimos la v.a. Z: “distancia del punto elegido al origen”</a:t>
            </a:r>
            <a:endParaRPr sz="1800" strike="noStrike">
              <a:solidFill>
                <a:srgbClr val="1C1C1C"/>
              </a:solidFill>
            </a:endParaRPr>
          </a:p>
          <a:p>
            <a:pPr indent="0" lvl="0" marL="0" marR="0" rtl="0" algn="l">
              <a:spcBef>
                <a:spcPts val="1142"/>
              </a:spcBef>
              <a:spcAft>
                <a:spcPts val="0"/>
              </a:spcAft>
              <a:buNone/>
            </a:pPr>
            <a:r>
              <a:rPr lang="es-AR" sz="1800" strike="noStrike">
                <a:solidFill>
                  <a:srgbClr val="1C1C1C"/>
                </a:solidFill>
              </a:rPr>
              <a:t>Entonces R Z = { z ; 0 ≤ z ≤ r }</a:t>
            </a:r>
            <a:endParaRPr sz="1800" strike="noStrike">
              <a:solidFill>
                <a:srgbClr val="1C1C1C"/>
              </a:solidFill>
            </a:endParaRPr>
          </a:p>
          <a:p>
            <a:pPr indent="0" lvl="0" marL="0" marR="0" rtl="0" algn="l">
              <a:spcBef>
                <a:spcPts val="1142"/>
              </a:spcBef>
              <a:spcAft>
                <a:spcPts val="0"/>
              </a:spcAft>
              <a:buNone/>
            </a:pPr>
            <a:r>
              <a:rPr lang="es-AR" sz="1800" strike="noStrike">
                <a:solidFill>
                  <a:srgbClr val="1C1C1C"/>
                </a:solidFill>
              </a:rPr>
              <a:t> </a:t>
            </a:r>
            <a:endParaRPr sz="1800" strike="noStrike">
              <a:solidFill>
                <a:srgbClr val="1C1C1C"/>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nvSpPr>
        <p:spPr>
          <a:xfrm>
            <a:off x="360000" y="360000"/>
            <a:ext cx="9360000" cy="90000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1" lang="es-AR" sz="3200" strike="noStrike">
                <a:solidFill>
                  <a:srgbClr val="FFFFFF"/>
                </a:solidFill>
                <a:latin typeface="Source Sans Pro Black"/>
                <a:ea typeface="Source Sans Pro Black"/>
                <a:cs typeface="Source Sans Pro Black"/>
                <a:sym typeface="Source Sans Pro Black"/>
              </a:rPr>
              <a:t>Variables aleatorias discretas</a:t>
            </a:r>
            <a:endParaRPr b="1" sz="3200" strike="noStrike">
              <a:solidFill>
                <a:srgbClr val="FFFFFF"/>
              </a:solidFill>
              <a:latin typeface="Source Sans Pro Black"/>
              <a:ea typeface="Source Sans Pro Black"/>
              <a:cs typeface="Source Sans Pro Black"/>
              <a:sym typeface="Source Sans Pro Black"/>
            </a:endParaRPr>
          </a:p>
        </p:txBody>
      </p:sp>
      <p:sp>
        <p:nvSpPr>
          <p:cNvPr id="257" name="Shape 257"/>
          <p:cNvSpPr txBox="1"/>
          <p:nvPr/>
        </p:nvSpPr>
        <p:spPr>
          <a:xfrm>
            <a:off x="360000" y="1656000"/>
            <a:ext cx="8856000" cy="2232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s-AR" sz="2600" strike="noStrike">
                <a:solidFill>
                  <a:srgbClr val="1C1C1C"/>
                </a:solidFill>
                <a:latin typeface="Source Sans Pro SemiBold"/>
                <a:ea typeface="Source Sans Pro SemiBold"/>
                <a:cs typeface="Source Sans Pro SemiBold"/>
                <a:sym typeface="Source Sans Pro SemiBold"/>
              </a:rPr>
              <a:t>La función p (x) que antes se definió, se llama función de probabilidad o de frecuencia de la v.a. X .</a:t>
            </a:r>
            <a:endParaRPr b="1" sz="2600" strike="noStrike">
              <a:solidFill>
                <a:srgbClr val="1C1C1C"/>
              </a:solidFill>
              <a:latin typeface="Source Sans Pro SemiBold"/>
              <a:ea typeface="Source Sans Pro SemiBold"/>
              <a:cs typeface="Source Sans Pro SemiBold"/>
              <a:sym typeface="Source Sans Pro SemiBold"/>
            </a:endParaRPr>
          </a:p>
          <a:p>
            <a:pPr indent="0" lvl="0" marL="0" marR="0" rtl="0" algn="l">
              <a:spcBef>
                <a:spcPts val="1142"/>
              </a:spcBef>
              <a:spcAft>
                <a:spcPts val="0"/>
              </a:spcAft>
              <a:buNone/>
            </a:pPr>
            <a:r>
              <a:rPr b="1" lang="es-AR" sz="2600" strike="noStrike">
                <a:solidFill>
                  <a:srgbClr val="1C1C1C"/>
                </a:solidFill>
                <a:latin typeface="Source Sans Pro SemiBold"/>
                <a:ea typeface="Source Sans Pro SemiBold"/>
                <a:cs typeface="Source Sans Pro SemiBold"/>
                <a:sym typeface="Source Sans Pro SemiBold"/>
              </a:rPr>
              <a:t>El conjunto de pares ( x</a:t>
            </a:r>
            <a:r>
              <a:rPr b="1" baseline="-25000" lang="es-AR" sz="2600" strike="noStrike">
                <a:solidFill>
                  <a:srgbClr val="1C1C1C"/>
                </a:solidFill>
                <a:latin typeface="Source Sans Pro SemiBold"/>
                <a:ea typeface="Source Sans Pro SemiBold"/>
                <a:cs typeface="Source Sans Pro SemiBold"/>
                <a:sym typeface="Source Sans Pro SemiBold"/>
              </a:rPr>
              <a:t>i</a:t>
            </a:r>
            <a:r>
              <a:rPr b="1" lang="es-AR" sz="2600" strike="noStrike">
                <a:solidFill>
                  <a:srgbClr val="1C1C1C"/>
                </a:solidFill>
                <a:latin typeface="Source Sans Pro SemiBold"/>
                <a:ea typeface="Source Sans Pro SemiBold"/>
                <a:cs typeface="Source Sans Pro SemiBold"/>
                <a:sym typeface="Source Sans Pro SemiBold"/>
              </a:rPr>
              <a:t> , p ( x</a:t>
            </a:r>
            <a:r>
              <a:rPr b="1" baseline="-25000" lang="es-AR" sz="2600" strike="noStrike">
                <a:solidFill>
                  <a:srgbClr val="1C1C1C"/>
                </a:solidFill>
                <a:latin typeface="Source Sans Pro SemiBold"/>
                <a:ea typeface="Source Sans Pro SemiBold"/>
                <a:cs typeface="Source Sans Pro SemiBold"/>
                <a:sym typeface="Source Sans Pro SemiBold"/>
              </a:rPr>
              <a:t>i</a:t>
            </a:r>
            <a:r>
              <a:rPr b="1" lang="es-AR" sz="2600" strike="noStrike">
                <a:solidFill>
                  <a:srgbClr val="1C1C1C"/>
                </a:solidFill>
                <a:latin typeface="Source Sans Pro SemiBold"/>
                <a:ea typeface="Source Sans Pro SemiBold"/>
                <a:cs typeface="Source Sans Pro SemiBold"/>
                <a:sym typeface="Source Sans Pro SemiBold"/>
              </a:rPr>
              <a:t> )) i = 1 , 2 ,... es la distribución de probabilidad de X.</a:t>
            </a:r>
            <a:endParaRPr b="1" sz="2600" strike="noStrike">
              <a:solidFill>
                <a:srgbClr val="1C1C1C"/>
              </a:solidFill>
              <a:latin typeface="Source Sans Pro SemiBold"/>
              <a:ea typeface="Source Sans Pro SemiBold"/>
              <a:cs typeface="Source Sans Pro SemiBold"/>
              <a:sym typeface="Source Sans Pro SemiBold"/>
            </a:endParaRPr>
          </a:p>
        </p:txBody>
      </p:sp>
      <p:sp>
        <p:nvSpPr>
          <p:cNvPr id="258" name="Shape 258"/>
          <p:cNvSpPr txBox="1"/>
          <p:nvPr/>
        </p:nvSpPr>
        <p:spPr>
          <a:xfrm>
            <a:off x="360000" y="4101725"/>
            <a:ext cx="9180000" cy="2232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s-AR" sz="2600" strike="noStrike">
                <a:solidFill>
                  <a:srgbClr val="1C1C1C"/>
                </a:solidFill>
                <a:latin typeface="Source Sans Pro SemiBold"/>
                <a:ea typeface="Source Sans Pro SemiBold"/>
                <a:cs typeface="Source Sans Pro SemiBold"/>
                <a:sym typeface="Source Sans Pro SemiBold"/>
              </a:rPr>
              <a:t>La distribución de probabilidad de una variable aleatoria describe teóricamente la forma en que varían los resultados de un experimento aleatorio. Intuitivamente se trataría de una lista de los resultados posibles de un experimento con las probabilidades que se esperarían ver asociadas con cada resultado</a:t>
            </a:r>
            <a:endParaRPr b="1" sz="2600" strike="noStrike">
              <a:solidFill>
                <a:srgbClr val="1C1C1C"/>
              </a:solidFill>
              <a:latin typeface="Source Sans Pro SemiBold"/>
              <a:ea typeface="Source Sans Pro SemiBold"/>
              <a:cs typeface="Source Sans Pro SemiBold"/>
              <a:sym typeface="Source Sans Pro SemiBo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nvSpPr>
        <p:spPr>
          <a:xfrm>
            <a:off x="360000" y="360000"/>
            <a:ext cx="9360000" cy="90000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1" lang="es-AR" sz="3200" strike="noStrike">
                <a:solidFill>
                  <a:srgbClr val="FFFFFF"/>
                </a:solidFill>
                <a:latin typeface="Source Sans Pro Black"/>
                <a:ea typeface="Source Sans Pro Black"/>
                <a:cs typeface="Source Sans Pro Black"/>
                <a:sym typeface="Source Sans Pro Black"/>
              </a:rPr>
              <a:t>Ejemplos de v.a. discretas y su fdp</a:t>
            </a:r>
            <a:endParaRPr b="1" sz="3200" strike="noStrike">
              <a:solidFill>
                <a:srgbClr val="FFFFFF"/>
              </a:solidFill>
              <a:latin typeface="Source Sans Pro Black"/>
              <a:ea typeface="Source Sans Pro Black"/>
              <a:cs typeface="Source Sans Pro Black"/>
              <a:sym typeface="Source Sans Pro Black"/>
            </a:endParaRPr>
          </a:p>
        </p:txBody>
      </p:sp>
      <p:sp>
        <p:nvSpPr>
          <p:cNvPr id="264" name="Shape 264"/>
          <p:cNvSpPr txBox="1"/>
          <p:nvPr/>
        </p:nvSpPr>
        <p:spPr>
          <a:xfrm>
            <a:off x="504000" y="1872000"/>
            <a:ext cx="9144000" cy="16261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s-AR" sz="1800" strike="noStrike">
                <a:solidFill>
                  <a:srgbClr val="000000"/>
                </a:solidFill>
                <a:latin typeface="Montserrat"/>
                <a:ea typeface="Montserrat"/>
                <a:cs typeface="Montserrat"/>
                <a:sym typeface="Montserrat"/>
              </a:rPr>
              <a:t>Se tira una moneda normal tres veces, sea la v.a. X: “número de caras obtenidas”</a:t>
            </a:r>
            <a:endParaRPr sz="1800" strike="noStrike">
              <a:solidFill>
                <a:srgbClr val="000000"/>
              </a:solidFill>
              <a:latin typeface="Montserrat"/>
              <a:ea typeface="Montserrat"/>
              <a:cs typeface="Montserrat"/>
              <a:sym typeface="Montserrat"/>
            </a:endParaRPr>
          </a:p>
          <a:p>
            <a:pPr indent="0" lvl="0" marL="0" marR="0" rtl="0" algn="l">
              <a:spcBef>
                <a:spcPts val="0"/>
              </a:spcBef>
              <a:spcAft>
                <a:spcPts val="0"/>
              </a:spcAft>
              <a:buNone/>
            </a:pPr>
            <a:r>
              <a:rPr lang="es-AR" sz="1800" strike="noStrike">
                <a:solidFill>
                  <a:srgbClr val="000000"/>
                </a:solidFill>
                <a:latin typeface="Montserrat"/>
                <a:ea typeface="Montserrat"/>
                <a:cs typeface="Montserrat"/>
                <a:sym typeface="Montserrat"/>
              </a:rPr>
              <a:t>Entonces R X = { 0 , 1 , 2 , 3 }</a:t>
            </a:r>
            <a:endParaRPr sz="1800" strike="noStrike">
              <a:solidFill>
                <a:srgbClr val="000000"/>
              </a:solidFill>
              <a:latin typeface="Montserrat"/>
              <a:ea typeface="Montserrat"/>
              <a:cs typeface="Montserrat"/>
              <a:sym typeface="Montserrat"/>
            </a:endParaRPr>
          </a:p>
          <a:p>
            <a:pPr indent="0" lvl="0" marL="0" marR="0" rtl="0" algn="l">
              <a:spcBef>
                <a:spcPts val="0"/>
              </a:spcBef>
              <a:spcAft>
                <a:spcPts val="0"/>
              </a:spcAft>
              <a:buNone/>
            </a:pPr>
            <a:r>
              <a:rPr lang="es-AR" sz="1800" strike="noStrike">
                <a:solidFill>
                  <a:srgbClr val="000000"/>
                </a:solidFill>
                <a:latin typeface="Montserrat"/>
                <a:ea typeface="Montserrat"/>
                <a:cs typeface="Montserrat"/>
                <a:sym typeface="Montserrat"/>
              </a:rPr>
              <a:t>Para hallar la distribución de probabilidad de X supongamos que la probabilidad de salir cara es 1⁄2</a:t>
            </a:r>
            <a:endParaRPr sz="1800" strike="noStrike">
              <a:solidFill>
                <a:srgbClr val="000000"/>
              </a:solidFill>
              <a:latin typeface="Montserrat"/>
              <a:ea typeface="Montserrat"/>
              <a:cs typeface="Montserrat"/>
              <a:sym typeface="Montserrat"/>
            </a:endParaRPr>
          </a:p>
          <a:p>
            <a:pPr indent="0" lvl="0" marL="0" marR="0" rtl="0" algn="l">
              <a:spcBef>
                <a:spcPts val="0"/>
              </a:spcBef>
              <a:spcAft>
                <a:spcPts val="0"/>
              </a:spcAft>
              <a:buNone/>
            </a:pPr>
            <a:r>
              <a:rPr lang="es-AR" sz="1800" strike="noStrike">
                <a:solidFill>
                  <a:srgbClr val="000000"/>
                </a:solidFill>
                <a:latin typeface="Montserrat"/>
                <a:ea typeface="Montserrat"/>
                <a:cs typeface="Montserrat"/>
                <a:sym typeface="Montserrat"/>
              </a:rPr>
              <a:t>Entonces, escribamos su fdp pensando en el espacio muestral</a:t>
            </a:r>
            <a:endParaRPr sz="1800" strike="noStrike">
              <a:solidFill>
                <a:srgbClr val="000000"/>
              </a:solidFill>
              <a:latin typeface="Montserrat"/>
              <a:ea typeface="Montserrat"/>
              <a:cs typeface="Montserrat"/>
              <a:sym typeface="Montserrat"/>
            </a:endParaRPr>
          </a:p>
          <a:p>
            <a:pPr indent="0" lvl="0" marL="0" marR="0" rtl="0" algn="l">
              <a:spcBef>
                <a:spcPts val="0"/>
              </a:spcBef>
              <a:spcAft>
                <a:spcPts val="0"/>
              </a:spcAft>
              <a:buNone/>
            </a:pPr>
            <a:r>
              <a:t/>
            </a:r>
            <a:endParaRPr sz="1800" strike="noStrike">
              <a:solidFill>
                <a:srgbClr val="000000"/>
              </a:solidFill>
              <a:latin typeface="Montserrat"/>
              <a:ea typeface="Montserrat"/>
              <a:cs typeface="Montserrat"/>
              <a:sym typeface="Montserrat"/>
            </a:endParaRPr>
          </a:p>
        </p:txBody>
      </p:sp>
      <p:graphicFrame>
        <p:nvGraphicFramePr>
          <p:cNvPr id="265" name="Shape 265"/>
          <p:cNvGraphicFramePr/>
          <p:nvPr/>
        </p:nvGraphicFramePr>
        <p:xfrm>
          <a:off x="2320200" y="5665440"/>
          <a:ext cx="3000000" cy="3000000"/>
        </p:xfrm>
        <a:graphic>
          <a:graphicData uri="http://schemas.openxmlformats.org/drawingml/2006/table">
            <a:tbl>
              <a:tblPr>
                <a:noFill/>
                <a:tableStyleId>{19E448C7-D40A-4A23-898B-3E5E8C18D732}</a:tableStyleId>
              </a:tblPr>
              <a:tblGrid>
                <a:gridCol w="1268650"/>
                <a:gridCol w="1268650"/>
                <a:gridCol w="1268650"/>
                <a:gridCol w="1269725"/>
              </a:tblGrid>
              <a:tr h="441875">
                <a:tc>
                  <a:txBody>
                    <a:bodyPr>
                      <a:noAutofit/>
                    </a:bodyPr>
                    <a:lstStyle/>
                    <a:p>
                      <a:pPr indent="0" lvl="0" marL="0" marR="0" rtl="0" algn="l">
                        <a:spcBef>
                          <a:spcPts val="0"/>
                        </a:spcBef>
                        <a:spcAft>
                          <a:spcPts val="0"/>
                        </a:spcAft>
                        <a:buNone/>
                      </a:pPr>
                      <a:r>
                        <a:rPr b="0" lang="es-AR" sz="1800" u="none" cap="none" strike="noStrike">
                          <a:solidFill>
                            <a:srgbClr val="000000"/>
                          </a:solidFill>
                          <a:latin typeface="Arial"/>
                          <a:ea typeface="Arial"/>
                          <a:cs typeface="Arial"/>
                          <a:sym typeface="Arial"/>
                        </a:rPr>
                        <a:t>0</a:t>
                      </a:r>
                      <a:endParaRPr b="0" sz="1800"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noAutofit/>
                    </a:bodyPr>
                    <a:lstStyle/>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1</a:t>
                      </a:r>
                      <a:endParaRPr b="0" sz="1800"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noAutofit/>
                    </a:bodyPr>
                    <a:lstStyle/>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2</a:t>
                      </a:r>
                      <a:endParaRPr b="0" sz="1800"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noAutofit/>
                    </a:bodyPr>
                    <a:lstStyle/>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3</a:t>
                      </a:r>
                      <a:endParaRPr b="0" sz="1800"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r>
              <a:tr h="402525">
                <a:tc>
                  <a:txBody>
                    <a:bodyPr>
                      <a:noAutofit/>
                    </a:bodyPr>
                    <a:lstStyle/>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1/8</a:t>
                      </a:r>
                      <a:endParaRPr b="0" sz="1800"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noAutofit/>
                    </a:bodyPr>
                    <a:lstStyle/>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3/8</a:t>
                      </a:r>
                      <a:endParaRPr b="0" sz="1800"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noAutofit/>
                    </a:bodyPr>
                    <a:lstStyle/>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3/8</a:t>
                      </a:r>
                      <a:endParaRPr b="0" sz="1800"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noAutofit/>
                    </a:bodyPr>
                    <a:lstStyle/>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1/8</a:t>
                      </a:r>
                      <a:endParaRPr b="0" sz="1800" strike="noStrike">
                        <a:solidFill>
                          <a:srgbClr val="000000"/>
                        </a:solidFill>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bl>
          </a:graphicData>
        </a:graphic>
      </p:graphicFrame>
      <p:sp>
        <p:nvSpPr>
          <p:cNvPr id="266" name="Shape 266"/>
          <p:cNvSpPr txBox="1"/>
          <p:nvPr/>
        </p:nvSpPr>
        <p:spPr>
          <a:xfrm>
            <a:off x="504000" y="3777600"/>
            <a:ext cx="8856000" cy="1626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s-AR" sz="1800" strike="noStrike">
                <a:solidFill>
                  <a:srgbClr val="000000"/>
                </a:solidFill>
                <a:latin typeface="Montserrat"/>
                <a:ea typeface="Montserrat"/>
                <a:cs typeface="Montserrat"/>
                <a:sym typeface="Montserrat"/>
              </a:rPr>
              <a:t>P ( X = 0 ) = P ( { ( s , s , s ) } ) = 1/8</a:t>
            </a:r>
            <a:endParaRPr sz="1800" strike="noStrike">
              <a:solidFill>
                <a:srgbClr val="000000"/>
              </a:solidFill>
              <a:latin typeface="Montserrat"/>
              <a:ea typeface="Montserrat"/>
              <a:cs typeface="Montserrat"/>
              <a:sym typeface="Montserrat"/>
            </a:endParaRPr>
          </a:p>
          <a:p>
            <a:pPr indent="0" lvl="0" marL="0" marR="0" rtl="0" algn="l">
              <a:spcBef>
                <a:spcPts val="0"/>
              </a:spcBef>
              <a:spcAft>
                <a:spcPts val="0"/>
              </a:spcAft>
              <a:buNone/>
            </a:pPr>
            <a:r>
              <a:rPr lang="es-AR" sz="1800" strike="noStrike">
                <a:solidFill>
                  <a:srgbClr val="000000"/>
                </a:solidFill>
                <a:latin typeface="Montserrat"/>
                <a:ea typeface="Montserrat"/>
                <a:cs typeface="Montserrat"/>
                <a:sym typeface="Montserrat"/>
              </a:rPr>
              <a:t>P ( X = 1 ) = P( { ( c , s, s ) ; ( s, c, s ) ; ( s, s, c) } )= 3/8</a:t>
            </a:r>
            <a:endParaRPr sz="1800" strike="noStrike">
              <a:solidFill>
                <a:srgbClr val="000000"/>
              </a:solidFill>
              <a:latin typeface="Montserrat"/>
              <a:ea typeface="Montserrat"/>
              <a:cs typeface="Montserrat"/>
              <a:sym typeface="Montserrat"/>
            </a:endParaRPr>
          </a:p>
          <a:p>
            <a:pPr indent="0" lvl="0" marL="0" marR="0" rtl="0" algn="l">
              <a:spcBef>
                <a:spcPts val="0"/>
              </a:spcBef>
              <a:spcAft>
                <a:spcPts val="0"/>
              </a:spcAft>
              <a:buNone/>
            </a:pPr>
            <a:r>
              <a:rPr lang="es-AR" sz="1800" strike="noStrike">
                <a:solidFill>
                  <a:srgbClr val="000000"/>
                </a:solidFill>
                <a:latin typeface="Montserrat"/>
                <a:ea typeface="Montserrat"/>
                <a:cs typeface="Montserrat"/>
                <a:sym typeface="Montserrat"/>
              </a:rPr>
              <a:t>P ( X = 2 ) = P ( { ( c , c , s ) ; ( s , c , c ) ; ( c , s , c ) } ) = </a:t>
            </a:r>
            <a:r>
              <a:rPr lang="es-AR" sz="1800">
                <a:latin typeface="Montserrat"/>
                <a:ea typeface="Montserrat"/>
                <a:cs typeface="Montserrat"/>
                <a:sym typeface="Montserrat"/>
              </a:rPr>
              <a:t>3</a:t>
            </a:r>
            <a:r>
              <a:rPr lang="es-AR" sz="1800" strike="noStrike">
                <a:solidFill>
                  <a:srgbClr val="000000"/>
                </a:solidFill>
                <a:latin typeface="Montserrat"/>
                <a:ea typeface="Montserrat"/>
                <a:cs typeface="Montserrat"/>
                <a:sym typeface="Montserrat"/>
              </a:rPr>
              <a:t>/8</a:t>
            </a:r>
            <a:endParaRPr sz="1800" strike="noStrike">
              <a:solidFill>
                <a:srgbClr val="000000"/>
              </a:solidFill>
              <a:latin typeface="Montserrat"/>
              <a:ea typeface="Montserrat"/>
              <a:cs typeface="Montserrat"/>
              <a:sym typeface="Montserrat"/>
            </a:endParaRPr>
          </a:p>
          <a:p>
            <a:pPr indent="0" lvl="0" marL="0" marR="0" rtl="0" algn="l">
              <a:spcBef>
                <a:spcPts val="0"/>
              </a:spcBef>
              <a:spcAft>
                <a:spcPts val="0"/>
              </a:spcAft>
              <a:buNone/>
            </a:pPr>
            <a:r>
              <a:rPr lang="es-AR" sz="1800" strike="noStrike">
                <a:solidFill>
                  <a:srgbClr val="000000"/>
                </a:solidFill>
                <a:latin typeface="Montserrat"/>
                <a:ea typeface="Montserrat"/>
                <a:cs typeface="Montserrat"/>
                <a:sym typeface="Montserrat"/>
              </a:rPr>
              <a:t>P ( X = 3 ) = P ( { ( c , c , c ) } ) = 1/8</a:t>
            </a:r>
            <a:endParaRPr sz="1800" strike="noStrike">
              <a:solidFill>
                <a:srgbClr val="000000"/>
              </a:solidFill>
              <a:latin typeface="Montserrat"/>
              <a:ea typeface="Montserrat"/>
              <a:cs typeface="Montserrat"/>
              <a:sym typeface="Montserrat"/>
            </a:endParaRPr>
          </a:p>
          <a:p>
            <a:pPr indent="0" lvl="0" marL="0" marR="0" rtl="0" algn="l">
              <a:spcBef>
                <a:spcPts val="0"/>
              </a:spcBef>
              <a:spcAft>
                <a:spcPts val="0"/>
              </a:spcAft>
              <a:buNone/>
            </a:pPr>
            <a:r>
              <a:rPr lang="es-AR" sz="1800" strike="noStrike">
                <a:solidFill>
                  <a:srgbClr val="000000"/>
                </a:solidFill>
                <a:latin typeface="Montserrat"/>
                <a:ea typeface="Montserrat"/>
                <a:cs typeface="Montserrat"/>
                <a:sym typeface="Montserrat"/>
              </a:rPr>
              <a:t>Se puede presentar la distribución de probabilidad de X en una tabla de la siguiente forma</a:t>
            </a:r>
            <a:endParaRPr sz="1800" strike="noStrike">
              <a:solidFill>
                <a:srgbClr val="000000"/>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lang="es-AR" sz="3200">
                <a:solidFill>
                  <a:srgbClr val="FFFFFF"/>
                </a:solidFill>
                <a:latin typeface="Source Sans Pro Black"/>
                <a:ea typeface="Source Sans Pro Black"/>
                <a:cs typeface="Source Sans Pro Black"/>
                <a:sym typeface="Source Sans Pro Black"/>
              </a:rPr>
              <a:t>¿Cómo computarlo a partir de una muestra?</a:t>
            </a:r>
            <a:endParaRPr b="1" sz="3200">
              <a:solidFill>
                <a:srgbClr val="FFFFFF"/>
              </a:solidFill>
              <a:latin typeface="Source Sans Pro Black"/>
              <a:ea typeface="Source Sans Pro Black"/>
              <a:cs typeface="Source Sans Pro Black"/>
              <a:sym typeface="Source Sans Pro Black"/>
            </a:endParaRPr>
          </a:p>
        </p:txBody>
      </p:sp>
      <p:pic>
        <p:nvPicPr>
          <p:cNvPr id="272" name="Shape 272"/>
          <p:cNvPicPr preferRelativeResize="0"/>
          <p:nvPr/>
        </p:nvPicPr>
        <p:blipFill>
          <a:blip r:embed="rId3">
            <a:alphaModFix/>
          </a:blip>
          <a:stretch>
            <a:fillRect/>
          </a:stretch>
        </p:blipFill>
        <p:spPr>
          <a:xfrm>
            <a:off x="-12" y="1953669"/>
            <a:ext cx="10080625" cy="2801963"/>
          </a:xfrm>
          <a:prstGeom prst="rect">
            <a:avLst/>
          </a:prstGeom>
          <a:noFill/>
          <a:ln>
            <a:noFill/>
          </a:ln>
        </p:spPr>
      </p:pic>
      <p:pic>
        <p:nvPicPr>
          <p:cNvPr id="273" name="Shape 273"/>
          <p:cNvPicPr preferRelativeResize="0"/>
          <p:nvPr/>
        </p:nvPicPr>
        <p:blipFill>
          <a:blip r:embed="rId4">
            <a:alphaModFix/>
          </a:blip>
          <a:stretch>
            <a:fillRect/>
          </a:stretch>
        </p:blipFill>
        <p:spPr>
          <a:xfrm>
            <a:off x="45925" y="4807200"/>
            <a:ext cx="10034699" cy="125033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lang="es-AR" sz="3200">
                <a:solidFill>
                  <a:srgbClr val="FFFFFF"/>
                </a:solidFill>
                <a:latin typeface="Source Sans Pro Black"/>
                <a:ea typeface="Source Sans Pro Black"/>
                <a:cs typeface="Source Sans Pro Black"/>
                <a:sym typeface="Source Sans Pro Black"/>
              </a:rPr>
              <a:t>¿Cómo computarlo a partir de una muestra?</a:t>
            </a:r>
            <a:endParaRPr b="1" sz="3200">
              <a:solidFill>
                <a:srgbClr val="FFFFFF"/>
              </a:solidFill>
              <a:latin typeface="Source Sans Pro Black"/>
              <a:ea typeface="Source Sans Pro Black"/>
              <a:cs typeface="Source Sans Pro Black"/>
              <a:sym typeface="Source Sans Pro Black"/>
            </a:endParaRPr>
          </a:p>
        </p:txBody>
      </p:sp>
      <p:pic>
        <p:nvPicPr>
          <p:cNvPr id="279" name="Shape 279"/>
          <p:cNvPicPr preferRelativeResize="0"/>
          <p:nvPr/>
        </p:nvPicPr>
        <p:blipFill>
          <a:blip r:embed="rId3">
            <a:alphaModFix/>
          </a:blip>
          <a:stretch>
            <a:fillRect/>
          </a:stretch>
        </p:blipFill>
        <p:spPr>
          <a:xfrm>
            <a:off x="2124275" y="2948475"/>
            <a:ext cx="5831450" cy="3748800"/>
          </a:xfrm>
          <a:prstGeom prst="rect">
            <a:avLst/>
          </a:prstGeom>
          <a:noFill/>
          <a:ln>
            <a:noFill/>
          </a:ln>
        </p:spPr>
      </p:pic>
      <p:pic>
        <p:nvPicPr>
          <p:cNvPr id="280" name="Shape 280"/>
          <p:cNvPicPr preferRelativeResize="0"/>
          <p:nvPr/>
        </p:nvPicPr>
        <p:blipFill>
          <a:blip r:embed="rId4">
            <a:alphaModFix/>
          </a:blip>
          <a:stretch>
            <a:fillRect/>
          </a:stretch>
        </p:blipFill>
        <p:spPr>
          <a:xfrm>
            <a:off x="22963" y="1698150"/>
            <a:ext cx="10034699" cy="125033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Shape 285"/>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s-AR" sz="3200">
                <a:solidFill>
                  <a:schemeClr val="lt1"/>
                </a:solidFill>
                <a:latin typeface="Source Sans Pro Black"/>
                <a:ea typeface="Source Sans Pro Black"/>
                <a:cs typeface="Source Sans Pro Black"/>
                <a:sym typeface="Source Sans Pro Black"/>
              </a:rPr>
              <a:t>¿Cómo computarlo a partir de una muestra?</a:t>
            </a:r>
            <a:endParaRPr b="1" sz="3200">
              <a:solidFill>
                <a:srgbClr val="FFFFFF"/>
              </a:solidFill>
              <a:latin typeface="Source Sans Pro Black"/>
              <a:ea typeface="Source Sans Pro Black"/>
              <a:cs typeface="Source Sans Pro Black"/>
              <a:sym typeface="Source Sans Pro Black"/>
            </a:endParaRPr>
          </a:p>
        </p:txBody>
      </p:sp>
      <p:sp>
        <p:nvSpPr>
          <p:cNvPr id="286" name="Shape 286"/>
          <p:cNvSpPr txBox="1"/>
          <p:nvPr>
            <p:ph idx="1" type="subTitle"/>
          </p:nvPr>
        </p:nvSpPr>
        <p:spPr>
          <a:xfrm>
            <a:off x="360000" y="1980000"/>
            <a:ext cx="9180000" cy="46800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s-AR">
                <a:latin typeface="Montserrat"/>
                <a:ea typeface="Montserrat"/>
                <a:cs typeface="Montserrat"/>
                <a:sym typeface="Montserrat"/>
              </a:rPr>
              <a:t>Utilizando el mismo dataset que vimos antes, queremos calcular la fdp de la v.a. </a:t>
            </a:r>
            <a:r>
              <a:rPr b="1" lang="es-AR">
                <a:latin typeface="Montserrat"/>
                <a:ea typeface="Montserrat"/>
                <a:cs typeface="Montserrat"/>
                <a:sym typeface="Montserrat"/>
              </a:rPr>
              <a:t>area</a:t>
            </a:r>
            <a:endParaRPr b="1">
              <a:latin typeface="Montserrat"/>
              <a:ea typeface="Montserrat"/>
              <a:cs typeface="Montserrat"/>
              <a:sym typeface="Montserrat"/>
            </a:endParaRPr>
          </a:p>
        </p:txBody>
      </p:sp>
      <p:pic>
        <p:nvPicPr>
          <p:cNvPr id="287" name="Shape 287"/>
          <p:cNvPicPr preferRelativeResize="0"/>
          <p:nvPr/>
        </p:nvPicPr>
        <p:blipFill rotWithShape="1">
          <a:blip r:embed="rId3">
            <a:alphaModFix/>
          </a:blip>
          <a:srcRect b="0" l="417" r="41581" t="25423"/>
          <a:stretch/>
        </p:blipFill>
        <p:spPr>
          <a:xfrm>
            <a:off x="1787725" y="3055800"/>
            <a:ext cx="6812301" cy="35296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s-AR" sz="3200">
                <a:solidFill>
                  <a:schemeClr val="lt1"/>
                </a:solidFill>
                <a:latin typeface="Source Sans Pro Black"/>
                <a:ea typeface="Source Sans Pro Black"/>
                <a:cs typeface="Source Sans Pro Black"/>
                <a:sym typeface="Source Sans Pro Black"/>
              </a:rPr>
              <a:t>¿Cómo computarlo a partir de una muestra?</a:t>
            </a:r>
            <a:endParaRPr b="1" sz="3200">
              <a:solidFill>
                <a:srgbClr val="FFFFFF"/>
              </a:solidFill>
              <a:latin typeface="Source Sans Pro Black"/>
              <a:ea typeface="Source Sans Pro Black"/>
              <a:cs typeface="Source Sans Pro Black"/>
              <a:sym typeface="Source Sans Pro Black"/>
            </a:endParaRPr>
          </a:p>
        </p:txBody>
      </p:sp>
      <p:sp>
        <p:nvSpPr>
          <p:cNvPr id="293" name="Shape 293"/>
          <p:cNvSpPr txBox="1"/>
          <p:nvPr>
            <p:ph idx="1" type="subTitle"/>
          </p:nvPr>
        </p:nvSpPr>
        <p:spPr>
          <a:xfrm>
            <a:off x="360000" y="1980000"/>
            <a:ext cx="9180000" cy="46800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s-AR">
                <a:latin typeface="Montserrat"/>
                <a:ea typeface="Montserrat"/>
                <a:cs typeface="Montserrat"/>
                <a:sym typeface="Montserrat"/>
              </a:rPr>
              <a:t>Utilizando el mismo dataset que vimos antes, queremos calcular la fdp de la v.a. </a:t>
            </a:r>
            <a:r>
              <a:rPr b="1" lang="es-AR">
                <a:latin typeface="Montserrat"/>
                <a:ea typeface="Montserrat"/>
                <a:cs typeface="Montserrat"/>
                <a:sym typeface="Montserrat"/>
              </a:rPr>
              <a:t>area</a:t>
            </a:r>
            <a:endParaRPr b="1">
              <a:latin typeface="Montserrat"/>
              <a:ea typeface="Montserrat"/>
              <a:cs typeface="Montserrat"/>
              <a:sym typeface="Montserrat"/>
            </a:endParaRPr>
          </a:p>
        </p:txBody>
      </p:sp>
      <p:pic>
        <p:nvPicPr>
          <p:cNvPr id="294" name="Shape 294"/>
          <p:cNvPicPr preferRelativeResize="0"/>
          <p:nvPr/>
        </p:nvPicPr>
        <p:blipFill>
          <a:blip r:embed="rId3">
            <a:alphaModFix/>
          </a:blip>
          <a:stretch>
            <a:fillRect/>
          </a:stretch>
        </p:blipFill>
        <p:spPr>
          <a:xfrm>
            <a:off x="-312" y="2770463"/>
            <a:ext cx="10080625" cy="394992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idx="3" type="body"/>
          </p:nvPr>
        </p:nvSpPr>
        <p:spPr>
          <a:xfrm>
            <a:off x="360000" y="2236050"/>
            <a:ext cx="9180000" cy="2232000"/>
          </a:xfrm>
          <a:prstGeom prst="rect">
            <a:avLst/>
          </a:prstGeom>
        </p:spPr>
        <p:txBody>
          <a:bodyPr anchorCtr="0" anchor="t" bIns="91425" lIns="91425" spcFirstLastPara="1" rIns="91425" wrap="square" tIns="91425">
            <a:noAutofit/>
          </a:bodyPr>
          <a:lstStyle/>
          <a:p>
            <a:pPr indent="0" lvl="0" marL="0" rtl="0">
              <a:spcBef>
                <a:spcPts val="1142"/>
              </a:spcBef>
              <a:spcAft>
                <a:spcPts val="0"/>
              </a:spcAft>
              <a:buClr>
                <a:schemeClr val="dk1"/>
              </a:buClr>
              <a:buFont typeface="Arial"/>
              <a:buNone/>
            </a:pPr>
            <a:r>
              <a:rPr lang="es-AR" sz="2600">
                <a:solidFill>
                  <a:srgbClr val="1C1C1C"/>
                </a:solidFill>
                <a:latin typeface="Source Sans Pro"/>
                <a:ea typeface="Source Sans Pro"/>
                <a:cs typeface="Source Sans Pro"/>
                <a:sym typeface="Source Sans Pro"/>
              </a:rPr>
              <a:t>3- A medida que el experimento se repite, los resultados individuales parecen ocurrir en forma caprichosa. Pero si el experimento se repite un gran número de veces, y registramos la proporción de veces que ocurre un determinado resultado, veremos que esa proporción tiende a estabilizarse en un valor determinado a medida que aumenta el número de veces que se repite el experimento.</a:t>
            </a:r>
            <a:endParaRPr sz="2600">
              <a:solidFill>
                <a:srgbClr val="1C1C1C"/>
              </a:solidFill>
              <a:latin typeface="Source Sans Pro"/>
              <a:ea typeface="Source Sans Pro"/>
              <a:cs typeface="Source Sans Pro"/>
              <a:sym typeface="Source Sans Pro"/>
            </a:endParaRPr>
          </a:p>
          <a:p>
            <a:pPr indent="0" lvl="0" marL="0" rtl="0">
              <a:spcBef>
                <a:spcPts val="1142"/>
              </a:spcBef>
              <a:spcAft>
                <a:spcPts val="0"/>
              </a:spcAft>
              <a:buClr>
                <a:schemeClr val="dk1"/>
              </a:buClr>
              <a:buFont typeface="Arial"/>
              <a:buNone/>
            </a:pPr>
            <a:r>
              <a:t/>
            </a:r>
            <a:endParaRPr sz="2600">
              <a:solidFill>
                <a:srgbClr val="1C1C1C"/>
              </a:solidFill>
              <a:latin typeface="Source Sans Pro"/>
              <a:ea typeface="Source Sans Pro"/>
              <a:cs typeface="Source Sans Pro"/>
              <a:sym typeface="Source Sans Pro"/>
            </a:endParaRPr>
          </a:p>
          <a:p>
            <a:pPr indent="0" lvl="0" marL="0" rtl="0">
              <a:lnSpc>
                <a:spcPct val="115000"/>
              </a:lnSpc>
              <a:spcBef>
                <a:spcPts val="1800"/>
              </a:spcBef>
              <a:spcAft>
                <a:spcPts val="0"/>
              </a:spcAft>
              <a:buClr>
                <a:schemeClr val="dk1"/>
              </a:buClr>
              <a:buSzPts val="1100"/>
              <a:buFont typeface="Arial"/>
              <a:buNone/>
            </a:pPr>
            <a:r>
              <a:rPr b="1" lang="es-AR" sz="1700">
                <a:solidFill>
                  <a:schemeClr val="dk1"/>
                </a:solidFill>
              </a:rPr>
              <a:t>“No pretendamos que las cosas cambien si siempre hacemos lo mismo”</a:t>
            </a:r>
            <a:endParaRPr b="1" sz="1700">
              <a:solidFill>
                <a:schemeClr val="dk1"/>
              </a:solidFill>
            </a:endParaRPr>
          </a:p>
          <a:p>
            <a:pPr indent="0" lvl="0" marL="0" rtl="0">
              <a:lnSpc>
                <a:spcPct val="115000"/>
              </a:lnSpc>
              <a:spcBef>
                <a:spcPts val="1800"/>
              </a:spcBef>
              <a:spcAft>
                <a:spcPts val="0"/>
              </a:spcAft>
              <a:buClr>
                <a:schemeClr val="dk1"/>
              </a:buClr>
              <a:buSzPts val="1100"/>
              <a:buFont typeface="Arial"/>
              <a:buNone/>
            </a:pPr>
            <a:r>
              <a:rPr b="1" lang="es-AR" sz="1700">
                <a:solidFill>
                  <a:schemeClr val="dk1"/>
                </a:solidFill>
              </a:rPr>
              <a:t> Albert Einstein </a:t>
            </a:r>
            <a:endParaRPr b="1" sz="1700">
              <a:solidFill>
                <a:schemeClr val="dk1"/>
              </a:solidFill>
            </a:endParaRPr>
          </a:p>
          <a:p>
            <a:pPr indent="0" lvl="0" marL="0" rtl="0">
              <a:spcBef>
                <a:spcPts val="1142"/>
              </a:spcBef>
              <a:spcAft>
                <a:spcPts val="0"/>
              </a:spcAft>
              <a:buClr>
                <a:schemeClr val="dk1"/>
              </a:buClr>
              <a:buFont typeface="Arial"/>
              <a:buNone/>
            </a:pPr>
            <a:r>
              <a:t/>
            </a:r>
            <a:endParaRPr sz="2600">
              <a:solidFill>
                <a:srgbClr val="1C1C1C"/>
              </a:solidFill>
              <a:latin typeface="Source Sans Pro"/>
              <a:ea typeface="Source Sans Pro"/>
              <a:cs typeface="Source Sans Pro"/>
              <a:sym typeface="Source Sans Pro"/>
            </a:endParaRPr>
          </a:p>
        </p:txBody>
      </p:sp>
      <p:sp>
        <p:nvSpPr>
          <p:cNvPr id="81" name="Shape 81"/>
          <p:cNvSpPr txBox="1"/>
          <p:nvPr/>
        </p:nvSpPr>
        <p:spPr>
          <a:xfrm>
            <a:off x="360000" y="360000"/>
            <a:ext cx="9360000" cy="90000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1" lang="es-AR" sz="3200">
                <a:solidFill>
                  <a:srgbClr val="FFFFFF"/>
                </a:solidFill>
                <a:latin typeface="Source Sans Pro Black"/>
                <a:ea typeface="Source Sans Pro Black"/>
                <a:cs typeface="Source Sans Pro Black"/>
                <a:sym typeface="Source Sans Pro Black"/>
              </a:rPr>
              <a:t>¿</a:t>
            </a:r>
            <a:r>
              <a:rPr b="1" lang="es-AR" sz="3200" strike="noStrike">
                <a:solidFill>
                  <a:srgbClr val="FFFFFF"/>
                </a:solidFill>
                <a:latin typeface="Source Sans Pro Black"/>
                <a:ea typeface="Source Sans Pro Black"/>
                <a:cs typeface="Source Sans Pro Black"/>
                <a:sym typeface="Source Sans Pro Black"/>
              </a:rPr>
              <a:t>De qu</a:t>
            </a:r>
            <a:r>
              <a:rPr b="1" lang="es-AR" sz="3200">
                <a:solidFill>
                  <a:srgbClr val="FFFFFF"/>
                </a:solidFill>
                <a:latin typeface="Source Sans Pro Black"/>
                <a:ea typeface="Source Sans Pro Black"/>
                <a:cs typeface="Source Sans Pro Black"/>
                <a:sym typeface="Source Sans Pro Black"/>
              </a:rPr>
              <a:t>é</a:t>
            </a:r>
            <a:r>
              <a:rPr b="1" lang="es-AR" sz="3200" strike="noStrike">
                <a:solidFill>
                  <a:srgbClr val="FFFFFF"/>
                </a:solidFill>
                <a:latin typeface="Source Sans Pro Black"/>
                <a:ea typeface="Source Sans Pro Black"/>
                <a:cs typeface="Source Sans Pro Black"/>
                <a:sym typeface="Source Sans Pro Black"/>
              </a:rPr>
              <a:t> hablamos cuando decimos que algo es probable? </a:t>
            </a:r>
            <a:endParaRPr b="1" sz="3200" strike="noStrike">
              <a:solidFill>
                <a:srgbClr val="FFFFFF"/>
              </a:solidFill>
              <a:latin typeface="Source Sans Pro Black"/>
              <a:ea typeface="Source Sans Pro Black"/>
              <a:cs typeface="Source Sans Pro Black"/>
              <a:sym typeface="Source Sans Pro Black"/>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s-AR" sz="3200">
                <a:solidFill>
                  <a:schemeClr val="lt1"/>
                </a:solidFill>
                <a:latin typeface="Source Sans Pro Black"/>
                <a:ea typeface="Source Sans Pro Black"/>
                <a:cs typeface="Source Sans Pro Black"/>
                <a:sym typeface="Source Sans Pro Black"/>
              </a:rPr>
              <a:t>¿Cómo computarlo a partir de una muestra?</a:t>
            </a:r>
            <a:endParaRPr b="1" sz="3200">
              <a:solidFill>
                <a:srgbClr val="FFFFFF"/>
              </a:solidFill>
              <a:latin typeface="Source Sans Pro Black"/>
              <a:ea typeface="Source Sans Pro Black"/>
              <a:cs typeface="Source Sans Pro Black"/>
              <a:sym typeface="Source Sans Pro Black"/>
            </a:endParaRPr>
          </a:p>
        </p:txBody>
      </p:sp>
      <p:sp>
        <p:nvSpPr>
          <p:cNvPr id="300" name="Shape 300"/>
          <p:cNvSpPr txBox="1"/>
          <p:nvPr>
            <p:ph idx="1" type="subTitle"/>
          </p:nvPr>
        </p:nvSpPr>
        <p:spPr>
          <a:xfrm>
            <a:off x="360000" y="1980000"/>
            <a:ext cx="9180000" cy="46800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s-AR">
                <a:latin typeface="Montserrat"/>
                <a:ea typeface="Montserrat"/>
                <a:cs typeface="Montserrat"/>
                <a:sym typeface="Montserrat"/>
              </a:rPr>
              <a:t>Utilizando el mismo dataset que vimos antes, queremos calcular la fdp de la v.a. </a:t>
            </a:r>
            <a:r>
              <a:rPr b="1" lang="es-AR">
                <a:latin typeface="Montserrat"/>
                <a:ea typeface="Montserrat"/>
                <a:cs typeface="Montserrat"/>
                <a:sym typeface="Montserrat"/>
              </a:rPr>
              <a:t>area</a:t>
            </a:r>
            <a:endParaRPr b="1">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1">
              <a:latin typeface="Montserrat"/>
              <a:ea typeface="Montserrat"/>
              <a:cs typeface="Montserrat"/>
              <a:sym typeface="Montserrat"/>
            </a:endParaRPr>
          </a:p>
          <a:p>
            <a:pPr indent="0" lvl="0" marL="0" marR="0" rtl="0" algn="l">
              <a:lnSpc>
                <a:spcPct val="100000"/>
              </a:lnSpc>
              <a:spcBef>
                <a:spcPts val="0"/>
              </a:spcBef>
              <a:spcAft>
                <a:spcPts val="0"/>
              </a:spcAft>
              <a:buNone/>
            </a:pPr>
            <a:r>
              <a:rPr b="1" lang="es-AR">
                <a:latin typeface="Montserrat"/>
                <a:ea typeface="Montserrat"/>
                <a:cs typeface="Montserrat"/>
                <a:sym typeface="Montserrat"/>
              </a:rPr>
              <a:t>Pandas</a:t>
            </a:r>
            <a:r>
              <a:rPr lang="es-AR">
                <a:latin typeface="Montserrat"/>
                <a:ea typeface="Montserrat"/>
                <a:cs typeface="Montserrat"/>
                <a:sym typeface="Montserrat"/>
              </a:rPr>
              <a:t> tiene funciones que nos evitan tener que hacer los cálculos a mano</a:t>
            </a:r>
            <a:endParaRPr>
              <a:latin typeface="Montserrat"/>
              <a:ea typeface="Montserrat"/>
              <a:cs typeface="Montserrat"/>
              <a:sym typeface="Montserrat"/>
            </a:endParaRPr>
          </a:p>
        </p:txBody>
      </p:sp>
      <p:pic>
        <p:nvPicPr>
          <p:cNvPr id="301" name="Shape 301"/>
          <p:cNvPicPr preferRelativeResize="0"/>
          <p:nvPr/>
        </p:nvPicPr>
        <p:blipFill>
          <a:blip r:embed="rId3">
            <a:alphaModFix/>
          </a:blip>
          <a:stretch>
            <a:fillRect/>
          </a:stretch>
        </p:blipFill>
        <p:spPr>
          <a:xfrm>
            <a:off x="349425" y="3234900"/>
            <a:ext cx="9201150" cy="3581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Shape 306"/>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lang="es-AR" sz="3200">
                <a:solidFill>
                  <a:srgbClr val="FFFFFF"/>
                </a:solidFill>
                <a:latin typeface="Source Sans Pro Black"/>
                <a:ea typeface="Source Sans Pro Black"/>
                <a:cs typeface="Source Sans Pro Black"/>
                <a:sym typeface="Source Sans Pro Black"/>
              </a:rPr>
              <a:t>¿Cómo computarlo automáticamente?</a:t>
            </a:r>
            <a:endParaRPr b="1" sz="3200">
              <a:solidFill>
                <a:srgbClr val="FFFFFF"/>
              </a:solidFill>
              <a:latin typeface="Source Sans Pro Black"/>
              <a:ea typeface="Source Sans Pro Black"/>
              <a:cs typeface="Source Sans Pro Black"/>
              <a:sym typeface="Source Sans Pro Black"/>
            </a:endParaRPr>
          </a:p>
        </p:txBody>
      </p:sp>
      <p:pic>
        <p:nvPicPr>
          <p:cNvPr id="307" name="Shape 307"/>
          <p:cNvPicPr preferRelativeResize="0"/>
          <p:nvPr/>
        </p:nvPicPr>
        <p:blipFill>
          <a:blip r:embed="rId3">
            <a:alphaModFix/>
          </a:blip>
          <a:stretch>
            <a:fillRect/>
          </a:stretch>
        </p:blipFill>
        <p:spPr>
          <a:xfrm>
            <a:off x="1542688" y="1609373"/>
            <a:ext cx="6814616" cy="51677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Shape 312"/>
          <p:cNvSpPr txBox="1"/>
          <p:nvPr/>
        </p:nvSpPr>
        <p:spPr>
          <a:xfrm>
            <a:off x="360000" y="360000"/>
            <a:ext cx="9360000" cy="90000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1" lang="es-AR" sz="3200" strike="noStrike">
                <a:solidFill>
                  <a:srgbClr val="FFFFFF"/>
                </a:solidFill>
                <a:latin typeface="Source Sans Pro Black"/>
                <a:ea typeface="Source Sans Pro Black"/>
                <a:cs typeface="Source Sans Pro Black"/>
                <a:sym typeface="Source Sans Pro Black"/>
              </a:rPr>
              <a:t>Probabilidad Condicional</a:t>
            </a:r>
            <a:endParaRPr b="1" sz="3200" strike="noStrike">
              <a:solidFill>
                <a:srgbClr val="FFFFFF"/>
              </a:solidFill>
              <a:latin typeface="Source Sans Pro Black"/>
              <a:ea typeface="Source Sans Pro Black"/>
              <a:cs typeface="Source Sans Pro Black"/>
              <a:sym typeface="Source Sans Pro Black"/>
            </a:endParaRPr>
          </a:p>
        </p:txBody>
      </p:sp>
      <p:sp>
        <p:nvSpPr>
          <p:cNvPr id="313" name="Shape 313"/>
          <p:cNvSpPr txBox="1"/>
          <p:nvPr/>
        </p:nvSpPr>
        <p:spPr>
          <a:xfrm>
            <a:off x="360000" y="1980000"/>
            <a:ext cx="9360000" cy="3474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100"/>
              <a:buFont typeface="Arial"/>
              <a:buNone/>
            </a:pPr>
            <a:r>
              <a:rPr b="1" lang="es-AR" sz="2600">
                <a:solidFill>
                  <a:srgbClr val="1C1C1C"/>
                </a:solidFill>
                <a:latin typeface="Source Sans Pro SemiBold"/>
                <a:ea typeface="Source Sans Pro SemiBold"/>
                <a:cs typeface="Source Sans Pro SemiBold"/>
                <a:sym typeface="Source Sans Pro SemiBold"/>
              </a:rPr>
              <a:t>Supongamos el experimento aleatorio de extraer al azar sin reemplazo dos bolillas de una urna que contiene 7 bolillas rojas y 3 blancas. </a:t>
            </a:r>
            <a:endParaRPr b="1" sz="2600">
              <a:solidFill>
                <a:srgbClr val="1C1C1C"/>
              </a:solidFill>
              <a:latin typeface="Source Sans Pro SemiBold"/>
              <a:ea typeface="Source Sans Pro SemiBold"/>
              <a:cs typeface="Source Sans Pro SemiBold"/>
              <a:sym typeface="Source Sans Pro SemiBold"/>
            </a:endParaRPr>
          </a:p>
          <a:p>
            <a:pPr indent="0" lvl="0" marL="0" marR="0" rtl="0" algn="l">
              <a:spcBef>
                <a:spcPts val="0"/>
              </a:spcBef>
              <a:spcAft>
                <a:spcPts val="0"/>
              </a:spcAft>
              <a:buSzPts val="1100"/>
              <a:buNone/>
            </a:pPr>
            <a:r>
              <a:rPr b="1" lang="es-AR" sz="2600">
                <a:solidFill>
                  <a:srgbClr val="1C1C1C"/>
                </a:solidFill>
                <a:latin typeface="Source Sans Pro SemiBold"/>
                <a:ea typeface="Source Sans Pro SemiBold"/>
                <a:cs typeface="Source Sans Pro SemiBold"/>
                <a:sym typeface="Source Sans Pro SemiBold"/>
              </a:rPr>
              <a:t>Consideramos los eventos </a:t>
            </a:r>
            <a:endParaRPr b="1" sz="2600">
              <a:solidFill>
                <a:srgbClr val="1C1C1C"/>
              </a:solidFill>
              <a:latin typeface="Source Sans Pro SemiBold"/>
              <a:ea typeface="Source Sans Pro SemiBold"/>
              <a:cs typeface="Source Sans Pro SemiBold"/>
              <a:sym typeface="Source Sans Pro SemiBold"/>
            </a:endParaRPr>
          </a:p>
          <a:p>
            <a:pPr indent="0" lvl="0" marL="0" marR="0" rtl="0" algn="l">
              <a:spcBef>
                <a:spcPts val="0"/>
              </a:spcBef>
              <a:spcAft>
                <a:spcPts val="0"/>
              </a:spcAft>
              <a:buSzPts val="1100"/>
              <a:buNone/>
            </a:pPr>
            <a:r>
              <a:t/>
            </a:r>
            <a:endParaRPr b="1" sz="2600">
              <a:solidFill>
                <a:srgbClr val="1C1C1C"/>
              </a:solidFill>
              <a:latin typeface="Source Sans Pro SemiBold"/>
              <a:ea typeface="Source Sans Pro SemiBold"/>
              <a:cs typeface="Source Sans Pro SemiBold"/>
              <a:sym typeface="Source Sans Pro SemiBold"/>
            </a:endParaRPr>
          </a:p>
          <a:p>
            <a:pPr indent="0" lvl="0" marL="0" marR="0" rtl="0" algn="l">
              <a:spcBef>
                <a:spcPts val="0"/>
              </a:spcBef>
              <a:spcAft>
                <a:spcPts val="0"/>
              </a:spcAft>
              <a:buSzPts val="1100"/>
              <a:buNone/>
            </a:pPr>
            <a:r>
              <a:rPr b="1" lang="es-AR" sz="2600">
                <a:solidFill>
                  <a:srgbClr val="1C1C1C"/>
                </a:solidFill>
                <a:latin typeface="Source Sans Pro SemiBold"/>
                <a:ea typeface="Source Sans Pro SemiBold"/>
                <a:cs typeface="Source Sans Pro SemiBold"/>
                <a:sym typeface="Source Sans Pro SemiBold"/>
              </a:rPr>
              <a:t>A: “la primer bolilla extraída es blanca”</a:t>
            </a:r>
            <a:endParaRPr b="1" sz="2600">
              <a:solidFill>
                <a:srgbClr val="1C1C1C"/>
              </a:solidFill>
              <a:latin typeface="Source Sans Pro SemiBold"/>
              <a:ea typeface="Source Sans Pro SemiBold"/>
              <a:cs typeface="Source Sans Pro SemiBold"/>
              <a:sym typeface="Source Sans Pro SemiBold"/>
            </a:endParaRPr>
          </a:p>
          <a:p>
            <a:pPr indent="0" lvl="0" marL="0" marR="0" rtl="0" algn="l">
              <a:spcBef>
                <a:spcPts val="0"/>
              </a:spcBef>
              <a:spcAft>
                <a:spcPts val="0"/>
              </a:spcAft>
              <a:buSzPts val="1100"/>
              <a:buNone/>
            </a:pPr>
            <a:r>
              <a:t/>
            </a:r>
            <a:endParaRPr b="1" sz="2600">
              <a:solidFill>
                <a:srgbClr val="1C1C1C"/>
              </a:solidFill>
              <a:latin typeface="Source Sans Pro SemiBold"/>
              <a:ea typeface="Source Sans Pro SemiBold"/>
              <a:cs typeface="Source Sans Pro SemiBold"/>
              <a:sym typeface="Source Sans Pro SemiBold"/>
            </a:endParaRPr>
          </a:p>
          <a:p>
            <a:pPr indent="0" lvl="0" marL="0" marR="0" rtl="0" algn="l">
              <a:spcBef>
                <a:spcPts val="0"/>
              </a:spcBef>
              <a:spcAft>
                <a:spcPts val="0"/>
              </a:spcAft>
              <a:buClr>
                <a:schemeClr val="dk1"/>
              </a:buClr>
              <a:buSzPts val="1100"/>
              <a:buFont typeface="Arial"/>
              <a:buNone/>
            </a:pPr>
            <a:r>
              <a:rPr b="1" lang="es-AR" sz="2600">
                <a:solidFill>
                  <a:srgbClr val="1C1C1C"/>
                </a:solidFill>
                <a:latin typeface="Source Sans Pro SemiBold"/>
                <a:ea typeface="Source Sans Pro SemiBold"/>
                <a:cs typeface="Source Sans Pro SemiBold"/>
                <a:sym typeface="Source Sans Pro SemiBold"/>
              </a:rPr>
              <a:t>B: “la segunda bolilla extraída es blanca”.</a:t>
            </a:r>
            <a:endParaRPr b="1" sz="2600">
              <a:solidFill>
                <a:srgbClr val="1C1C1C"/>
              </a:solidFill>
              <a:latin typeface="Source Sans Pro SemiBold"/>
              <a:ea typeface="Source Sans Pro SemiBold"/>
              <a:cs typeface="Source Sans Pro SemiBold"/>
              <a:sym typeface="Source Sans Pro SemiBold"/>
            </a:endParaRPr>
          </a:p>
        </p:txBody>
      </p:sp>
      <p:sp>
        <p:nvSpPr>
          <p:cNvPr id="314" name="Shape 314"/>
          <p:cNvSpPr txBox="1"/>
          <p:nvPr/>
        </p:nvSpPr>
        <p:spPr>
          <a:xfrm>
            <a:off x="5063760" y="1980000"/>
            <a:ext cx="4479480" cy="2232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1" sz="2600" strike="noStrike">
              <a:solidFill>
                <a:srgbClr val="1C1C1C"/>
              </a:solidFill>
              <a:latin typeface="Source Sans Pro SemiBold"/>
              <a:ea typeface="Source Sans Pro SemiBold"/>
              <a:cs typeface="Source Sans Pro SemiBold"/>
              <a:sym typeface="Source Sans Pro SemiBold"/>
            </a:endParaRPr>
          </a:p>
        </p:txBody>
      </p:sp>
      <p:sp>
        <p:nvSpPr>
          <p:cNvPr id="315" name="Shape 315"/>
          <p:cNvSpPr txBox="1"/>
          <p:nvPr/>
        </p:nvSpPr>
        <p:spPr>
          <a:xfrm>
            <a:off x="540000" y="4424400"/>
            <a:ext cx="9180000" cy="2232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1" sz="2600" strike="noStrike">
              <a:solidFill>
                <a:srgbClr val="1C1C1C"/>
              </a:solidFill>
              <a:latin typeface="Source Sans Pro SemiBold"/>
              <a:ea typeface="Source Sans Pro SemiBold"/>
              <a:cs typeface="Source Sans Pro SemiBold"/>
              <a:sym typeface="Source Sans Pro SemiBo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a:p>
          <a:p>
            <a:pPr indent="0" lvl="0" marL="0">
              <a:spcBef>
                <a:spcPts val="0"/>
              </a:spcBef>
              <a:spcAft>
                <a:spcPts val="0"/>
              </a:spcAft>
              <a:buNone/>
            </a:pPr>
            <a:r>
              <a:t/>
            </a:r>
            <a:endParaRPr b="1" sz="3200">
              <a:solidFill>
                <a:schemeClr val="lt1"/>
              </a:solidFill>
              <a:latin typeface="Source Sans Pro Black"/>
              <a:ea typeface="Source Sans Pro Black"/>
              <a:cs typeface="Source Sans Pro Black"/>
              <a:sym typeface="Source Sans Pro Black"/>
            </a:endParaRPr>
          </a:p>
          <a:p>
            <a:pPr indent="0" lvl="0" marL="0">
              <a:spcBef>
                <a:spcPts val="0"/>
              </a:spcBef>
              <a:spcAft>
                <a:spcPts val="0"/>
              </a:spcAft>
              <a:buNone/>
            </a:pPr>
            <a:r>
              <a:t/>
            </a:r>
            <a:endParaRPr b="1" sz="3200">
              <a:solidFill>
                <a:schemeClr val="lt1"/>
              </a:solidFill>
              <a:latin typeface="Source Sans Pro Black"/>
              <a:ea typeface="Source Sans Pro Black"/>
              <a:cs typeface="Source Sans Pro Black"/>
              <a:sym typeface="Source Sans Pro Black"/>
            </a:endParaRPr>
          </a:p>
          <a:p>
            <a:pPr indent="0" lvl="0" marL="0">
              <a:spcBef>
                <a:spcPts val="0"/>
              </a:spcBef>
              <a:spcAft>
                <a:spcPts val="0"/>
              </a:spcAft>
              <a:buNone/>
            </a:pPr>
            <a:r>
              <a:t/>
            </a:r>
            <a:endParaRPr b="1" sz="3200">
              <a:solidFill>
                <a:schemeClr val="lt1"/>
              </a:solidFill>
              <a:latin typeface="Source Sans Pro Black"/>
              <a:ea typeface="Source Sans Pro Black"/>
              <a:cs typeface="Source Sans Pro Black"/>
              <a:sym typeface="Source Sans Pro Black"/>
            </a:endParaRPr>
          </a:p>
          <a:p>
            <a:pPr indent="0" lvl="0" marL="0">
              <a:spcBef>
                <a:spcPts val="0"/>
              </a:spcBef>
              <a:spcAft>
                <a:spcPts val="0"/>
              </a:spcAft>
              <a:buNone/>
            </a:pPr>
            <a:r>
              <a:t/>
            </a:r>
            <a:endParaRPr b="1" sz="3200">
              <a:solidFill>
                <a:schemeClr val="lt1"/>
              </a:solidFill>
              <a:latin typeface="Source Sans Pro Black"/>
              <a:ea typeface="Source Sans Pro Black"/>
              <a:cs typeface="Source Sans Pro Black"/>
              <a:sym typeface="Source Sans Pro Black"/>
            </a:endParaRPr>
          </a:p>
          <a:p>
            <a:pPr indent="0" lvl="0" marL="0">
              <a:spcBef>
                <a:spcPts val="0"/>
              </a:spcBef>
              <a:spcAft>
                <a:spcPts val="0"/>
              </a:spcAft>
              <a:buNone/>
            </a:pPr>
            <a:r>
              <a:t/>
            </a:r>
            <a:endParaRPr b="1" sz="3200">
              <a:solidFill>
                <a:schemeClr val="lt1"/>
              </a:solidFill>
              <a:latin typeface="Source Sans Pro Black"/>
              <a:ea typeface="Source Sans Pro Black"/>
              <a:cs typeface="Source Sans Pro Black"/>
              <a:sym typeface="Source Sans Pro Black"/>
            </a:endParaRPr>
          </a:p>
          <a:p>
            <a:pPr indent="0" lvl="0" marL="0">
              <a:spcBef>
                <a:spcPts val="0"/>
              </a:spcBef>
              <a:spcAft>
                <a:spcPts val="0"/>
              </a:spcAft>
              <a:buNone/>
            </a:pPr>
            <a:r>
              <a:t/>
            </a:r>
            <a:endParaRPr b="1" sz="3200">
              <a:solidFill>
                <a:schemeClr val="lt1"/>
              </a:solidFill>
              <a:latin typeface="Source Sans Pro Black"/>
              <a:ea typeface="Source Sans Pro Black"/>
              <a:cs typeface="Source Sans Pro Black"/>
              <a:sym typeface="Source Sans Pro Black"/>
            </a:endParaRPr>
          </a:p>
          <a:p>
            <a:pPr indent="0" lvl="0" marL="0">
              <a:spcBef>
                <a:spcPts val="0"/>
              </a:spcBef>
              <a:spcAft>
                <a:spcPts val="0"/>
              </a:spcAft>
              <a:buNone/>
            </a:pPr>
            <a:r>
              <a:t/>
            </a:r>
            <a:endParaRPr b="1" sz="3200">
              <a:solidFill>
                <a:schemeClr val="lt1"/>
              </a:solidFill>
              <a:latin typeface="Source Sans Pro Black"/>
              <a:ea typeface="Source Sans Pro Black"/>
              <a:cs typeface="Source Sans Pro Black"/>
              <a:sym typeface="Source Sans Pro Black"/>
            </a:endParaRPr>
          </a:p>
          <a:p>
            <a:pPr indent="0" lvl="0" marL="0">
              <a:spcBef>
                <a:spcPts val="0"/>
              </a:spcBef>
              <a:spcAft>
                <a:spcPts val="0"/>
              </a:spcAft>
              <a:buNone/>
            </a:pPr>
            <a:r>
              <a:t/>
            </a:r>
            <a:endParaRPr b="1" sz="3200">
              <a:solidFill>
                <a:schemeClr val="lt1"/>
              </a:solidFill>
              <a:latin typeface="Source Sans Pro Black"/>
              <a:ea typeface="Source Sans Pro Black"/>
              <a:cs typeface="Source Sans Pro Black"/>
              <a:sym typeface="Source Sans Pro Black"/>
            </a:endParaRPr>
          </a:p>
          <a:p>
            <a:pPr indent="0" lvl="0" marL="0">
              <a:spcBef>
                <a:spcPts val="0"/>
              </a:spcBef>
              <a:spcAft>
                <a:spcPts val="0"/>
              </a:spcAft>
              <a:buNone/>
            </a:pPr>
            <a:r>
              <a:t/>
            </a:r>
            <a:endParaRPr b="1" sz="3200">
              <a:solidFill>
                <a:schemeClr val="lt1"/>
              </a:solidFill>
              <a:latin typeface="Source Sans Pro Black"/>
              <a:ea typeface="Source Sans Pro Black"/>
              <a:cs typeface="Source Sans Pro Black"/>
              <a:sym typeface="Source Sans Pro Black"/>
            </a:endParaRPr>
          </a:p>
          <a:p>
            <a:pPr indent="0" lvl="0" marL="0">
              <a:spcBef>
                <a:spcPts val="0"/>
              </a:spcBef>
              <a:spcAft>
                <a:spcPts val="0"/>
              </a:spcAft>
              <a:buClr>
                <a:schemeClr val="dk1"/>
              </a:buClr>
              <a:buSzPts val="1100"/>
              <a:buFont typeface="Arial"/>
              <a:buNone/>
            </a:pPr>
            <a:r>
              <a:rPr b="1" lang="es-AR" sz="3200">
                <a:solidFill>
                  <a:schemeClr val="lt1"/>
                </a:solidFill>
                <a:latin typeface="Source Sans Pro Black"/>
                <a:ea typeface="Source Sans Pro Black"/>
                <a:cs typeface="Source Sans Pro Black"/>
                <a:sym typeface="Source Sans Pro Black"/>
              </a:rPr>
              <a:t>Probabilidad Condicional</a:t>
            </a:r>
            <a:endParaRPr b="1" sz="3200">
              <a:solidFill>
                <a:schemeClr val="lt1"/>
              </a:solidFill>
              <a:latin typeface="Source Sans Pro Black"/>
              <a:ea typeface="Source Sans Pro Black"/>
              <a:cs typeface="Source Sans Pro Black"/>
              <a:sym typeface="Source Sans Pro Black"/>
            </a:endParaRPr>
          </a:p>
          <a:p>
            <a:pPr indent="0" lvl="0" marL="0">
              <a:spcBef>
                <a:spcPts val="0"/>
              </a:spcBef>
              <a:spcAft>
                <a:spcPts val="0"/>
              </a:spcAft>
              <a:buNone/>
            </a:pPr>
            <a:r>
              <a:t/>
            </a:r>
            <a:endParaRPr/>
          </a:p>
        </p:txBody>
      </p:sp>
      <p:sp>
        <p:nvSpPr>
          <p:cNvPr id="321" name="Shape 321"/>
          <p:cNvSpPr txBox="1"/>
          <p:nvPr>
            <p:ph idx="1" type="body"/>
          </p:nvPr>
        </p:nvSpPr>
        <p:spPr>
          <a:xfrm>
            <a:off x="360000" y="1980000"/>
            <a:ext cx="4479600" cy="2232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AR" sz="2400"/>
              <a:t>Calculamos la p(A) = 3 / 10 </a:t>
            </a:r>
            <a:endParaRPr sz="2400"/>
          </a:p>
        </p:txBody>
      </p:sp>
      <p:sp>
        <p:nvSpPr>
          <p:cNvPr id="322" name="Shape 322"/>
          <p:cNvSpPr txBox="1"/>
          <p:nvPr>
            <p:ph idx="2" type="body"/>
          </p:nvPr>
        </p:nvSpPr>
        <p:spPr>
          <a:xfrm>
            <a:off x="5063760" y="1980000"/>
            <a:ext cx="4479600" cy="2232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AR" sz="2400">
                <a:highlight>
                  <a:srgbClr val="A4C2F4"/>
                </a:highlight>
              </a:rPr>
              <a:t>calculamos p (B)... aunque ahora ya no es tan directo. </a:t>
            </a:r>
            <a:endParaRPr sz="2400">
              <a:highlight>
                <a:srgbClr val="A4C2F4"/>
              </a:highlight>
            </a:endParaRPr>
          </a:p>
          <a:p>
            <a:pPr indent="0" lvl="0" marL="0">
              <a:spcBef>
                <a:spcPts val="0"/>
              </a:spcBef>
              <a:spcAft>
                <a:spcPts val="0"/>
              </a:spcAft>
              <a:buNone/>
            </a:pPr>
            <a:r>
              <a:t/>
            </a:r>
            <a:endParaRPr sz="2400">
              <a:highlight>
                <a:srgbClr val="A4C2F4"/>
              </a:highlight>
            </a:endParaRPr>
          </a:p>
          <a:p>
            <a:pPr indent="0" lvl="0" marL="0">
              <a:spcBef>
                <a:spcPts val="0"/>
              </a:spcBef>
              <a:spcAft>
                <a:spcPts val="0"/>
              </a:spcAft>
              <a:buNone/>
            </a:pPr>
            <a:r>
              <a:rPr lang="es-AR" sz="2400">
                <a:highlight>
                  <a:srgbClr val="A4C2F4"/>
                </a:highlight>
              </a:rPr>
              <a:t>¿Que cambió?</a:t>
            </a:r>
            <a:endParaRPr sz="2400">
              <a:highlight>
                <a:srgbClr val="A4C2F4"/>
              </a:highlight>
            </a:endParaRPr>
          </a:p>
        </p:txBody>
      </p:sp>
      <p:sp>
        <p:nvSpPr>
          <p:cNvPr id="323" name="Shape 323"/>
          <p:cNvSpPr txBox="1"/>
          <p:nvPr>
            <p:ph idx="3" type="body"/>
          </p:nvPr>
        </p:nvSpPr>
        <p:spPr>
          <a:xfrm>
            <a:off x="360000" y="3688650"/>
            <a:ext cx="9180000" cy="29676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s-AR" sz="2400"/>
              <a:t>Podemos calcular la probabilidad de B sabiendo que A ocurrió :es igual a 2/9, ya que si A ocurrió, entonces en la urna quedaron 9 bolillas de las cuales 2 son blancas. La probabilidad anterior la anotamos P ( B / A ) y se lee:</a:t>
            </a:r>
            <a:endParaRPr sz="2400"/>
          </a:p>
          <a:p>
            <a:pPr indent="0" lvl="0" marL="0">
              <a:spcBef>
                <a:spcPts val="0"/>
              </a:spcBef>
              <a:spcAft>
                <a:spcPts val="0"/>
              </a:spcAft>
              <a:buClr>
                <a:schemeClr val="dk1"/>
              </a:buClr>
              <a:buSzPts val="1100"/>
              <a:buFont typeface="Arial"/>
              <a:buNone/>
            </a:pPr>
            <a:r>
              <a:t/>
            </a:r>
            <a:endParaRPr sz="2400"/>
          </a:p>
          <a:p>
            <a:pPr indent="0" lvl="0" marL="0">
              <a:spcBef>
                <a:spcPts val="0"/>
              </a:spcBef>
              <a:spcAft>
                <a:spcPts val="0"/>
              </a:spcAft>
              <a:buNone/>
            </a:pPr>
            <a:r>
              <a:rPr b="1" lang="es-AR" sz="2400"/>
              <a:t>“probabilidad condicional de B dado A. Es decir</a:t>
            </a:r>
            <a:endParaRPr b="1" sz="2400"/>
          </a:p>
          <a:p>
            <a:pPr indent="0" lvl="0" marL="0">
              <a:spcBef>
                <a:spcPts val="0"/>
              </a:spcBef>
              <a:spcAft>
                <a:spcPts val="0"/>
              </a:spcAft>
              <a:buNone/>
            </a:pPr>
            <a:r>
              <a:rPr b="1" lang="es-AR" sz="2400"/>
              <a:t> P ( B / A ) = 2/9</a:t>
            </a:r>
            <a:r>
              <a:rPr b="1" lang="es-AR" sz="2400"/>
              <a:t>”</a:t>
            </a:r>
            <a:endParaRPr b="1" sz="2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Shape 328"/>
          <p:cNvSpPr/>
          <p:nvPr/>
        </p:nvSpPr>
        <p:spPr>
          <a:xfrm>
            <a:off x="5249075" y="2017600"/>
            <a:ext cx="4290900" cy="283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9" name="Shape 329"/>
          <p:cNvSpPr/>
          <p:nvPr/>
        </p:nvSpPr>
        <p:spPr>
          <a:xfrm>
            <a:off x="376725" y="1917125"/>
            <a:ext cx="4462800" cy="306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0" name="Shape 330"/>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a:spcBef>
                <a:spcPts val="0"/>
              </a:spcBef>
              <a:spcAft>
                <a:spcPts val="0"/>
              </a:spcAft>
              <a:buClr>
                <a:schemeClr val="dk1"/>
              </a:buClr>
              <a:buFont typeface="Arial"/>
              <a:buNone/>
            </a:pPr>
            <a:r>
              <a:rPr b="1" lang="es-AR" sz="3200">
                <a:solidFill>
                  <a:schemeClr val="lt1"/>
                </a:solidFill>
                <a:latin typeface="Source Sans Pro Black"/>
                <a:ea typeface="Source Sans Pro Black"/>
                <a:cs typeface="Source Sans Pro Black"/>
                <a:sym typeface="Source Sans Pro Black"/>
              </a:rPr>
              <a:t>Teorema de la multiplicación </a:t>
            </a:r>
            <a:endParaRPr/>
          </a:p>
        </p:txBody>
      </p:sp>
      <p:sp>
        <p:nvSpPr>
          <p:cNvPr id="331" name="Shape 331"/>
          <p:cNvSpPr txBox="1"/>
          <p:nvPr>
            <p:ph idx="2" type="body"/>
          </p:nvPr>
        </p:nvSpPr>
        <p:spPr>
          <a:xfrm>
            <a:off x="360000" y="1904650"/>
            <a:ext cx="4559100" cy="3177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s-AR" sz="2400"/>
              <a:t>Si A y B son dos eventos entonces </a:t>
            </a:r>
            <a:endParaRPr b="1" sz="2400"/>
          </a:p>
          <a:p>
            <a:pPr indent="0" lvl="0" marL="0">
              <a:spcBef>
                <a:spcPts val="0"/>
              </a:spcBef>
              <a:spcAft>
                <a:spcPts val="0"/>
              </a:spcAft>
              <a:buNone/>
            </a:pPr>
            <a:r>
              <a:t/>
            </a:r>
            <a:endParaRPr b="1" sz="2400"/>
          </a:p>
          <a:p>
            <a:pPr indent="0" lvl="0" marL="0">
              <a:spcBef>
                <a:spcPts val="0"/>
              </a:spcBef>
              <a:spcAft>
                <a:spcPts val="0"/>
              </a:spcAft>
              <a:buClr>
                <a:schemeClr val="dk1"/>
              </a:buClr>
              <a:buSzPts val="1100"/>
              <a:buFont typeface="Arial"/>
              <a:buNone/>
            </a:pPr>
            <a:r>
              <a:rPr b="1" lang="es-AR" sz="2400"/>
              <a:t>P ( B / A ) = P ( A ∩ B ) * P ( A )</a:t>
            </a:r>
            <a:endParaRPr b="1" sz="2400"/>
          </a:p>
          <a:p>
            <a:pPr indent="0" lvl="0" marL="0">
              <a:spcBef>
                <a:spcPts val="0"/>
              </a:spcBef>
              <a:spcAft>
                <a:spcPts val="0"/>
              </a:spcAft>
              <a:buNone/>
            </a:pPr>
            <a:r>
              <a:rPr b="1" lang="es-AR" sz="2400"/>
              <a:t> entonces</a:t>
            </a:r>
            <a:endParaRPr b="1" sz="2400"/>
          </a:p>
          <a:p>
            <a:pPr indent="0" lvl="0" marL="0">
              <a:spcBef>
                <a:spcPts val="0"/>
              </a:spcBef>
              <a:spcAft>
                <a:spcPts val="0"/>
              </a:spcAft>
              <a:buNone/>
            </a:pPr>
            <a:r>
              <a:rPr b="1" lang="es-AR" sz="2400">
                <a:solidFill>
                  <a:schemeClr val="dk1"/>
                </a:solidFill>
              </a:rPr>
              <a:t>P ( A ∩ B ) = P ( A / B ) * P( B )</a:t>
            </a:r>
            <a:endParaRPr b="1" sz="2400">
              <a:solidFill>
                <a:schemeClr val="dk1"/>
              </a:solidFill>
            </a:endParaRPr>
          </a:p>
          <a:p>
            <a:pPr indent="0" lvl="0" marL="0">
              <a:spcBef>
                <a:spcPts val="0"/>
              </a:spcBef>
              <a:spcAft>
                <a:spcPts val="0"/>
              </a:spcAft>
              <a:buNone/>
            </a:pPr>
            <a:r>
              <a:t/>
            </a:r>
            <a:endParaRPr b="1" sz="2400"/>
          </a:p>
          <a:p>
            <a:pPr indent="0" lvl="0" marL="0">
              <a:spcBef>
                <a:spcPts val="0"/>
              </a:spcBef>
              <a:spcAft>
                <a:spcPts val="0"/>
              </a:spcAft>
              <a:buNone/>
            </a:pPr>
            <a:r>
              <a:rPr b="1" lang="es-AR" sz="2400"/>
              <a:t>si P ( A ) ≠ 0</a:t>
            </a:r>
            <a:endParaRPr b="1" sz="2400"/>
          </a:p>
        </p:txBody>
      </p:sp>
      <p:sp>
        <p:nvSpPr>
          <p:cNvPr id="332" name="Shape 332"/>
          <p:cNvSpPr txBox="1"/>
          <p:nvPr>
            <p:ph idx="3" type="body"/>
          </p:nvPr>
        </p:nvSpPr>
        <p:spPr>
          <a:xfrm>
            <a:off x="360000" y="4424400"/>
            <a:ext cx="9180000" cy="2232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Clr>
                <a:schemeClr val="dk1"/>
              </a:buClr>
              <a:buSzPts val="1100"/>
              <a:buFont typeface="Arial"/>
              <a:buNone/>
            </a:pPr>
            <a:r>
              <a:rPr b="1" lang="es-AR" sz="3000"/>
              <a:t>Si A 1 , A 2 , A 3 son tres eventos entonces</a:t>
            </a:r>
            <a:endParaRPr b="1" sz="3000"/>
          </a:p>
          <a:p>
            <a:pPr indent="0" lvl="0" marL="0">
              <a:spcBef>
                <a:spcPts val="0"/>
              </a:spcBef>
              <a:spcAft>
                <a:spcPts val="0"/>
              </a:spcAft>
              <a:buNone/>
            </a:pPr>
            <a:r>
              <a:rPr b="1" lang="es-AR" sz="2200"/>
              <a:t>P ( A 1 ∩ A 2 ∩ A 3 ) = P ( A 1 ) P ( A 2 / A 1 ) P ( A 3 / A 1 ∩ A 2 )</a:t>
            </a:r>
            <a:endParaRPr b="1" sz="2200"/>
          </a:p>
          <a:p>
            <a:pPr indent="0" lvl="0" marL="0">
              <a:spcBef>
                <a:spcPts val="0"/>
              </a:spcBef>
              <a:spcAft>
                <a:spcPts val="0"/>
              </a:spcAft>
              <a:buNone/>
            </a:pPr>
            <a:r>
              <a:rPr b="1" i="1" lang="es-AR"/>
              <a:t>Se lee como la probabilidad que pase A1 y A2 y A3 es igual a la probabilidad que ocurra A1 por la probabilidad que ocurra A2 dado que ocurrió A1 por la probabilidad que ocurra A3 dado que ocurrieron A1 y A2</a:t>
            </a:r>
            <a:endParaRPr b="1" i="1"/>
          </a:p>
        </p:txBody>
      </p:sp>
      <p:sp>
        <p:nvSpPr>
          <p:cNvPr id="333" name="Shape 333"/>
          <p:cNvSpPr txBox="1"/>
          <p:nvPr>
            <p:ph idx="2" type="body"/>
          </p:nvPr>
        </p:nvSpPr>
        <p:spPr>
          <a:xfrm>
            <a:off x="5160610" y="2057050"/>
            <a:ext cx="4479600" cy="22320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s-AR" sz="2400"/>
              <a:t>Análogamente</a:t>
            </a:r>
            <a:endParaRPr b="1" sz="2400"/>
          </a:p>
          <a:p>
            <a:pPr indent="0" lvl="0" marL="0">
              <a:spcBef>
                <a:spcPts val="0"/>
              </a:spcBef>
              <a:spcAft>
                <a:spcPts val="0"/>
              </a:spcAft>
              <a:buClr>
                <a:schemeClr val="dk1"/>
              </a:buClr>
              <a:buSzPts val="1100"/>
              <a:buFont typeface="Arial"/>
              <a:buNone/>
            </a:pPr>
            <a:r>
              <a:t/>
            </a:r>
            <a:endParaRPr b="1" sz="2400"/>
          </a:p>
          <a:p>
            <a:pPr indent="0" lvl="0" marL="0">
              <a:spcBef>
                <a:spcPts val="0"/>
              </a:spcBef>
              <a:spcAft>
                <a:spcPts val="0"/>
              </a:spcAft>
              <a:buNone/>
            </a:pPr>
            <a:r>
              <a:rPr b="1" lang="es-AR" sz="2400"/>
              <a:t>P ( A ∩ B ) = P ( A / B ) * P( B )</a:t>
            </a:r>
            <a:endParaRPr b="1" sz="2400"/>
          </a:p>
          <a:p>
            <a:pPr indent="0" lvl="0" marL="0">
              <a:spcBef>
                <a:spcPts val="0"/>
              </a:spcBef>
              <a:spcAft>
                <a:spcPts val="0"/>
              </a:spcAft>
              <a:buClr>
                <a:schemeClr val="dk1"/>
              </a:buClr>
              <a:buSzPts val="1100"/>
              <a:buFont typeface="Arial"/>
              <a:buNone/>
            </a:pPr>
            <a:r>
              <a:t/>
            </a:r>
            <a:endParaRPr b="1" sz="2400">
              <a:solidFill>
                <a:schemeClr val="dk1"/>
              </a:solidFill>
            </a:endParaRPr>
          </a:p>
          <a:p>
            <a:pPr indent="0" lvl="0" marL="0" rtl="0">
              <a:spcBef>
                <a:spcPts val="0"/>
              </a:spcBef>
              <a:spcAft>
                <a:spcPts val="0"/>
              </a:spcAft>
              <a:buClr>
                <a:schemeClr val="dk1"/>
              </a:buClr>
              <a:buSzPts val="1100"/>
              <a:buFont typeface="Arial"/>
              <a:buNone/>
            </a:pPr>
            <a:r>
              <a:rPr b="1" lang="es-AR" sz="2400">
                <a:solidFill>
                  <a:schemeClr val="dk1"/>
                </a:solidFill>
              </a:rPr>
              <a:t>si P ( B ) ≠ 0</a:t>
            </a:r>
            <a:endParaRPr b="1" sz="2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b="1" sz="3200">
              <a:solidFill>
                <a:schemeClr val="lt1"/>
              </a:solidFill>
              <a:latin typeface="Source Sans Pro Black"/>
              <a:ea typeface="Source Sans Pro Black"/>
              <a:cs typeface="Source Sans Pro Black"/>
              <a:sym typeface="Source Sans Pro Black"/>
            </a:endParaRPr>
          </a:p>
          <a:p>
            <a:pPr indent="0" lvl="0" marL="0">
              <a:spcBef>
                <a:spcPts val="0"/>
              </a:spcBef>
              <a:spcAft>
                <a:spcPts val="0"/>
              </a:spcAft>
              <a:buClr>
                <a:schemeClr val="dk1"/>
              </a:buClr>
              <a:buSzPts val="1100"/>
              <a:buFont typeface="Arial"/>
              <a:buNone/>
            </a:pPr>
            <a:r>
              <a:rPr b="1" lang="es-AR" sz="3200">
                <a:solidFill>
                  <a:schemeClr val="lt1"/>
                </a:solidFill>
                <a:latin typeface="Source Sans Pro Black"/>
                <a:ea typeface="Source Sans Pro Black"/>
                <a:cs typeface="Source Sans Pro Black"/>
                <a:sym typeface="Source Sans Pro Black"/>
              </a:rPr>
              <a:t>Ejemplos</a:t>
            </a:r>
            <a:endParaRPr/>
          </a:p>
        </p:txBody>
      </p:sp>
      <p:sp>
        <p:nvSpPr>
          <p:cNvPr id="339" name="Shape 339"/>
          <p:cNvSpPr txBox="1"/>
          <p:nvPr>
            <p:ph idx="1" type="body"/>
          </p:nvPr>
        </p:nvSpPr>
        <p:spPr>
          <a:xfrm>
            <a:off x="360000" y="1980000"/>
            <a:ext cx="9180000" cy="22320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Clr>
                <a:schemeClr val="dk1"/>
              </a:buClr>
              <a:buSzPts val="1100"/>
              <a:buFont typeface="Arial"/>
              <a:buNone/>
            </a:pPr>
            <a:r>
              <a:rPr b="1" lang="es-AR" sz="2400"/>
              <a:t>Una clase tiene 12 niños y 4 niñas. Si se escogen tres estudiantes de la clase al azar, ¿cuál es la</a:t>
            </a:r>
            <a:endParaRPr b="1" sz="2400"/>
          </a:p>
          <a:p>
            <a:pPr indent="0" lvl="0" marL="0" algn="ctr">
              <a:spcBef>
                <a:spcPts val="0"/>
              </a:spcBef>
              <a:spcAft>
                <a:spcPts val="0"/>
              </a:spcAft>
              <a:buNone/>
            </a:pPr>
            <a:r>
              <a:rPr b="1" lang="es-AR" sz="2400"/>
              <a:t>probabilidad de que sean todos niños?</a:t>
            </a:r>
            <a:endParaRPr b="1" sz="2400"/>
          </a:p>
        </p:txBody>
      </p:sp>
      <p:sp>
        <p:nvSpPr>
          <p:cNvPr id="340" name="Shape 340"/>
          <p:cNvSpPr txBox="1"/>
          <p:nvPr>
            <p:ph idx="3" type="body"/>
          </p:nvPr>
        </p:nvSpPr>
        <p:spPr>
          <a:xfrm>
            <a:off x="450313" y="3570475"/>
            <a:ext cx="9180000" cy="22320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s-AR" sz="2400"/>
              <a:t>Solución:</a:t>
            </a:r>
            <a:endParaRPr sz="2400"/>
          </a:p>
          <a:p>
            <a:pPr indent="0" lvl="0" marL="0">
              <a:spcBef>
                <a:spcPts val="0"/>
              </a:spcBef>
              <a:spcAft>
                <a:spcPts val="0"/>
              </a:spcAft>
              <a:buClr>
                <a:schemeClr val="dk1"/>
              </a:buClr>
              <a:buSzPts val="1100"/>
              <a:buFont typeface="Arial"/>
              <a:buNone/>
            </a:pPr>
            <a:r>
              <a:rPr lang="es-AR" sz="2400"/>
              <a:t>Anotamos A i : “el i-ésimo estudiante elegido es un niño” i = 1,2,3</a:t>
            </a:r>
            <a:endParaRPr sz="2400"/>
          </a:p>
          <a:p>
            <a:pPr indent="0" lvl="0" marL="0">
              <a:spcBef>
                <a:spcPts val="0"/>
              </a:spcBef>
              <a:spcAft>
                <a:spcPts val="0"/>
              </a:spcAft>
              <a:buClr>
                <a:schemeClr val="dk1"/>
              </a:buClr>
              <a:buSzPts val="1100"/>
              <a:buFont typeface="Arial"/>
              <a:buNone/>
            </a:pPr>
            <a:r>
              <a:rPr lang="es-AR" sz="2400"/>
              <a:t>Entonces la probabilidad pedida es</a:t>
            </a:r>
            <a:endParaRPr sz="2400"/>
          </a:p>
          <a:p>
            <a:pPr indent="0" lvl="0" marL="0">
              <a:spcBef>
                <a:spcPts val="0"/>
              </a:spcBef>
              <a:spcAft>
                <a:spcPts val="0"/>
              </a:spcAft>
              <a:buClr>
                <a:schemeClr val="dk1"/>
              </a:buClr>
              <a:buSzPts val="1100"/>
              <a:buFont typeface="Arial"/>
              <a:buNone/>
            </a:pPr>
            <a:r>
              <a:t/>
            </a:r>
            <a:endParaRPr sz="2400"/>
          </a:p>
          <a:p>
            <a:pPr indent="0" lvl="0" marL="0">
              <a:spcBef>
                <a:spcPts val="0"/>
              </a:spcBef>
              <a:spcAft>
                <a:spcPts val="0"/>
              </a:spcAft>
              <a:buClr>
                <a:schemeClr val="dk1"/>
              </a:buClr>
              <a:buSzPts val="1100"/>
              <a:buFont typeface="Arial"/>
              <a:buNone/>
            </a:pPr>
            <a:r>
              <a:rPr lang="es-AR" sz="2400"/>
              <a:t>P ( A 1 ∩ A 2 ∩ A 3 ) = P ( A 1 ) P ( A 2 / A 1 ) P ( A 3 / A 1 ∩ A 2 ) = 12/16 * 11/15 * 10/14</a:t>
            </a:r>
            <a:endParaRPr sz="2400"/>
          </a:p>
          <a:p>
            <a:pPr indent="0" lvl="0" marL="0">
              <a:spcBef>
                <a:spcPts val="0"/>
              </a:spcBef>
              <a:spcAft>
                <a:spcPts val="0"/>
              </a:spcAft>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Shape 345"/>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s-AR" sz="3000">
                <a:solidFill>
                  <a:srgbClr val="EFEFEF"/>
                </a:solidFill>
                <a:latin typeface="Source Sans Pro"/>
                <a:ea typeface="Source Sans Pro"/>
                <a:cs typeface="Source Sans Pro"/>
                <a:sym typeface="Source Sans Pro"/>
              </a:rPr>
              <a:t>Teorema de la probabilidad total</a:t>
            </a:r>
            <a:endParaRPr b="1" sz="3000">
              <a:solidFill>
                <a:srgbClr val="EFEFEF"/>
              </a:solidFill>
              <a:latin typeface="Source Sans Pro"/>
              <a:ea typeface="Source Sans Pro"/>
              <a:cs typeface="Source Sans Pro"/>
              <a:sym typeface="Source Sans Pro"/>
            </a:endParaRPr>
          </a:p>
        </p:txBody>
      </p:sp>
      <p:sp>
        <p:nvSpPr>
          <p:cNvPr id="346" name="Shape 346"/>
          <p:cNvSpPr txBox="1"/>
          <p:nvPr>
            <p:ph idx="3" type="body"/>
          </p:nvPr>
        </p:nvSpPr>
        <p:spPr>
          <a:xfrm>
            <a:off x="450000" y="1711950"/>
            <a:ext cx="9180000" cy="22320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s-AR"/>
              <a:t>Sean A 1 , A 2 ,..., A n eventos de un espacio muestral S que cumplen:</a:t>
            </a:r>
            <a:endParaRPr/>
          </a:p>
          <a:p>
            <a:pPr indent="0" lvl="0" marL="0">
              <a:spcBef>
                <a:spcPts val="0"/>
              </a:spcBef>
              <a:spcAft>
                <a:spcPts val="0"/>
              </a:spcAft>
              <a:buClr>
                <a:schemeClr val="dk1"/>
              </a:buClr>
              <a:buSzPts val="1100"/>
              <a:buFont typeface="Arial"/>
              <a:buNone/>
            </a:pPr>
            <a:r>
              <a:rPr lang="es-AR"/>
              <a:t>a) A 1 ∪ A 2 ∪ ... ∪ A n = S</a:t>
            </a:r>
            <a:endParaRPr/>
          </a:p>
          <a:p>
            <a:pPr indent="0" lvl="0" marL="0">
              <a:spcBef>
                <a:spcPts val="0"/>
              </a:spcBef>
              <a:spcAft>
                <a:spcPts val="0"/>
              </a:spcAft>
              <a:buClr>
                <a:schemeClr val="dk1"/>
              </a:buClr>
              <a:buSzPts val="1100"/>
              <a:buFont typeface="Arial"/>
              <a:buNone/>
            </a:pPr>
            <a:r>
              <a:rPr lang="es-AR"/>
              <a:t>b) A i ∩ A j = ∅ si i ≠ j</a:t>
            </a:r>
            <a:endParaRPr/>
          </a:p>
          <a:p>
            <a:pPr indent="0" lvl="0" marL="0">
              <a:spcBef>
                <a:spcPts val="0"/>
              </a:spcBef>
              <a:spcAft>
                <a:spcPts val="0"/>
              </a:spcAft>
              <a:buClr>
                <a:schemeClr val="dk1"/>
              </a:buClr>
              <a:buSzPts val="1100"/>
              <a:buFont typeface="Arial"/>
              <a:buNone/>
            </a:pPr>
            <a:r>
              <a:rPr lang="es-AR"/>
              <a:t>c) P ( A i ) &gt; 0 ∀ i = 1 , 2 ,..., n Se dice que A 1 , A 2 ,..., A n forman una partición de S Entonces para cualquier evento B de S</a:t>
            </a:r>
            <a:endParaRPr/>
          </a:p>
          <a:p>
            <a:pPr indent="0" lvl="0" marL="0">
              <a:spcBef>
                <a:spcPts val="0"/>
              </a:spcBef>
              <a:spcAft>
                <a:spcPts val="0"/>
              </a:spcAft>
              <a:buNone/>
            </a:pPr>
            <a:r>
              <a:rPr b="1" lang="es-AR"/>
              <a:t>P ( B ) = P ( B / A 1 ) P ( A 1 ) + P ( B / A 2 ) P ( A 2 ) + ... + P ( B / A n ) P ( A n )</a:t>
            </a:r>
            <a:endParaRPr b="1"/>
          </a:p>
        </p:txBody>
      </p:sp>
      <p:sp>
        <p:nvSpPr>
          <p:cNvPr id="347" name="Shape 347"/>
          <p:cNvSpPr txBox="1"/>
          <p:nvPr/>
        </p:nvSpPr>
        <p:spPr>
          <a:xfrm>
            <a:off x="3013825" y="3717050"/>
            <a:ext cx="3000000" cy="3000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pic>
        <p:nvPicPr>
          <p:cNvPr id="348" name="Shape 348"/>
          <p:cNvPicPr preferRelativeResize="0"/>
          <p:nvPr/>
        </p:nvPicPr>
        <p:blipFill>
          <a:blip r:embed="rId3">
            <a:alphaModFix/>
          </a:blip>
          <a:stretch>
            <a:fillRect/>
          </a:stretch>
        </p:blipFill>
        <p:spPr>
          <a:xfrm>
            <a:off x="2681863" y="3482325"/>
            <a:ext cx="3663929" cy="3310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Shape 353"/>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s-AR" sz="3600">
                <a:solidFill>
                  <a:srgbClr val="EFEFEF"/>
                </a:solidFill>
                <a:latin typeface="Source Sans Pro"/>
                <a:ea typeface="Source Sans Pro"/>
                <a:cs typeface="Source Sans Pro"/>
                <a:sym typeface="Source Sans Pro"/>
              </a:rPr>
              <a:t>Ejemplo	</a:t>
            </a:r>
            <a:endParaRPr b="1" sz="3600">
              <a:solidFill>
                <a:srgbClr val="EFEFEF"/>
              </a:solidFill>
              <a:latin typeface="Source Sans Pro"/>
              <a:ea typeface="Source Sans Pro"/>
              <a:cs typeface="Source Sans Pro"/>
              <a:sym typeface="Source Sans Pro"/>
            </a:endParaRPr>
          </a:p>
        </p:txBody>
      </p:sp>
      <p:sp>
        <p:nvSpPr>
          <p:cNvPr id="354" name="Shape 354"/>
          <p:cNvSpPr txBox="1"/>
          <p:nvPr>
            <p:ph idx="3" type="body"/>
          </p:nvPr>
        </p:nvSpPr>
        <p:spPr>
          <a:xfrm>
            <a:off x="508975" y="2053300"/>
            <a:ext cx="9180000" cy="22320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s-AR" sz="3000"/>
              <a:t>Tres máquinas A, B, y C producen respectivamente 60%, 30% y 10% del número total de artículos</a:t>
            </a:r>
            <a:endParaRPr sz="3000"/>
          </a:p>
          <a:p>
            <a:pPr indent="0" lvl="0" marL="0">
              <a:spcBef>
                <a:spcPts val="0"/>
              </a:spcBef>
              <a:spcAft>
                <a:spcPts val="0"/>
              </a:spcAft>
              <a:buClr>
                <a:schemeClr val="dk1"/>
              </a:buClr>
              <a:buSzPts val="1100"/>
              <a:buFont typeface="Arial"/>
              <a:buNone/>
            </a:pPr>
            <a:r>
              <a:rPr lang="es-AR" sz="3000"/>
              <a:t>de una fábrica. Los porcentajes de desperfectos de producción de estas máquinas son respectiva-</a:t>
            </a:r>
            <a:endParaRPr sz="3000"/>
          </a:p>
          <a:p>
            <a:pPr indent="0" lvl="0" marL="0">
              <a:spcBef>
                <a:spcPts val="0"/>
              </a:spcBef>
              <a:spcAft>
                <a:spcPts val="0"/>
              </a:spcAft>
              <a:buClr>
                <a:schemeClr val="dk1"/>
              </a:buClr>
              <a:buSzPts val="1100"/>
              <a:buFont typeface="Arial"/>
              <a:buNone/>
            </a:pPr>
            <a:r>
              <a:rPr lang="es-AR" sz="3000"/>
              <a:t>mente 2%, 3% y 4%. Se selecciona un artículo al azar</a:t>
            </a:r>
            <a:endParaRPr sz="3000"/>
          </a:p>
          <a:p>
            <a:pPr indent="0" lvl="0" marL="0">
              <a:spcBef>
                <a:spcPts val="0"/>
              </a:spcBef>
              <a:spcAft>
                <a:spcPts val="0"/>
              </a:spcAft>
              <a:buNone/>
            </a:pPr>
            <a:r>
              <a:rPr lang="es-AR" sz="3000"/>
              <a:t> ¿Cuál es la probabilidad de que sea defectuoso?</a:t>
            </a:r>
            <a:endParaRPr sz="30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Shape 359"/>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s-AR" sz="3600">
                <a:solidFill>
                  <a:srgbClr val="FFFFFF"/>
                </a:solidFill>
                <a:latin typeface="Source Sans Pro"/>
                <a:ea typeface="Source Sans Pro"/>
                <a:cs typeface="Source Sans Pro"/>
                <a:sym typeface="Source Sans Pro"/>
              </a:rPr>
              <a:t>Solución</a:t>
            </a:r>
            <a:endParaRPr b="1" sz="3600">
              <a:solidFill>
                <a:srgbClr val="FFFFFF"/>
              </a:solidFill>
              <a:latin typeface="Source Sans Pro"/>
              <a:ea typeface="Source Sans Pro"/>
              <a:cs typeface="Source Sans Pro"/>
              <a:sym typeface="Source Sans Pro"/>
            </a:endParaRPr>
          </a:p>
        </p:txBody>
      </p:sp>
      <p:sp>
        <p:nvSpPr>
          <p:cNvPr id="360" name="Shape 360"/>
          <p:cNvSpPr txBox="1"/>
          <p:nvPr>
            <p:ph idx="3" type="body"/>
          </p:nvPr>
        </p:nvSpPr>
        <p:spPr>
          <a:xfrm>
            <a:off x="512400" y="1691100"/>
            <a:ext cx="9180000" cy="1732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AR"/>
              <a:t>Sean los eventos:</a:t>
            </a:r>
            <a:endParaRPr/>
          </a:p>
          <a:p>
            <a:pPr indent="0" lvl="0" marL="0">
              <a:spcBef>
                <a:spcPts val="0"/>
              </a:spcBef>
              <a:spcAft>
                <a:spcPts val="0"/>
              </a:spcAft>
              <a:buClr>
                <a:schemeClr val="dk1"/>
              </a:buClr>
              <a:buSzPts val="1100"/>
              <a:buFont typeface="Arial"/>
              <a:buNone/>
            </a:pPr>
            <a:r>
              <a:rPr lang="es-AR"/>
              <a:t>A: “el artículo seleccionado fue producido por la máquina A”</a:t>
            </a:r>
            <a:endParaRPr/>
          </a:p>
          <a:p>
            <a:pPr indent="0" lvl="0" marL="0">
              <a:spcBef>
                <a:spcPts val="0"/>
              </a:spcBef>
              <a:spcAft>
                <a:spcPts val="0"/>
              </a:spcAft>
              <a:buClr>
                <a:schemeClr val="dk1"/>
              </a:buClr>
              <a:buSzPts val="1100"/>
              <a:buFont typeface="Arial"/>
              <a:buNone/>
            </a:pPr>
            <a:r>
              <a:rPr lang="es-AR"/>
              <a:t>B: “el artículo seleccionado fue producido por la máquina B”</a:t>
            </a:r>
            <a:endParaRPr/>
          </a:p>
          <a:p>
            <a:pPr indent="0" lvl="0" marL="0">
              <a:spcBef>
                <a:spcPts val="0"/>
              </a:spcBef>
              <a:spcAft>
                <a:spcPts val="0"/>
              </a:spcAft>
              <a:buClr>
                <a:schemeClr val="dk1"/>
              </a:buClr>
              <a:buSzPts val="1100"/>
              <a:buFont typeface="Arial"/>
              <a:buNone/>
            </a:pPr>
            <a:r>
              <a:rPr lang="es-AR"/>
              <a:t>C: “el artículo seleccionado fue producido por la máquina C”</a:t>
            </a:r>
            <a:endParaRPr/>
          </a:p>
          <a:p>
            <a:pPr indent="0" lvl="0" marL="0">
              <a:spcBef>
                <a:spcPts val="0"/>
              </a:spcBef>
              <a:spcAft>
                <a:spcPts val="0"/>
              </a:spcAft>
              <a:buClr>
                <a:schemeClr val="dk1"/>
              </a:buClr>
              <a:buSzPts val="1100"/>
              <a:buFont typeface="Arial"/>
              <a:buNone/>
            </a:pPr>
            <a:r>
              <a:rPr lang="es-AR"/>
              <a:t>D: “el artículo seleccionado es defectuoso”</a:t>
            </a:r>
            <a:endParaRPr/>
          </a:p>
          <a:p>
            <a:pPr indent="0" lvl="0" marL="0">
              <a:spcBef>
                <a:spcPts val="0"/>
              </a:spcBef>
              <a:spcAft>
                <a:spcPts val="0"/>
              </a:spcAft>
              <a:buNone/>
            </a:pPr>
            <a:r>
              <a:t/>
            </a:r>
            <a:endParaRPr/>
          </a:p>
        </p:txBody>
      </p:sp>
      <p:sp>
        <p:nvSpPr>
          <p:cNvPr id="361" name="Shape 361"/>
          <p:cNvSpPr txBox="1"/>
          <p:nvPr/>
        </p:nvSpPr>
        <p:spPr>
          <a:xfrm>
            <a:off x="502300" y="3499375"/>
            <a:ext cx="3007200" cy="155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s-AR" sz="1800">
                <a:solidFill>
                  <a:schemeClr val="dk1"/>
                </a:solidFill>
              </a:rPr>
              <a:t>Los datos que tenemos son los siguientes</a:t>
            </a:r>
            <a:endParaRPr sz="1800">
              <a:solidFill>
                <a:schemeClr val="dk1"/>
              </a:solidFill>
            </a:endParaRPr>
          </a:p>
          <a:p>
            <a:pPr indent="0" lvl="0" marL="0" rtl="0">
              <a:spcBef>
                <a:spcPts val="0"/>
              </a:spcBef>
              <a:spcAft>
                <a:spcPts val="0"/>
              </a:spcAft>
              <a:buClr>
                <a:schemeClr val="dk1"/>
              </a:buClr>
              <a:buSzPts val="1100"/>
              <a:buFont typeface="Arial"/>
              <a:buNone/>
            </a:pPr>
            <a:r>
              <a:rPr lang="es-AR" sz="1800">
                <a:solidFill>
                  <a:schemeClr val="dk1"/>
                </a:solidFill>
              </a:rPr>
              <a:t>P ( A ) = 0 . 6 </a:t>
            </a:r>
            <a:endParaRPr sz="1800">
              <a:solidFill>
                <a:schemeClr val="dk1"/>
              </a:solidFill>
            </a:endParaRPr>
          </a:p>
          <a:p>
            <a:pPr indent="0" lvl="0" marL="0" rtl="0">
              <a:spcBef>
                <a:spcPts val="0"/>
              </a:spcBef>
              <a:spcAft>
                <a:spcPts val="0"/>
              </a:spcAft>
              <a:buClr>
                <a:schemeClr val="dk1"/>
              </a:buClr>
              <a:buSzPts val="1100"/>
              <a:buFont typeface="Arial"/>
              <a:buNone/>
            </a:pPr>
            <a:r>
              <a:rPr lang="es-AR" sz="1800">
                <a:solidFill>
                  <a:schemeClr val="dk1"/>
                </a:solidFill>
              </a:rPr>
              <a:t>P ( B ) = 0 . 3</a:t>
            </a:r>
            <a:endParaRPr sz="1800">
              <a:solidFill>
                <a:schemeClr val="dk1"/>
              </a:solidFill>
            </a:endParaRPr>
          </a:p>
          <a:p>
            <a:pPr indent="0" lvl="0" marL="0" rtl="0">
              <a:spcBef>
                <a:spcPts val="0"/>
              </a:spcBef>
              <a:spcAft>
                <a:spcPts val="0"/>
              </a:spcAft>
              <a:buClr>
                <a:schemeClr val="dk1"/>
              </a:buClr>
              <a:buSzPts val="1100"/>
              <a:buFont typeface="Arial"/>
              <a:buNone/>
            </a:pPr>
            <a:r>
              <a:rPr lang="es-AR" sz="1800">
                <a:solidFill>
                  <a:schemeClr val="dk1"/>
                </a:solidFill>
              </a:rPr>
              <a:t>P ( C ) = 0 . 1 </a:t>
            </a:r>
            <a:endParaRPr sz="1800">
              <a:solidFill>
                <a:schemeClr val="dk1"/>
              </a:solidFill>
            </a:endParaRPr>
          </a:p>
          <a:p>
            <a:pPr indent="0" lvl="0" marL="0" rtl="0">
              <a:spcBef>
                <a:spcPts val="0"/>
              </a:spcBef>
              <a:spcAft>
                <a:spcPts val="0"/>
              </a:spcAft>
              <a:buClr>
                <a:schemeClr val="dk1"/>
              </a:buClr>
              <a:buSzPts val="1100"/>
              <a:buFont typeface="Arial"/>
              <a:buNone/>
            </a:pPr>
            <a:r>
              <a:rPr lang="es-AR" sz="1800">
                <a:solidFill>
                  <a:schemeClr val="dk1"/>
                </a:solidFill>
              </a:rPr>
              <a:t>P ( D / A ) = 0 . 02 </a:t>
            </a:r>
            <a:endParaRPr sz="1800">
              <a:solidFill>
                <a:schemeClr val="dk1"/>
              </a:solidFill>
            </a:endParaRPr>
          </a:p>
          <a:p>
            <a:pPr indent="0" lvl="0" marL="0" rtl="0">
              <a:spcBef>
                <a:spcPts val="0"/>
              </a:spcBef>
              <a:spcAft>
                <a:spcPts val="0"/>
              </a:spcAft>
              <a:buClr>
                <a:schemeClr val="dk1"/>
              </a:buClr>
              <a:buSzPts val="1100"/>
              <a:buFont typeface="Arial"/>
              <a:buNone/>
            </a:pPr>
            <a:r>
              <a:rPr lang="es-AR" sz="1800">
                <a:solidFill>
                  <a:schemeClr val="dk1"/>
                </a:solidFill>
              </a:rPr>
              <a:t>P ( D / B ) = 0 . 03</a:t>
            </a:r>
            <a:endParaRPr sz="1800">
              <a:solidFill>
                <a:schemeClr val="dk1"/>
              </a:solidFill>
            </a:endParaRPr>
          </a:p>
          <a:p>
            <a:pPr indent="0" lvl="0" marL="0" rtl="0">
              <a:spcBef>
                <a:spcPts val="0"/>
              </a:spcBef>
              <a:spcAft>
                <a:spcPts val="0"/>
              </a:spcAft>
              <a:buClr>
                <a:schemeClr val="dk1"/>
              </a:buClr>
              <a:buSzPts val="1100"/>
              <a:buFont typeface="Arial"/>
              <a:buNone/>
            </a:pPr>
            <a:r>
              <a:rPr lang="es-AR" sz="1800">
                <a:solidFill>
                  <a:schemeClr val="dk1"/>
                </a:solidFill>
              </a:rPr>
              <a:t>P ( D / C ) = 0 . 04</a:t>
            </a:r>
            <a:endParaRPr sz="1800">
              <a:solidFill>
                <a:schemeClr val="dk1"/>
              </a:solidFill>
            </a:endParaRPr>
          </a:p>
          <a:p>
            <a:pPr indent="0" lvl="0" marL="0" rtl="0">
              <a:spcBef>
                <a:spcPts val="0"/>
              </a:spcBef>
              <a:spcAft>
                <a:spcPts val="0"/>
              </a:spcAft>
              <a:buNone/>
            </a:pPr>
            <a:r>
              <a:rPr lang="es-AR" sz="1800">
                <a:solidFill>
                  <a:schemeClr val="dk1"/>
                </a:solidFill>
              </a:rPr>
              <a:t>Se pide hallar la P (D ) .</a:t>
            </a:r>
            <a:endParaRPr/>
          </a:p>
        </p:txBody>
      </p:sp>
      <p:sp>
        <p:nvSpPr>
          <p:cNvPr id="362" name="Shape 362"/>
          <p:cNvSpPr txBox="1"/>
          <p:nvPr/>
        </p:nvSpPr>
        <p:spPr>
          <a:xfrm>
            <a:off x="3870025" y="3499375"/>
            <a:ext cx="6210600" cy="1205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t/>
            </a:r>
            <a:endParaRPr b="1" sz="1800">
              <a:solidFill>
                <a:schemeClr val="dk1"/>
              </a:solidFill>
            </a:endParaRPr>
          </a:p>
          <a:p>
            <a:pPr indent="0" lvl="0" marL="0" rtl="0">
              <a:spcBef>
                <a:spcPts val="0"/>
              </a:spcBef>
              <a:spcAft>
                <a:spcPts val="0"/>
              </a:spcAft>
              <a:buClr>
                <a:schemeClr val="dk1"/>
              </a:buClr>
              <a:buSzPts val="1100"/>
              <a:buFont typeface="Arial"/>
              <a:buNone/>
            </a:pPr>
            <a:r>
              <a:rPr b="1" lang="es-AR" sz="1800">
                <a:solidFill>
                  <a:schemeClr val="dk1"/>
                </a:solidFill>
              </a:rPr>
              <a:t>Se aplica el teorema de la probabilidad total tomando como partición de S a los eventos A, B y</a:t>
            </a:r>
            <a:endParaRPr b="1" sz="1800">
              <a:solidFill>
                <a:schemeClr val="dk1"/>
              </a:solidFill>
            </a:endParaRPr>
          </a:p>
          <a:p>
            <a:pPr indent="0" lvl="0" marL="0" rtl="0">
              <a:spcBef>
                <a:spcPts val="0"/>
              </a:spcBef>
              <a:spcAft>
                <a:spcPts val="0"/>
              </a:spcAft>
              <a:buClr>
                <a:schemeClr val="dk1"/>
              </a:buClr>
              <a:buSzPts val="1100"/>
              <a:buFont typeface="Arial"/>
              <a:buNone/>
            </a:pPr>
            <a:r>
              <a:rPr b="1" lang="es-AR" sz="1800">
                <a:solidFill>
                  <a:schemeClr val="dk1"/>
                </a:solidFill>
              </a:rPr>
              <a:t>C.</a:t>
            </a:r>
            <a:endParaRPr b="1" sz="1800">
              <a:solidFill>
                <a:schemeClr val="dk1"/>
              </a:solidFill>
            </a:endParaRPr>
          </a:p>
          <a:p>
            <a:pPr indent="0" lvl="0" marL="0" rtl="0">
              <a:spcBef>
                <a:spcPts val="0"/>
              </a:spcBef>
              <a:spcAft>
                <a:spcPts val="0"/>
              </a:spcAft>
              <a:buClr>
                <a:schemeClr val="dk1"/>
              </a:buClr>
              <a:buSzPts val="1100"/>
              <a:buFont typeface="Arial"/>
              <a:buNone/>
            </a:pPr>
            <a:r>
              <a:rPr b="1" lang="es-AR" sz="1800">
                <a:solidFill>
                  <a:schemeClr val="dk1"/>
                </a:solidFill>
              </a:rPr>
              <a:t>Entonces</a:t>
            </a:r>
            <a:endParaRPr b="1" sz="1800">
              <a:solidFill>
                <a:schemeClr val="dk1"/>
              </a:solidFill>
            </a:endParaRPr>
          </a:p>
          <a:p>
            <a:pPr indent="0" lvl="0" marL="0" rtl="0">
              <a:spcBef>
                <a:spcPts val="0"/>
              </a:spcBef>
              <a:spcAft>
                <a:spcPts val="0"/>
              </a:spcAft>
              <a:buClr>
                <a:schemeClr val="dk1"/>
              </a:buClr>
              <a:buSzPts val="1100"/>
              <a:buFont typeface="Arial"/>
              <a:buNone/>
            </a:pPr>
            <a:r>
              <a:rPr b="1" lang="es-AR" sz="1800">
                <a:solidFill>
                  <a:schemeClr val="dk1"/>
                </a:solidFill>
              </a:rPr>
              <a:t>P ( D ) = P ( D / A ) P ( A ) + P ( D / B ) P ( B ) + P ( D / C ) P ( C ) = 0 . 02 × 0 . 6 + 0 . 03 × 0 . 3 + 0 . 04 × 0 . 1</a:t>
            </a:r>
            <a:endParaRPr b="1" sz="1800">
              <a:solidFill>
                <a:schemeClr val="dk1"/>
              </a:solidFill>
            </a:endParaRPr>
          </a:p>
          <a:p>
            <a:pPr indent="0" lvl="0" marL="0">
              <a:spcBef>
                <a:spcPts val="0"/>
              </a:spcBef>
              <a:spcAft>
                <a:spcPts val="0"/>
              </a:spcAft>
              <a:buNone/>
            </a:pPr>
            <a:r>
              <a:t/>
            </a:r>
            <a:endParaRPr b="1"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Shape 367"/>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s-AR" sz="3600">
                <a:solidFill>
                  <a:srgbClr val="FFFFFF"/>
                </a:solidFill>
                <a:latin typeface="Source Sans Pro"/>
                <a:ea typeface="Source Sans Pro"/>
                <a:cs typeface="Source Sans Pro"/>
                <a:sym typeface="Source Sans Pro"/>
              </a:rPr>
              <a:t>y finalmente aparece Bayes</a:t>
            </a:r>
            <a:endParaRPr b="1" sz="3600">
              <a:solidFill>
                <a:srgbClr val="FFFFFF"/>
              </a:solidFill>
              <a:latin typeface="Source Sans Pro"/>
              <a:ea typeface="Source Sans Pro"/>
              <a:cs typeface="Source Sans Pro"/>
              <a:sym typeface="Source Sans Pro"/>
            </a:endParaRPr>
          </a:p>
        </p:txBody>
      </p:sp>
      <p:sp>
        <p:nvSpPr>
          <p:cNvPr id="368" name="Shape 368"/>
          <p:cNvSpPr txBox="1"/>
          <p:nvPr>
            <p:ph idx="3" type="body"/>
          </p:nvPr>
        </p:nvSpPr>
        <p:spPr>
          <a:xfrm>
            <a:off x="450325" y="1887750"/>
            <a:ext cx="9180000" cy="299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AR" sz="2400">
                <a:solidFill>
                  <a:schemeClr val="dk1"/>
                </a:solidFill>
                <a:latin typeface="Times New Roman"/>
                <a:ea typeface="Times New Roman"/>
                <a:cs typeface="Times New Roman"/>
                <a:sym typeface="Times New Roman"/>
              </a:rPr>
              <a:t>De simple, la teoría resulta casi ridícula. Ayuda a la gente a evaluar sus ideas iniciales, actualizarlas y modificarlas con nueva información y a tomar mejores decisiones. En resumen, la regla de Bayes es muy breve y sencilla: </a:t>
            </a:r>
            <a:endParaRPr sz="24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b="1" i="1" sz="2400">
              <a:solidFill>
                <a:schemeClr val="dk1"/>
              </a:solidFill>
              <a:latin typeface="Times New Roman"/>
              <a:ea typeface="Times New Roman"/>
              <a:cs typeface="Times New Roman"/>
              <a:sym typeface="Times New Roman"/>
            </a:endParaRPr>
          </a:p>
          <a:p>
            <a:pPr indent="0" lvl="0" marL="0" algn="ctr">
              <a:spcBef>
                <a:spcPts val="0"/>
              </a:spcBef>
              <a:spcAft>
                <a:spcPts val="0"/>
              </a:spcAft>
              <a:buNone/>
            </a:pPr>
            <a:r>
              <a:rPr b="1" i="1" lang="es-AR" sz="2400">
                <a:solidFill>
                  <a:schemeClr val="dk1"/>
                </a:solidFill>
                <a:latin typeface="Times New Roman"/>
                <a:ea typeface="Times New Roman"/>
                <a:cs typeface="Times New Roman"/>
                <a:sym typeface="Times New Roman"/>
              </a:rPr>
              <a:t>Creencias iniciales + datos objetivos recientes</a:t>
            </a:r>
            <a:endParaRPr b="1" i="1" sz="2400">
              <a:solidFill>
                <a:schemeClr val="dk1"/>
              </a:solidFill>
              <a:latin typeface="Times New Roman"/>
              <a:ea typeface="Times New Roman"/>
              <a:cs typeface="Times New Roman"/>
              <a:sym typeface="Times New Roman"/>
            </a:endParaRPr>
          </a:p>
          <a:p>
            <a:pPr indent="0" lvl="0" marL="0" algn="ctr">
              <a:spcBef>
                <a:spcPts val="0"/>
              </a:spcBef>
              <a:spcAft>
                <a:spcPts val="0"/>
              </a:spcAft>
              <a:buNone/>
            </a:pPr>
            <a:r>
              <a:rPr b="1" i="1" lang="es-AR" sz="2400">
                <a:solidFill>
                  <a:schemeClr val="dk1"/>
                </a:solidFill>
                <a:latin typeface="Times New Roman"/>
                <a:ea typeface="Times New Roman"/>
                <a:cs typeface="Times New Roman"/>
                <a:sym typeface="Times New Roman"/>
              </a:rPr>
              <a:t> =</a:t>
            </a:r>
            <a:endParaRPr b="1" i="1" sz="2400">
              <a:solidFill>
                <a:schemeClr val="dk1"/>
              </a:solidFill>
              <a:latin typeface="Times New Roman"/>
              <a:ea typeface="Times New Roman"/>
              <a:cs typeface="Times New Roman"/>
              <a:sym typeface="Times New Roman"/>
            </a:endParaRPr>
          </a:p>
          <a:p>
            <a:pPr indent="0" lvl="0" marL="0" algn="ctr">
              <a:spcBef>
                <a:spcPts val="0"/>
              </a:spcBef>
              <a:spcAft>
                <a:spcPts val="0"/>
              </a:spcAft>
              <a:buClr>
                <a:schemeClr val="dk1"/>
              </a:buClr>
              <a:buSzPts val="1100"/>
              <a:buFont typeface="Arial"/>
              <a:buNone/>
            </a:pPr>
            <a:r>
              <a:rPr b="1" i="1" lang="es-AR" sz="2400">
                <a:solidFill>
                  <a:schemeClr val="dk1"/>
                </a:solidFill>
                <a:latin typeface="Times New Roman"/>
                <a:ea typeface="Times New Roman"/>
                <a:cs typeface="Times New Roman"/>
                <a:sym typeface="Times New Roman"/>
              </a:rPr>
              <a:t> Una nueva creencia mejorada.</a:t>
            </a:r>
            <a:endParaRPr b="1" i="1" sz="2400">
              <a:solidFill>
                <a:schemeClr val="dk1"/>
              </a:solidFill>
              <a:latin typeface="Times New Roman"/>
              <a:ea typeface="Times New Roman"/>
              <a:cs typeface="Times New Roman"/>
              <a:sym typeface="Times New Roman"/>
            </a:endParaRPr>
          </a:p>
          <a:p>
            <a:pPr indent="0" lvl="0" marL="0" algn="ctr">
              <a:spcBef>
                <a:spcPts val="0"/>
              </a:spcBef>
              <a:spcAft>
                <a:spcPts val="0"/>
              </a:spcAft>
              <a:buClr>
                <a:schemeClr val="dk1"/>
              </a:buClr>
              <a:buSzPts val="1100"/>
              <a:buFont typeface="Arial"/>
              <a:buNone/>
            </a:pPr>
            <a:r>
              <a:t/>
            </a:r>
            <a:endParaRPr b="1" i="1" sz="1250">
              <a:solidFill>
                <a:schemeClr val="dk1"/>
              </a:solidFill>
              <a:latin typeface="Times New Roman"/>
              <a:ea typeface="Times New Roman"/>
              <a:cs typeface="Times New Roman"/>
              <a:sym typeface="Times New Roman"/>
            </a:endParaRPr>
          </a:p>
          <a:p>
            <a:pPr indent="0" lvl="0" marL="0">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nvSpPr>
        <p:spPr>
          <a:xfrm>
            <a:off x="360000" y="360000"/>
            <a:ext cx="9360000" cy="90000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1" lang="es-AR" sz="3200" strike="noStrike">
                <a:solidFill>
                  <a:srgbClr val="FFFFFF"/>
                </a:solidFill>
                <a:latin typeface="Source Sans Pro Black"/>
                <a:ea typeface="Source Sans Pro Black"/>
                <a:cs typeface="Source Sans Pro Black"/>
                <a:sym typeface="Source Sans Pro Black"/>
              </a:rPr>
              <a:t>¿</a:t>
            </a:r>
            <a:r>
              <a:rPr b="1" lang="es-AR" sz="3200">
                <a:solidFill>
                  <a:srgbClr val="FFFFFF"/>
                </a:solidFill>
                <a:latin typeface="Source Sans Pro Black"/>
                <a:ea typeface="Source Sans Pro Black"/>
                <a:cs typeface="Source Sans Pro Black"/>
                <a:sym typeface="Source Sans Pro Black"/>
              </a:rPr>
              <a:t>Ejemplos</a:t>
            </a:r>
            <a:r>
              <a:rPr b="1" lang="es-AR" sz="3200" strike="noStrike">
                <a:solidFill>
                  <a:srgbClr val="FFFFFF"/>
                </a:solidFill>
                <a:latin typeface="Source Sans Pro Black"/>
                <a:ea typeface="Source Sans Pro Black"/>
                <a:cs typeface="Source Sans Pro Black"/>
                <a:sym typeface="Source Sans Pro Black"/>
              </a:rPr>
              <a:t>?</a:t>
            </a:r>
            <a:endParaRPr b="1" sz="3200" strike="noStrike">
              <a:solidFill>
                <a:srgbClr val="FFFFFF"/>
              </a:solidFill>
              <a:latin typeface="Source Sans Pro Black"/>
              <a:ea typeface="Source Sans Pro Black"/>
              <a:cs typeface="Source Sans Pro Black"/>
              <a:sym typeface="Source Sans Pro Black"/>
            </a:endParaRPr>
          </a:p>
        </p:txBody>
      </p:sp>
      <p:sp>
        <p:nvSpPr>
          <p:cNvPr id="87" name="Shape 87"/>
          <p:cNvSpPr txBox="1"/>
          <p:nvPr/>
        </p:nvSpPr>
        <p:spPr>
          <a:xfrm>
            <a:off x="360000" y="1980000"/>
            <a:ext cx="4479600" cy="90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s-AR" sz="2600" strike="noStrike">
                <a:solidFill>
                  <a:srgbClr val="1C1C1C"/>
                </a:solidFill>
                <a:latin typeface="Source Sans Pro"/>
                <a:ea typeface="Source Sans Pro"/>
                <a:cs typeface="Source Sans Pro"/>
                <a:sym typeface="Source Sans Pro"/>
              </a:rPr>
              <a:t>a) tirar un dado y observar el número en la cara de arriba.</a:t>
            </a:r>
            <a:endParaRPr sz="2600" strike="noStrike">
              <a:solidFill>
                <a:srgbClr val="1C1C1C"/>
              </a:solidFill>
              <a:latin typeface="Source Sans Pro"/>
              <a:ea typeface="Source Sans Pro"/>
              <a:cs typeface="Source Sans Pro"/>
              <a:sym typeface="Source Sans Pro"/>
            </a:endParaRPr>
          </a:p>
        </p:txBody>
      </p:sp>
      <p:sp>
        <p:nvSpPr>
          <p:cNvPr id="88" name="Shape 88"/>
          <p:cNvSpPr txBox="1"/>
          <p:nvPr/>
        </p:nvSpPr>
        <p:spPr>
          <a:xfrm>
            <a:off x="5063760" y="1980000"/>
            <a:ext cx="4479480" cy="2232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s-AR" sz="2600" strike="noStrike">
                <a:solidFill>
                  <a:srgbClr val="1C1C1C"/>
                </a:solidFill>
                <a:latin typeface="Source Sans Pro"/>
                <a:ea typeface="Source Sans Pro"/>
                <a:cs typeface="Source Sans Pro"/>
                <a:sym typeface="Source Sans Pro"/>
              </a:rPr>
              <a:t>b) El pronóstico meteorológico</a:t>
            </a:r>
            <a:endParaRPr sz="2600" strike="noStrike">
              <a:solidFill>
                <a:srgbClr val="1C1C1C"/>
              </a:solidFill>
              <a:latin typeface="Source Sans Pro"/>
              <a:ea typeface="Source Sans Pro"/>
              <a:cs typeface="Source Sans Pro"/>
              <a:sym typeface="Source Sans Pro"/>
            </a:endParaRPr>
          </a:p>
        </p:txBody>
      </p:sp>
      <p:sp>
        <p:nvSpPr>
          <p:cNvPr id="89" name="Shape 89"/>
          <p:cNvSpPr txBox="1"/>
          <p:nvPr/>
        </p:nvSpPr>
        <p:spPr>
          <a:xfrm>
            <a:off x="449988" y="3986863"/>
            <a:ext cx="9180000" cy="2232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s-AR" sz="2600" strike="noStrike">
                <a:solidFill>
                  <a:srgbClr val="1C1C1C"/>
                </a:solidFill>
                <a:latin typeface="Source Sans Pro SemiBold"/>
                <a:ea typeface="Source Sans Pro SemiBold"/>
                <a:cs typeface="Source Sans Pro SemiBold"/>
                <a:sym typeface="Source Sans Pro SemiBold"/>
              </a:rPr>
              <a:t>En los experimentos no aleatorios o deterministas se puede predecir con exactitud el resultado del experimento, es decir, las condiciones en las que se verifica un experimento determinan el resultado del mismo</a:t>
            </a:r>
            <a:endParaRPr b="1" sz="2600" strike="noStrike">
              <a:solidFill>
                <a:srgbClr val="1C1C1C"/>
              </a:solidFill>
              <a:latin typeface="Source Sans Pro SemiBold"/>
              <a:ea typeface="Source Sans Pro SemiBold"/>
              <a:cs typeface="Source Sans Pro SemiBold"/>
              <a:sym typeface="Source Sans Pro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Shape 373"/>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s-AR" sz="3600">
                <a:solidFill>
                  <a:srgbClr val="F3F3F3"/>
                </a:solidFill>
                <a:latin typeface="Source Sans Pro"/>
                <a:ea typeface="Source Sans Pro"/>
                <a:cs typeface="Source Sans Pro"/>
                <a:sym typeface="Source Sans Pro"/>
              </a:rPr>
              <a:t>Teorema de Bayes</a:t>
            </a:r>
            <a:endParaRPr b="1" sz="3600">
              <a:solidFill>
                <a:srgbClr val="F3F3F3"/>
              </a:solidFill>
              <a:latin typeface="Source Sans Pro"/>
              <a:ea typeface="Source Sans Pro"/>
              <a:cs typeface="Source Sans Pro"/>
              <a:sym typeface="Source Sans Pro"/>
            </a:endParaRPr>
          </a:p>
        </p:txBody>
      </p:sp>
      <p:sp>
        <p:nvSpPr>
          <p:cNvPr id="374" name="Shape 374"/>
          <p:cNvSpPr txBox="1"/>
          <p:nvPr>
            <p:ph idx="1" type="body"/>
          </p:nvPr>
        </p:nvSpPr>
        <p:spPr>
          <a:xfrm>
            <a:off x="360000" y="1675200"/>
            <a:ext cx="9180000" cy="22320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s-AR"/>
              <a:t>Sean A 1 , A 2 ,..., A n eventos de un espacio muestral S que cumplen:</a:t>
            </a:r>
            <a:endParaRPr/>
          </a:p>
          <a:p>
            <a:pPr indent="0" lvl="0" marL="0" rtl="0">
              <a:spcBef>
                <a:spcPts val="0"/>
              </a:spcBef>
              <a:spcAft>
                <a:spcPts val="0"/>
              </a:spcAft>
              <a:buClr>
                <a:schemeClr val="dk1"/>
              </a:buClr>
              <a:buSzPts val="1100"/>
              <a:buFont typeface="Arial"/>
              <a:buNone/>
            </a:pPr>
            <a:r>
              <a:rPr lang="es-AR"/>
              <a:t>a) A 1 ∪ A 2 ∪ ... ∪ A n = S	 b) A i ∩ A j = ∅ si i ≠ j 		c) P ( A i ) &gt; 0 ∀ i = 1 , 2 ,..., n</a:t>
            </a:r>
            <a:endParaRPr/>
          </a:p>
          <a:p>
            <a:pPr indent="0" lvl="0" marL="0">
              <a:spcBef>
                <a:spcPts val="0"/>
              </a:spcBef>
              <a:spcAft>
                <a:spcPts val="0"/>
              </a:spcAft>
              <a:buNone/>
            </a:pPr>
            <a:r>
              <a:t/>
            </a:r>
            <a:endParaRPr/>
          </a:p>
          <a:p>
            <a:pPr indent="0" lvl="0" marL="0">
              <a:spcBef>
                <a:spcPts val="0"/>
              </a:spcBef>
              <a:spcAft>
                <a:spcPts val="0"/>
              </a:spcAft>
              <a:buNone/>
            </a:pPr>
            <a:r>
              <a:rPr lang="es-AR"/>
              <a:t>Entonces para cualquier evento B de S tal que P ( B ) &gt; 0</a:t>
            </a:r>
            <a:endParaRPr/>
          </a:p>
          <a:p>
            <a:pPr indent="0" lvl="0" marL="0">
              <a:spcBef>
                <a:spcPts val="0"/>
              </a:spcBef>
              <a:spcAft>
                <a:spcPts val="0"/>
              </a:spcAft>
              <a:buNone/>
            </a:pPr>
            <a:r>
              <a:t/>
            </a:r>
            <a:endParaRPr/>
          </a:p>
          <a:p>
            <a:pPr indent="0" lvl="0" marL="0">
              <a:spcBef>
                <a:spcPts val="0"/>
              </a:spcBef>
              <a:spcAft>
                <a:spcPts val="0"/>
              </a:spcAft>
              <a:buNone/>
            </a:pPr>
            <a:r>
              <a:t/>
            </a:r>
            <a:endParaRPr/>
          </a:p>
        </p:txBody>
      </p:sp>
      <p:pic>
        <p:nvPicPr>
          <p:cNvPr id="375" name="Shape 375"/>
          <p:cNvPicPr preferRelativeResize="0"/>
          <p:nvPr/>
        </p:nvPicPr>
        <p:blipFill>
          <a:blip r:embed="rId3">
            <a:alphaModFix/>
          </a:blip>
          <a:stretch>
            <a:fillRect/>
          </a:stretch>
        </p:blipFill>
        <p:spPr>
          <a:xfrm>
            <a:off x="1786975" y="3372675"/>
            <a:ext cx="5678850" cy="32301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Shape 380"/>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s-AR" sz="3600">
                <a:solidFill>
                  <a:srgbClr val="FFFFFF"/>
                </a:solidFill>
                <a:latin typeface="Source Sans Pro"/>
                <a:ea typeface="Source Sans Pro"/>
                <a:cs typeface="Source Sans Pro"/>
                <a:sym typeface="Source Sans Pro"/>
              </a:rPr>
              <a:t>Aplicaciones</a:t>
            </a:r>
            <a:endParaRPr b="1" sz="3600">
              <a:solidFill>
                <a:srgbClr val="FFFFFF"/>
              </a:solidFill>
              <a:latin typeface="Source Sans Pro"/>
              <a:ea typeface="Source Sans Pro"/>
              <a:cs typeface="Source Sans Pro"/>
              <a:sym typeface="Source Sans Pro"/>
            </a:endParaRPr>
          </a:p>
        </p:txBody>
      </p:sp>
      <p:pic>
        <p:nvPicPr>
          <p:cNvPr id="381" name="Shape 381"/>
          <p:cNvPicPr preferRelativeResize="0"/>
          <p:nvPr/>
        </p:nvPicPr>
        <p:blipFill>
          <a:blip r:embed="rId3">
            <a:alphaModFix/>
          </a:blip>
          <a:stretch>
            <a:fillRect/>
          </a:stretch>
        </p:blipFill>
        <p:spPr>
          <a:xfrm>
            <a:off x="339650" y="1722475"/>
            <a:ext cx="9359975" cy="45431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Shape 386"/>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b="1" sz="3000">
              <a:solidFill>
                <a:srgbClr val="FFFFFF"/>
              </a:solidFill>
              <a:latin typeface="Source Sans Pro"/>
              <a:ea typeface="Source Sans Pro"/>
              <a:cs typeface="Source Sans Pro"/>
              <a:sym typeface="Source Sans Pro"/>
            </a:endParaRPr>
          </a:p>
          <a:p>
            <a:pPr indent="0" lvl="0" marL="0">
              <a:spcBef>
                <a:spcPts val="0"/>
              </a:spcBef>
              <a:spcAft>
                <a:spcPts val="0"/>
              </a:spcAft>
              <a:buNone/>
            </a:pPr>
            <a:r>
              <a:t/>
            </a:r>
            <a:endParaRPr b="1" sz="3000">
              <a:solidFill>
                <a:srgbClr val="FFFFFF"/>
              </a:solidFill>
              <a:latin typeface="Source Sans Pro"/>
              <a:ea typeface="Source Sans Pro"/>
              <a:cs typeface="Source Sans Pro"/>
              <a:sym typeface="Source Sans Pro"/>
            </a:endParaRPr>
          </a:p>
          <a:p>
            <a:pPr indent="0" lvl="0" marL="0">
              <a:spcBef>
                <a:spcPts val="0"/>
              </a:spcBef>
              <a:spcAft>
                <a:spcPts val="0"/>
              </a:spcAft>
              <a:buNone/>
            </a:pPr>
            <a:r>
              <a:t/>
            </a:r>
            <a:endParaRPr b="1" sz="3000">
              <a:solidFill>
                <a:srgbClr val="FFFFFF"/>
              </a:solidFill>
              <a:latin typeface="Source Sans Pro"/>
              <a:ea typeface="Source Sans Pro"/>
              <a:cs typeface="Source Sans Pro"/>
              <a:sym typeface="Source Sans Pro"/>
            </a:endParaRPr>
          </a:p>
          <a:p>
            <a:pPr indent="0" lvl="0" marL="0">
              <a:spcBef>
                <a:spcPts val="0"/>
              </a:spcBef>
              <a:spcAft>
                <a:spcPts val="0"/>
              </a:spcAft>
              <a:buNone/>
            </a:pPr>
            <a:r>
              <a:t/>
            </a:r>
            <a:endParaRPr b="1" sz="3000">
              <a:solidFill>
                <a:srgbClr val="FFFFFF"/>
              </a:solidFill>
              <a:latin typeface="Source Sans Pro"/>
              <a:ea typeface="Source Sans Pro"/>
              <a:cs typeface="Source Sans Pro"/>
              <a:sym typeface="Source Sans Pro"/>
            </a:endParaRPr>
          </a:p>
          <a:p>
            <a:pPr indent="0" lvl="0" marL="0">
              <a:spcBef>
                <a:spcPts val="0"/>
              </a:spcBef>
              <a:spcAft>
                <a:spcPts val="0"/>
              </a:spcAft>
              <a:buNone/>
            </a:pPr>
            <a:r>
              <a:t/>
            </a:r>
            <a:endParaRPr b="1" sz="3000">
              <a:solidFill>
                <a:srgbClr val="FFFFFF"/>
              </a:solidFill>
              <a:latin typeface="Source Sans Pro"/>
              <a:ea typeface="Source Sans Pro"/>
              <a:cs typeface="Source Sans Pro"/>
              <a:sym typeface="Source Sans Pro"/>
            </a:endParaRPr>
          </a:p>
          <a:p>
            <a:pPr indent="0" lvl="0" marL="0">
              <a:spcBef>
                <a:spcPts val="0"/>
              </a:spcBef>
              <a:spcAft>
                <a:spcPts val="0"/>
              </a:spcAft>
              <a:buNone/>
            </a:pPr>
            <a:r>
              <a:t/>
            </a:r>
            <a:endParaRPr b="1" sz="3000">
              <a:solidFill>
                <a:srgbClr val="FFFFFF"/>
              </a:solidFill>
              <a:latin typeface="Source Sans Pro"/>
              <a:ea typeface="Source Sans Pro"/>
              <a:cs typeface="Source Sans Pro"/>
              <a:sym typeface="Source Sans Pro"/>
            </a:endParaRPr>
          </a:p>
          <a:p>
            <a:pPr indent="0" lvl="0" marL="0">
              <a:spcBef>
                <a:spcPts val="0"/>
              </a:spcBef>
              <a:spcAft>
                <a:spcPts val="0"/>
              </a:spcAft>
              <a:buNone/>
            </a:pPr>
            <a:r>
              <a:rPr b="1" lang="es-AR" sz="3000">
                <a:solidFill>
                  <a:srgbClr val="FFFFFF"/>
                </a:solidFill>
                <a:latin typeface="Source Sans Pro"/>
                <a:ea typeface="Source Sans Pro"/>
                <a:cs typeface="Source Sans Pro"/>
                <a:sym typeface="Source Sans Pro"/>
              </a:rPr>
              <a:t>Aplicaciones</a:t>
            </a:r>
            <a:endParaRPr/>
          </a:p>
        </p:txBody>
      </p:sp>
      <p:sp>
        <p:nvSpPr>
          <p:cNvPr id="387" name="Shape 387"/>
          <p:cNvSpPr txBox="1"/>
          <p:nvPr>
            <p:ph idx="1" type="body"/>
          </p:nvPr>
        </p:nvSpPr>
        <p:spPr>
          <a:xfrm>
            <a:off x="360000" y="2035950"/>
            <a:ext cx="9045300" cy="4365600"/>
          </a:xfrm>
          <a:prstGeom prst="rect">
            <a:avLst/>
          </a:prstGeom>
        </p:spPr>
        <p:txBody>
          <a:bodyPr anchorCtr="0" anchor="ctr" bIns="91425" lIns="91425" spcFirstLastPara="1" rIns="91425" wrap="square" tIns="91425">
            <a:noAutofit/>
          </a:bodyPr>
          <a:lstStyle/>
          <a:p>
            <a:pPr indent="-355600" lvl="0" marL="457200" rtl="0">
              <a:spcBef>
                <a:spcPts val="0"/>
              </a:spcBef>
              <a:spcAft>
                <a:spcPts val="0"/>
              </a:spcAft>
              <a:buClr>
                <a:schemeClr val="dk1"/>
              </a:buClr>
              <a:buSzPts val="2000"/>
              <a:buChar char="●"/>
            </a:pPr>
            <a:r>
              <a:rPr lang="es-AR" sz="2000">
                <a:solidFill>
                  <a:schemeClr val="dk1"/>
                </a:solidFill>
              </a:rPr>
              <a:t>filtrar correo basura, </a:t>
            </a:r>
            <a:endParaRPr sz="2000">
              <a:solidFill>
                <a:schemeClr val="dk1"/>
              </a:solidFill>
            </a:endParaRPr>
          </a:p>
          <a:p>
            <a:pPr indent="-355600" lvl="0" marL="457200" rtl="0">
              <a:spcBef>
                <a:spcPts val="0"/>
              </a:spcBef>
              <a:spcAft>
                <a:spcPts val="0"/>
              </a:spcAft>
              <a:buClr>
                <a:schemeClr val="dk1"/>
              </a:buClr>
              <a:buSzPts val="2000"/>
              <a:buChar char="●"/>
            </a:pPr>
            <a:r>
              <a:rPr lang="es-AR" sz="2000">
                <a:solidFill>
                  <a:schemeClr val="dk1"/>
                </a:solidFill>
              </a:rPr>
              <a:t>evaluar riesgos médicos o de otro tipo, </a:t>
            </a:r>
            <a:endParaRPr sz="2000">
              <a:solidFill>
                <a:schemeClr val="dk1"/>
              </a:solidFill>
            </a:endParaRPr>
          </a:p>
          <a:p>
            <a:pPr indent="-355600" lvl="0" marL="457200" rtl="0">
              <a:spcBef>
                <a:spcPts val="0"/>
              </a:spcBef>
              <a:spcAft>
                <a:spcPts val="0"/>
              </a:spcAft>
              <a:buClr>
                <a:schemeClr val="dk1"/>
              </a:buClr>
              <a:buSzPts val="2000"/>
              <a:buChar char="●"/>
            </a:pPr>
            <a:r>
              <a:rPr lang="es-AR" sz="2000">
                <a:solidFill>
                  <a:schemeClr val="dk1"/>
                </a:solidFill>
              </a:rPr>
              <a:t>buscar las páginas que nos interesan en Internet y descubrir lo que quizás nos interesaría comprar, basándonos en lo que hemos buscado en el pasado.</a:t>
            </a:r>
            <a:endParaRPr sz="2000">
              <a:solidFill>
                <a:schemeClr val="dk1"/>
              </a:solidFill>
            </a:endParaRPr>
          </a:p>
          <a:p>
            <a:pPr indent="-355600" lvl="0" marL="457200" rtl="0">
              <a:spcBef>
                <a:spcPts val="0"/>
              </a:spcBef>
              <a:spcAft>
                <a:spcPts val="0"/>
              </a:spcAft>
              <a:buClr>
                <a:schemeClr val="dk1"/>
              </a:buClr>
              <a:buSzPts val="2000"/>
              <a:buChar char="●"/>
            </a:pPr>
            <a:r>
              <a:rPr lang="es-AR" sz="2000">
                <a:solidFill>
                  <a:schemeClr val="dk1"/>
                </a:solidFill>
              </a:rPr>
              <a:t>el ejército lo usa para mejorar las imágenes generadas durante el vuelo de los drones,</a:t>
            </a:r>
            <a:endParaRPr sz="2000">
              <a:solidFill>
                <a:schemeClr val="dk1"/>
              </a:solidFill>
            </a:endParaRPr>
          </a:p>
          <a:p>
            <a:pPr indent="-355600" lvl="0" marL="457200" rtl="0">
              <a:spcBef>
                <a:spcPts val="0"/>
              </a:spcBef>
              <a:spcAft>
                <a:spcPts val="0"/>
              </a:spcAft>
              <a:buClr>
                <a:schemeClr val="dk1"/>
              </a:buClr>
              <a:buSzPts val="2000"/>
              <a:buChar char="●"/>
            </a:pPr>
            <a:r>
              <a:rPr lang="es-AR" sz="2000">
                <a:solidFill>
                  <a:schemeClr val="dk1"/>
                </a:solidFill>
              </a:rPr>
              <a:t> los médicos, para mejorar nuestras resonancias magnéticas y estudios PET.</a:t>
            </a:r>
            <a:endParaRPr sz="2000">
              <a:solidFill>
                <a:schemeClr val="dk1"/>
              </a:solidFill>
            </a:endParaRPr>
          </a:p>
          <a:p>
            <a:pPr indent="-355600" lvl="0" marL="457200" rtl="0">
              <a:spcBef>
                <a:spcPts val="0"/>
              </a:spcBef>
              <a:spcAft>
                <a:spcPts val="0"/>
              </a:spcAft>
              <a:buClr>
                <a:schemeClr val="dk1"/>
              </a:buClr>
              <a:buSzPts val="2000"/>
              <a:buChar char="●"/>
            </a:pPr>
            <a:r>
              <a:rPr lang="es-AR" sz="2000">
                <a:solidFill>
                  <a:schemeClr val="dk1"/>
                </a:solidFill>
              </a:rPr>
              <a:t> Se utiliza en Wall Street,</a:t>
            </a:r>
            <a:endParaRPr sz="2000">
              <a:solidFill>
                <a:schemeClr val="dk1"/>
              </a:solidFill>
            </a:endParaRPr>
          </a:p>
          <a:p>
            <a:pPr indent="-355600" lvl="0" marL="457200" rtl="0">
              <a:spcBef>
                <a:spcPts val="0"/>
              </a:spcBef>
              <a:spcAft>
                <a:spcPts val="0"/>
              </a:spcAft>
              <a:buClr>
                <a:schemeClr val="dk1"/>
              </a:buClr>
              <a:buSzPts val="2000"/>
              <a:buChar char="●"/>
            </a:pPr>
            <a:r>
              <a:rPr lang="es-AR" sz="2000">
                <a:solidFill>
                  <a:schemeClr val="dk1"/>
                </a:solidFill>
              </a:rPr>
              <a:t> en astronomía </a:t>
            </a:r>
            <a:endParaRPr sz="2000">
              <a:solidFill>
                <a:schemeClr val="dk1"/>
              </a:solidFill>
            </a:endParaRPr>
          </a:p>
          <a:p>
            <a:pPr indent="-355600" lvl="0" marL="457200" rtl="0">
              <a:spcBef>
                <a:spcPts val="0"/>
              </a:spcBef>
              <a:spcAft>
                <a:spcPts val="0"/>
              </a:spcAft>
              <a:buClr>
                <a:schemeClr val="dk1"/>
              </a:buClr>
              <a:buSzPts val="2000"/>
              <a:buChar char="●"/>
            </a:pPr>
            <a:r>
              <a:rPr lang="es-AR" sz="2000">
                <a:solidFill>
                  <a:schemeClr val="dk1"/>
                </a:solidFill>
              </a:rPr>
              <a:t> en física,</a:t>
            </a:r>
            <a:endParaRPr sz="2000">
              <a:solidFill>
                <a:schemeClr val="dk1"/>
              </a:solidFill>
            </a:endParaRPr>
          </a:p>
          <a:p>
            <a:pPr indent="-355600" lvl="0" marL="457200" rtl="0">
              <a:spcBef>
                <a:spcPts val="0"/>
              </a:spcBef>
              <a:spcAft>
                <a:spcPts val="0"/>
              </a:spcAft>
              <a:buClr>
                <a:schemeClr val="dk1"/>
              </a:buClr>
              <a:buSzPts val="2000"/>
              <a:buChar char="●"/>
            </a:pPr>
            <a:r>
              <a:rPr lang="es-AR" sz="2000">
                <a:solidFill>
                  <a:schemeClr val="dk1"/>
                </a:solidFill>
              </a:rPr>
              <a:t> en traducción automática de lenguas extranjeras, </a:t>
            </a:r>
            <a:endParaRPr sz="2000">
              <a:solidFill>
                <a:schemeClr val="dk1"/>
              </a:solidFill>
            </a:endParaRPr>
          </a:p>
          <a:p>
            <a:pPr indent="-355600" lvl="0" marL="457200" rtl="0">
              <a:spcBef>
                <a:spcPts val="0"/>
              </a:spcBef>
              <a:spcAft>
                <a:spcPts val="0"/>
              </a:spcAft>
              <a:buClr>
                <a:schemeClr val="dk1"/>
              </a:buClr>
              <a:buSzPts val="2000"/>
              <a:buChar char="●"/>
            </a:pPr>
            <a:r>
              <a:rPr lang="es-AR" sz="2000">
                <a:solidFill>
                  <a:schemeClr val="dk1"/>
                </a:solidFill>
              </a:rPr>
              <a:t>genética </a:t>
            </a:r>
            <a:endParaRPr sz="2000">
              <a:solidFill>
                <a:schemeClr val="dk1"/>
              </a:solidFill>
            </a:endParaRPr>
          </a:p>
          <a:p>
            <a:pPr indent="-355600" lvl="0" marL="457200" rtl="0">
              <a:spcBef>
                <a:spcPts val="0"/>
              </a:spcBef>
              <a:spcAft>
                <a:spcPts val="0"/>
              </a:spcAft>
              <a:buClr>
                <a:schemeClr val="dk1"/>
              </a:buClr>
              <a:buSzPts val="2000"/>
              <a:buChar char="●"/>
            </a:pPr>
            <a:r>
              <a:rPr lang="es-AR" sz="2000">
                <a:solidFill>
                  <a:schemeClr val="dk1"/>
                </a:solidFill>
              </a:rPr>
              <a:t>bioinformática.</a:t>
            </a:r>
            <a:endParaRPr sz="2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Shape 392"/>
          <p:cNvSpPr txBox="1"/>
          <p:nvPr>
            <p:ph type="title"/>
          </p:nvPr>
        </p:nvSpPr>
        <p:spPr>
          <a:xfrm>
            <a:off x="360313" y="399475"/>
            <a:ext cx="9360000" cy="900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s-AR" sz="3000">
                <a:solidFill>
                  <a:srgbClr val="FFFFFF"/>
                </a:solidFill>
                <a:latin typeface="Source Sans Pro"/>
                <a:ea typeface="Source Sans Pro"/>
                <a:cs typeface="Source Sans Pro"/>
                <a:sym typeface="Source Sans Pro"/>
              </a:rPr>
              <a:t>Ejemplos</a:t>
            </a:r>
            <a:endParaRPr b="1" sz="3000">
              <a:solidFill>
                <a:srgbClr val="FFFFFF"/>
              </a:solidFill>
              <a:latin typeface="Source Sans Pro"/>
              <a:ea typeface="Source Sans Pro"/>
              <a:cs typeface="Source Sans Pro"/>
              <a:sym typeface="Source Sans Pro"/>
            </a:endParaRPr>
          </a:p>
        </p:txBody>
      </p:sp>
      <p:sp>
        <p:nvSpPr>
          <p:cNvPr id="393" name="Shape 393"/>
          <p:cNvSpPr txBox="1"/>
          <p:nvPr>
            <p:ph idx="1" type="body"/>
          </p:nvPr>
        </p:nvSpPr>
        <p:spPr>
          <a:xfrm>
            <a:off x="360000" y="1745938"/>
            <a:ext cx="8986500" cy="22320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s-AR"/>
              <a:t>2- </a:t>
            </a:r>
            <a:r>
              <a:rPr lang="es-AR" sz="2100"/>
              <a:t>Se nos dan tres urnas como sigue:</a:t>
            </a:r>
            <a:endParaRPr sz="2100"/>
          </a:p>
          <a:p>
            <a:pPr indent="0" lvl="0" marL="0">
              <a:spcBef>
                <a:spcPts val="0"/>
              </a:spcBef>
              <a:spcAft>
                <a:spcPts val="0"/>
              </a:spcAft>
              <a:buClr>
                <a:schemeClr val="dk1"/>
              </a:buClr>
              <a:buSzPts val="1100"/>
              <a:buFont typeface="Arial"/>
              <a:buNone/>
            </a:pPr>
            <a:r>
              <a:rPr lang="es-AR" sz="2100"/>
              <a:t>Una urna 1 contiene 3 bolas rojas y 5 blancas.</a:t>
            </a:r>
            <a:endParaRPr sz="2100"/>
          </a:p>
          <a:p>
            <a:pPr indent="0" lvl="0" marL="0">
              <a:spcBef>
                <a:spcPts val="0"/>
              </a:spcBef>
              <a:spcAft>
                <a:spcPts val="0"/>
              </a:spcAft>
              <a:buClr>
                <a:schemeClr val="dk1"/>
              </a:buClr>
              <a:buSzPts val="1100"/>
              <a:buFont typeface="Arial"/>
              <a:buNone/>
            </a:pPr>
            <a:r>
              <a:rPr lang="es-AR" sz="2100"/>
              <a:t>Una urna 2 contiene 2 bolas rojas y 1 blanca.</a:t>
            </a:r>
            <a:endParaRPr sz="2100"/>
          </a:p>
          <a:p>
            <a:pPr indent="0" lvl="0" marL="0">
              <a:spcBef>
                <a:spcPts val="0"/>
              </a:spcBef>
              <a:spcAft>
                <a:spcPts val="0"/>
              </a:spcAft>
              <a:buClr>
                <a:schemeClr val="dk1"/>
              </a:buClr>
              <a:buSzPts val="1100"/>
              <a:buFont typeface="Arial"/>
              <a:buNone/>
            </a:pPr>
            <a:r>
              <a:rPr lang="es-AR" sz="2100"/>
              <a:t>Una urna 3 contiene 2 bolas rojas y 3 blancas</a:t>
            </a:r>
            <a:endParaRPr sz="2100"/>
          </a:p>
          <a:p>
            <a:pPr indent="0" lvl="0" marL="0">
              <a:spcBef>
                <a:spcPts val="0"/>
              </a:spcBef>
              <a:spcAft>
                <a:spcPts val="0"/>
              </a:spcAft>
              <a:buClr>
                <a:schemeClr val="dk1"/>
              </a:buClr>
              <a:buSzPts val="1100"/>
              <a:buFont typeface="Arial"/>
              <a:buNone/>
            </a:pPr>
            <a:r>
              <a:rPr lang="es-AR" sz="2100"/>
              <a:t>Se selecciona una urna al azar y se saca una bola de la urna. Si la bola es roja, ¿cuál es la probabilidad de que proceda de la urna 1?</a:t>
            </a:r>
            <a:endParaRPr sz="2100"/>
          </a:p>
        </p:txBody>
      </p:sp>
      <p:sp>
        <p:nvSpPr>
          <p:cNvPr id="394" name="Shape 394"/>
          <p:cNvSpPr txBox="1"/>
          <p:nvPr>
            <p:ph idx="3" type="body"/>
          </p:nvPr>
        </p:nvSpPr>
        <p:spPr>
          <a:xfrm>
            <a:off x="360000" y="4424400"/>
            <a:ext cx="9180000" cy="2232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AR"/>
              <a:t>P ( A 1 / B ) =	P ( A 1 ∩ B )	 =	                   P ( B / A 1 ) P ( A 1 )</a:t>
            </a:r>
            <a:endParaRPr/>
          </a:p>
          <a:p>
            <a:pPr indent="0" lvl="0" marL="0">
              <a:spcBef>
                <a:spcPts val="0"/>
              </a:spcBef>
              <a:spcAft>
                <a:spcPts val="0"/>
              </a:spcAft>
              <a:buNone/>
            </a:pPr>
            <a:r>
              <a:t/>
            </a:r>
            <a:endParaRPr/>
          </a:p>
          <a:p>
            <a:pPr indent="0" lvl="0" marL="0">
              <a:spcBef>
                <a:spcPts val="0"/>
              </a:spcBef>
              <a:spcAft>
                <a:spcPts val="0"/>
              </a:spcAft>
              <a:buNone/>
            </a:pPr>
            <a:r>
              <a:rPr lang="es-AR"/>
              <a:t>			           P ( B )  		</a:t>
            </a:r>
            <a:r>
              <a:rPr lang="es-AR" sz="1400"/>
              <a:t>P ( B / A 1 ) P ( A 1 ) + P ( B / A 2 ) P ( A 2 ) + P ( B / A 3 ) P ( A 3 )</a:t>
            </a:r>
            <a:endParaRPr sz="1400"/>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es-AR"/>
              <a:t>Anotamos quien es cada una y haciendo un poco de álgebra….</a:t>
            </a:r>
            <a:endParaRPr/>
          </a:p>
        </p:txBody>
      </p:sp>
      <p:cxnSp>
        <p:nvCxnSpPr>
          <p:cNvPr id="395" name="Shape 395"/>
          <p:cNvCxnSpPr/>
          <p:nvPr/>
        </p:nvCxnSpPr>
        <p:spPr>
          <a:xfrm>
            <a:off x="2266025" y="4942125"/>
            <a:ext cx="1354800" cy="0"/>
          </a:xfrm>
          <a:prstGeom prst="straightConnector1">
            <a:avLst/>
          </a:prstGeom>
          <a:noFill/>
          <a:ln cap="flat" cmpd="sng" w="9525">
            <a:solidFill>
              <a:schemeClr val="dk2"/>
            </a:solidFill>
            <a:prstDash val="solid"/>
            <a:round/>
            <a:headEnd len="med" w="med" type="none"/>
            <a:tailEnd len="med" w="med" type="none"/>
          </a:ln>
        </p:spPr>
      </p:cxnSp>
      <p:cxnSp>
        <p:nvCxnSpPr>
          <p:cNvPr id="396" name="Shape 396"/>
          <p:cNvCxnSpPr/>
          <p:nvPr/>
        </p:nvCxnSpPr>
        <p:spPr>
          <a:xfrm>
            <a:off x="4086925" y="4932375"/>
            <a:ext cx="5540400" cy="19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Shape 401"/>
          <p:cNvSpPr txBox="1"/>
          <p:nvPr/>
        </p:nvSpPr>
        <p:spPr>
          <a:xfrm>
            <a:off x="360000" y="360000"/>
            <a:ext cx="9360000" cy="90000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1" lang="es-AR" sz="3200">
                <a:solidFill>
                  <a:srgbClr val="FFFFFF"/>
                </a:solidFill>
                <a:latin typeface="Source Sans Pro Black"/>
                <a:ea typeface="Source Sans Pro Black"/>
                <a:cs typeface="Source Sans Pro Black"/>
                <a:sym typeface="Source Sans Pro Black"/>
              </a:rPr>
              <a:t>Teorema de Bayes</a:t>
            </a:r>
            <a:endParaRPr b="1" sz="3200" strike="noStrike">
              <a:solidFill>
                <a:srgbClr val="FFFFFF"/>
              </a:solidFill>
              <a:latin typeface="Source Sans Pro Black"/>
              <a:ea typeface="Source Sans Pro Black"/>
              <a:cs typeface="Source Sans Pro Black"/>
              <a:sym typeface="Source Sans Pro Black"/>
            </a:endParaRPr>
          </a:p>
        </p:txBody>
      </p:sp>
      <p:sp>
        <p:nvSpPr>
          <p:cNvPr id="402" name="Shape 402"/>
          <p:cNvSpPr txBox="1"/>
          <p:nvPr/>
        </p:nvSpPr>
        <p:spPr>
          <a:xfrm>
            <a:off x="360000" y="1675200"/>
            <a:ext cx="9360000" cy="2232000"/>
          </a:xfrm>
          <a:prstGeom prst="rect">
            <a:avLst/>
          </a:prstGeom>
          <a:noFill/>
          <a:ln>
            <a:noFill/>
          </a:ln>
        </p:spPr>
        <p:txBody>
          <a:bodyPr anchorCtr="0" anchor="t" bIns="0" lIns="0" spcFirstLastPara="1" rIns="0" wrap="square" tIns="0">
            <a:noAutofit/>
          </a:bodyPr>
          <a:lstStyle/>
          <a:p>
            <a:pPr indent="0" lvl="0" marL="0" marR="0" rtl="0" algn="just">
              <a:lnSpc>
                <a:spcPct val="115000"/>
              </a:lnSpc>
              <a:spcBef>
                <a:spcPts val="0"/>
              </a:spcBef>
              <a:spcAft>
                <a:spcPts val="0"/>
              </a:spcAft>
              <a:buClr>
                <a:schemeClr val="dk1"/>
              </a:buClr>
              <a:buSzPts val="1100"/>
              <a:buFont typeface="Arial"/>
              <a:buNone/>
            </a:pPr>
            <a:r>
              <a:rPr lang="es-AR" sz="2400">
                <a:solidFill>
                  <a:schemeClr val="dk1"/>
                </a:solidFill>
              </a:rPr>
              <a:t>Con la Fórmula de Bayes , lo que se hace precisamente es calcular la probabilidad a posteriori dado que se ha presentado una evidencia, P (H/E) , a partir de la probabilidad a priori P(H) y de una probabilidad que normalmente es más fácil conocer,</a:t>
            </a:r>
            <a:endParaRPr sz="2400">
              <a:solidFill>
                <a:schemeClr val="dk1"/>
              </a:solidFill>
            </a:endParaRPr>
          </a:p>
          <a:p>
            <a:pPr indent="0" lvl="0" marL="0" marR="0" rtl="0" algn="just">
              <a:lnSpc>
                <a:spcPct val="115000"/>
              </a:lnSpc>
              <a:spcBef>
                <a:spcPts val="1000"/>
              </a:spcBef>
              <a:spcAft>
                <a:spcPts val="1000"/>
              </a:spcAft>
              <a:buSzPts val="1100"/>
              <a:buNone/>
            </a:pPr>
            <a:r>
              <a:rPr lang="es-AR" sz="2400">
                <a:solidFill>
                  <a:schemeClr val="dk1"/>
                </a:solidFill>
              </a:rPr>
              <a:t>P(E/H), que es la probabilidad de la evidencia E si la hipótesis H es cierta y se conoce como verosimilitud , ya que representa lo verosímil o creíble que sería la evidencia E que hemos, efectivamente, observado, si la hipótesis H fuese cierta.</a:t>
            </a:r>
            <a:endParaRPr sz="2400">
              <a:solidFill>
                <a:schemeClr val="dk1"/>
              </a:solidFill>
            </a:endParaRPr>
          </a:p>
        </p:txBody>
      </p:sp>
      <p:sp>
        <p:nvSpPr>
          <p:cNvPr id="403" name="Shape 403"/>
          <p:cNvSpPr txBox="1"/>
          <p:nvPr/>
        </p:nvSpPr>
        <p:spPr>
          <a:xfrm>
            <a:off x="5063760" y="1980000"/>
            <a:ext cx="4479480" cy="2232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1" sz="2600" strike="noStrike">
              <a:solidFill>
                <a:srgbClr val="1C1C1C"/>
              </a:solidFill>
              <a:latin typeface="Source Sans Pro SemiBold"/>
              <a:ea typeface="Source Sans Pro SemiBold"/>
              <a:cs typeface="Source Sans Pro SemiBold"/>
              <a:sym typeface="Source Sans Pro SemiBold"/>
            </a:endParaRPr>
          </a:p>
        </p:txBody>
      </p:sp>
      <p:sp>
        <p:nvSpPr>
          <p:cNvPr id="404" name="Shape 404"/>
          <p:cNvSpPr txBox="1"/>
          <p:nvPr/>
        </p:nvSpPr>
        <p:spPr>
          <a:xfrm>
            <a:off x="360000" y="4424400"/>
            <a:ext cx="9180000" cy="2232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1" sz="2600" strike="noStrike">
              <a:solidFill>
                <a:srgbClr val="1C1C1C"/>
              </a:solidFill>
              <a:latin typeface="Source Sans Pro SemiBold"/>
              <a:ea typeface="Source Sans Pro SemiBold"/>
              <a:cs typeface="Source Sans Pro SemiBold"/>
              <a:sym typeface="Source Sans Pro SemiBold"/>
            </a:endParaRPr>
          </a:p>
        </p:txBody>
      </p:sp>
      <p:pic>
        <p:nvPicPr>
          <p:cNvPr id="405" name="Shape 405"/>
          <p:cNvPicPr preferRelativeResize="0"/>
          <p:nvPr/>
        </p:nvPicPr>
        <p:blipFill>
          <a:blip r:embed="rId3">
            <a:alphaModFix/>
          </a:blip>
          <a:stretch>
            <a:fillRect/>
          </a:stretch>
        </p:blipFill>
        <p:spPr>
          <a:xfrm>
            <a:off x="1731825" y="5389575"/>
            <a:ext cx="6086475" cy="12668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Shape 410"/>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s-AR" sz="3600">
                <a:solidFill>
                  <a:srgbClr val="FFFFFF"/>
                </a:solidFill>
                <a:latin typeface="Source Sans Pro"/>
                <a:ea typeface="Source Sans Pro"/>
                <a:cs typeface="Source Sans Pro"/>
                <a:sym typeface="Source Sans Pro"/>
              </a:rPr>
              <a:t>Teorema de Bayes</a:t>
            </a:r>
            <a:endParaRPr b="1" sz="3600">
              <a:solidFill>
                <a:srgbClr val="FFFFFF"/>
              </a:solidFill>
              <a:latin typeface="Source Sans Pro"/>
              <a:ea typeface="Source Sans Pro"/>
              <a:cs typeface="Source Sans Pro"/>
              <a:sym typeface="Source Sans Pro"/>
            </a:endParaRPr>
          </a:p>
        </p:txBody>
      </p:sp>
      <p:sp>
        <p:nvSpPr>
          <p:cNvPr id="411" name="Shape 411"/>
          <p:cNvSpPr txBox="1"/>
          <p:nvPr>
            <p:ph idx="3" type="body"/>
          </p:nvPr>
        </p:nvSpPr>
        <p:spPr>
          <a:xfrm>
            <a:off x="360000" y="1639250"/>
            <a:ext cx="9180000" cy="4290900"/>
          </a:xfrm>
          <a:prstGeom prst="rect">
            <a:avLst/>
          </a:prstGeom>
        </p:spPr>
        <p:txBody>
          <a:bodyPr anchorCtr="0" anchor="t" bIns="91425" lIns="91425" spcFirstLastPara="1" rIns="91425" wrap="square" tIns="91425">
            <a:noAutofit/>
          </a:bodyPr>
          <a:lstStyle/>
          <a:p>
            <a:pPr indent="0" lvl="0" marL="0" algn="just">
              <a:spcBef>
                <a:spcPts val="0"/>
              </a:spcBef>
              <a:spcAft>
                <a:spcPts val="0"/>
              </a:spcAft>
              <a:buNone/>
            </a:pPr>
            <a:r>
              <a:rPr lang="es-AR" sz="2400">
                <a:solidFill>
                  <a:schemeClr val="dk1"/>
                </a:solidFill>
              </a:rPr>
              <a:t>Esta manera de razonar de la inferencia bayesiana, radicalmente diferente a la inferencia clásica o frecuentista (que desdeña en lo formal toda información previa de la realidad que examina), es sin embargo muy cercana al modo de proceder cotidiano, e inductivo. Debe subrayarse que esta metodología, a diferencia del enfoque frecuentista, no tiene como finalidad producir una conclusión dicotómica (significación o no significación, rechazo o aceptación, etc.) sino que cualquier información empírica, combinada con el conocimiento que ya se tenga del problema que se estudia, "actualiza" dicho conocimiento, y la trascendencia de dicha visión actualizada no depende de una regla mecánica. </a:t>
            </a:r>
            <a:endParaRPr sz="2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Shape 416"/>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a:spcBef>
                <a:spcPts val="0"/>
              </a:spcBef>
              <a:spcAft>
                <a:spcPts val="0"/>
              </a:spcAft>
              <a:buClr>
                <a:schemeClr val="dk1"/>
              </a:buClr>
              <a:buFont typeface="Arial"/>
              <a:buNone/>
            </a:pPr>
            <a:r>
              <a:rPr b="1" lang="es-AR" sz="3200">
                <a:solidFill>
                  <a:schemeClr val="lt1"/>
                </a:solidFill>
                <a:latin typeface="Source Sans Pro Black"/>
                <a:ea typeface="Source Sans Pro Black"/>
                <a:cs typeface="Source Sans Pro Black"/>
                <a:sym typeface="Source Sans Pro Black"/>
              </a:rPr>
              <a:t>El problema de Monty Hall</a:t>
            </a:r>
            <a:endParaRPr b="1" sz="3200">
              <a:solidFill>
                <a:schemeClr val="lt1"/>
              </a:solidFill>
              <a:latin typeface="Source Sans Pro Black"/>
              <a:ea typeface="Source Sans Pro Black"/>
              <a:cs typeface="Source Sans Pro Black"/>
              <a:sym typeface="Source Sans Pro Black"/>
            </a:endParaRPr>
          </a:p>
          <a:p>
            <a:pPr indent="0" lvl="0" marL="0">
              <a:spcBef>
                <a:spcPts val="0"/>
              </a:spcBef>
              <a:spcAft>
                <a:spcPts val="0"/>
              </a:spcAft>
              <a:buNone/>
            </a:pPr>
            <a:r>
              <a:t/>
            </a:r>
            <a:endParaRPr/>
          </a:p>
        </p:txBody>
      </p:sp>
      <p:sp>
        <p:nvSpPr>
          <p:cNvPr id="417" name="Shape 417"/>
          <p:cNvSpPr txBox="1"/>
          <p:nvPr>
            <p:ph idx="1" type="body"/>
          </p:nvPr>
        </p:nvSpPr>
        <p:spPr>
          <a:xfrm>
            <a:off x="360000" y="1980000"/>
            <a:ext cx="4479600" cy="22320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Font typeface="Arial"/>
              <a:buNone/>
            </a:pPr>
            <a:r>
              <a:rPr b="1" lang="es-AR" sz="3200">
                <a:solidFill>
                  <a:schemeClr val="lt1"/>
                </a:solidFill>
                <a:latin typeface="Source Sans Pro Black"/>
                <a:ea typeface="Source Sans Pro Black"/>
                <a:cs typeface="Source Sans Pro Black"/>
                <a:sym typeface="Source Sans Pro Black"/>
              </a:rPr>
              <a:t>El problema de Monty Hall</a:t>
            </a:r>
            <a:endParaRPr b="1" sz="3200">
              <a:solidFill>
                <a:schemeClr val="lt1"/>
              </a:solidFill>
              <a:latin typeface="Source Sans Pro Black"/>
              <a:ea typeface="Source Sans Pro Black"/>
              <a:cs typeface="Source Sans Pro Black"/>
              <a:sym typeface="Source Sans Pro Black"/>
            </a:endParaRPr>
          </a:p>
          <a:p>
            <a:pPr indent="0" lvl="0" marL="0">
              <a:spcBef>
                <a:spcPts val="0"/>
              </a:spcBef>
              <a:spcAft>
                <a:spcPts val="0"/>
              </a:spcAft>
              <a:buNone/>
            </a:pPr>
            <a:r>
              <a:t/>
            </a:r>
            <a:endParaRPr/>
          </a:p>
        </p:txBody>
      </p:sp>
      <p:pic>
        <p:nvPicPr>
          <p:cNvPr id="418" name="Shape 418"/>
          <p:cNvPicPr preferRelativeResize="0"/>
          <p:nvPr/>
        </p:nvPicPr>
        <p:blipFill>
          <a:blip r:embed="rId3">
            <a:alphaModFix/>
          </a:blip>
          <a:stretch>
            <a:fillRect/>
          </a:stretch>
        </p:blipFill>
        <p:spPr>
          <a:xfrm>
            <a:off x="447350" y="1705400"/>
            <a:ext cx="4965975" cy="4647100"/>
          </a:xfrm>
          <a:prstGeom prst="rect">
            <a:avLst/>
          </a:prstGeom>
          <a:noFill/>
          <a:ln>
            <a:noFill/>
          </a:ln>
        </p:spPr>
      </p:pic>
      <p:sp>
        <p:nvSpPr>
          <p:cNvPr id="419" name="Shape 419"/>
          <p:cNvSpPr txBox="1"/>
          <p:nvPr/>
        </p:nvSpPr>
        <p:spPr>
          <a:xfrm>
            <a:off x="5413325" y="1842700"/>
            <a:ext cx="4479600" cy="43725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s-AR" sz="1900">
                <a:solidFill>
                  <a:schemeClr val="dk1"/>
                </a:solidFill>
              </a:rPr>
              <a:t>El concursante debe elegir una puerta entre tres (todas cerradas); el premio consiste en llevarse lo que se encuentra detrás de la elegida. Se sabe con certeza que tras una de ellas se oculta un automóvil, y tras las otras dos hay cabras. Una vez que el concursante haya elegido una puerta y comunicado su elección a los presentes, el presentador, que sabe lo que hay detrás de cada puerta, abrirá una de las otras dos en la que haya una cabra. A continuación, le da la opción al concursante de cambiar, si lo desea, de puerta (tiene dos opciones). ¿Debe el concursante mantener su elección original o escoger la otra puerta? ¿Hay alguna diferencia?</a:t>
            </a:r>
            <a:endParaRPr sz="19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Shape 424"/>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s-AR" sz="3600">
                <a:solidFill>
                  <a:srgbClr val="FFFFFF"/>
                </a:solidFill>
                <a:latin typeface="Source Sans Pro"/>
                <a:ea typeface="Source Sans Pro"/>
                <a:cs typeface="Source Sans Pro"/>
                <a:sym typeface="Source Sans Pro"/>
              </a:rPr>
              <a:t>Monty Hall</a:t>
            </a:r>
            <a:endParaRPr b="1" sz="3600">
              <a:solidFill>
                <a:srgbClr val="FFFFFF"/>
              </a:solidFill>
              <a:latin typeface="Source Sans Pro"/>
              <a:ea typeface="Source Sans Pro"/>
              <a:cs typeface="Source Sans Pro"/>
              <a:sym typeface="Source Sans Pro"/>
            </a:endParaRPr>
          </a:p>
        </p:txBody>
      </p:sp>
      <p:pic>
        <p:nvPicPr>
          <p:cNvPr id="425" name="Shape 425"/>
          <p:cNvPicPr preferRelativeResize="0"/>
          <p:nvPr/>
        </p:nvPicPr>
        <p:blipFill>
          <a:blip r:embed="rId3">
            <a:alphaModFix/>
          </a:blip>
          <a:stretch>
            <a:fillRect/>
          </a:stretch>
        </p:blipFill>
        <p:spPr>
          <a:xfrm>
            <a:off x="1375600" y="1452591"/>
            <a:ext cx="6620950" cy="49593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Shape 430"/>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lang="es-AR" sz="3200">
                <a:solidFill>
                  <a:srgbClr val="FFFFFF"/>
                </a:solidFill>
                <a:latin typeface="Source Sans Pro Black"/>
                <a:ea typeface="Source Sans Pro Black"/>
                <a:cs typeface="Source Sans Pro Black"/>
                <a:sym typeface="Source Sans Pro Black"/>
              </a:rPr>
              <a:t>Ejemplo con Ensembles</a:t>
            </a:r>
            <a:endParaRPr b="1" sz="3200">
              <a:solidFill>
                <a:srgbClr val="FFFFFF"/>
              </a:solidFill>
              <a:latin typeface="Source Sans Pro Black"/>
              <a:ea typeface="Source Sans Pro Black"/>
              <a:cs typeface="Source Sans Pro Black"/>
              <a:sym typeface="Source Sans Pro Black"/>
            </a:endParaRPr>
          </a:p>
        </p:txBody>
      </p:sp>
      <p:sp>
        <p:nvSpPr>
          <p:cNvPr id="431" name="Shape 431"/>
          <p:cNvSpPr txBox="1"/>
          <p:nvPr>
            <p:ph idx="3" type="body"/>
          </p:nvPr>
        </p:nvSpPr>
        <p:spPr>
          <a:xfrm>
            <a:off x="360000" y="4290425"/>
            <a:ext cx="9447900" cy="2446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AR"/>
              <a:t>Se cuenta con tres clasificadores A, B y C, cada uno con la probabilidad de clasificación correcta mostrada en la imagen. A cada clasificador se le provee como entrada una imagen y como salida devuelve si la imagen contiene una cara humana o no. Como respuesta final, tomamos la clasificación mayoritaria.</a:t>
            </a:r>
            <a:endParaRPr/>
          </a:p>
          <a:p>
            <a:pPr indent="0" lvl="0" marL="0">
              <a:spcBef>
                <a:spcPts val="0"/>
              </a:spcBef>
              <a:spcAft>
                <a:spcPts val="0"/>
              </a:spcAft>
              <a:buNone/>
            </a:pPr>
            <a:r>
              <a:rPr b="1" lang="es-AR"/>
              <a:t>Problema:</a:t>
            </a:r>
            <a:endParaRPr b="1"/>
          </a:p>
          <a:p>
            <a:pPr indent="0" lvl="0" marL="0">
              <a:spcBef>
                <a:spcPts val="0"/>
              </a:spcBef>
              <a:spcAft>
                <a:spcPts val="0"/>
              </a:spcAft>
              <a:buNone/>
            </a:pPr>
            <a:r>
              <a:rPr lang="es-AR"/>
              <a:t>Calcular la probabilidad de éxito de los tres clasificadores en conjunto.</a:t>
            </a:r>
            <a:endParaRPr/>
          </a:p>
          <a:p>
            <a:pPr indent="0" lvl="0" marL="0">
              <a:spcBef>
                <a:spcPts val="0"/>
              </a:spcBef>
              <a:spcAft>
                <a:spcPts val="0"/>
              </a:spcAft>
              <a:buNone/>
            </a:pPr>
            <a:r>
              <a:rPr lang="es-AR"/>
              <a:t>Calcular la probabilidad de éxito suponiendo que sólo lel clasificador C le haya dado que es una cara humana. Como dato adicional tendremos que de 3000 caras 250 devolvieron un resultado erróneo</a:t>
            </a:r>
            <a:endParaRPr/>
          </a:p>
        </p:txBody>
      </p:sp>
      <p:sp>
        <p:nvSpPr>
          <p:cNvPr id="432" name="Shape 432"/>
          <p:cNvSpPr/>
          <p:nvPr/>
        </p:nvSpPr>
        <p:spPr>
          <a:xfrm>
            <a:off x="1992000" y="2017925"/>
            <a:ext cx="1195200" cy="900000"/>
          </a:xfrm>
          <a:prstGeom prst="rect">
            <a:avLst/>
          </a:prstGeom>
          <a:solidFill>
            <a:schemeClr val="accent5"/>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s-AR" sz="3000">
                <a:solidFill>
                  <a:srgbClr val="FFFFFF"/>
                </a:solidFill>
              </a:rPr>
              <a:t>90%</a:t>
            </a:r>
            <a:endParaRPr b="1" sz="3000">
              <a:solidFill>
                <a:srgbClr val="FFFFFF"/>
              </a:solidFill>
            </a:endParaRPr>
          </a:p>
        </p:txBody>
      </p:sp>
      <p:sp>
        <p:nvSpPr>
          <p:cNvPr id="433" name="Shape 433"/>
          <p:cNvSpPr/>
          <p:nvPr/>
        </p:nvSpPr>
        <p:spPr>
          <a:xfrm>
            <a:off x="4352400" y="2017925"/>
            <a:ext cx="1195200" cy="900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AR" sz="3000">
                <a:solidFill>
                  <a:srgbClr val="FFFFFF"/>
                </a:solidFill>
              </a:rPr>
              <a:t>80%</a:t>
            </a:r>
            <a:endParaRPr/>
          </a:p>
        </p:txBody>
      </p:sp>
      <p:sp>
        <p:nvSpPr>
          <p:cNvPr id="434" name="Shape 434"/>
          <p:cNvSpPr/>
          <p:nvPr/>
        </p:nvSpPr>
        <p:spPr>
          <a:xfrm>
            <a:off x="6712800" y="2017925"/>
            <a:ext cx="1195200" cy="900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AR" sz="3000">
                <a:solidFill>
                  <a:srgbClr val="FFFFFF"/>
                </a:solidFill>
              </a:rPr>
              <a:t>85%</a:t>
            </a:r>
            <a:endParaRPr/>
          </a:p>
        </p:txBody>
      </p:sp>
      <p:cxnSp>
        <p:nvCxnSpPr>
          <p:cNvPr id="435" name="Shape 435"/>
          <p:cNvCxnSpPr>
            <a:stCxn id="432" idx="2"/>
          </p:cNvCxnSpPr>
          <p:nvPr/>
        </p:nvCxnSpPr>
        <p:spPr>
          <a:xfrm>
            <a:off x="2589600" y="2917925"/>
            <a:ext cx="0" cy="0"/>
          </a:xfrm>
          <a:prstGeom prst="straightConnector1">
            <a:avLst/>
          </a:prstGeom>
          <a:noFill/>
          <a:ln cap="flat" cmpd="sng" w="9525">
            <a:solidFill>
              <a:schemeClr val="dk2"/>
            </a:solidFill>
            <a:prstDash val="solid"/>
            <a:round/>
            <a:headEnd len="med" w="med" type="none"/>
            <a:tailEnd len="med" w="med" type="none"/>
          </a:ln>
        </p:spPr>
      </p:cxnSp>
      <p:sp>
        <p:nvSpPr>
          <p:cNvPr id="436" name="Shape 436"/>
          <p:cNvSpPr/>
          <p:nvPr/>
        </p:nvSpPr>
        <p:spPr>
          <a:xfrm>
            <a:off x="4352400" y="3422300"/>
            <a:ext cx="1195200" cy="900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AR" sz="3000">
                <a:solidFill>
                  <a:srgbClr val="FFFFFF"/>
                </a:solidFill>
              </a:rPr>
              <a:t>??</a:t>
            </a:r>
            <a:endParaRPr b="1" sz="3000">
              <a:solidFill>
                <a:srgbClr val="FFFFFF"/>
              </a:solidFill>
            </a:endParaRPr>
          </a:p>
        </p:txBody>
      </p:sp>
      <p:sp>
        <p:nvSpPr>
          <p:cNvPr id="437" name="Shape 437"/>
          <p:cNvSpPr txBox="1"/>
          <p:nvPr/>
        </p:nvSpPr>
        <p:spPr>
          <a:xfrm>
            <a:off x="1822550" y="1464125"/>
            <a:ext cx="597600" cy="585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s-AR" sz="3000"/>
              <a:t>A</a:t>
            </a:r>
            <a:endParaRPr b="1" sz="3000"/>
          </a:p>
        </p:txBody>
      </p:sp>
      <p:sp>
        <p:nvSpPr>
          <p:cNvPr id="438" name="Shape 438"/>
          <p:cNvSpPr txBox="1"/>
          <p:nvPr/>
        </p:nvSpPr>
        <p:spPr>
          <a:xfrm>
            <a:off x="4123200" y="1464123"/>
            <a:ext cx="826800" cy="585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s-AR" sz="3000"/>
              <a:t>B</a:t>
            </a:r>
            <a:endParaRPr b="1" sz="3000"/>
          </a:p>
        </p:txBody>
      </p:sp>
      <p:sp>
        <p:nvSpPr>
          <p:cNvPr id="439" name="Shape 439"/>
          <p:cNvSpPr txBox="1"/>
          <p:nvPr/>
        </p:nvSpPr>
        <p:spPr>
          <a:xfrm>
            <a:off x="6483600" y="1464123"/>
            <a:ext cx="826800" cy="585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s-AR" sz="3000"/>
              <a:t>C</a:t>
            </a:r>
            <a:endParaRPr b="1" sz="3000"/>
          </a:p>
        </p:txBody>
      </p:sp>
      <p:cxnSp>
        <p:nvCxnSpPr>
          <p:cNvPr id="440" name="Shape 440"/>
          <p:cNvCxnSpPr>
            <a:stCxn id="432" idx="2"/>
            <a:endCxn id="436" idx="0"/>
          </p:cNvCxnSpPr>
          <p:nvPr/>
        </p:nvCxnSpPr>
        <p:spPr>
          <a:xfrm flipH="1" rot="-5400000">
            <a:off x="3517650" y="1989875"/>
            <a:ext cx="504300" cy="2360400"/>
          </a:xfrm>
          <a:prstGeom prst="bentConnector3">
            <a:avLst>
              <a:gd fmla="val 50007" name="adj1"/>
            </a:avLst>
          </a:prstGeom>
          <a:noFill/>
          <a:ln cap="flat" cmpd="sng" w="9525">
            <a:solidFill>
              <a:schemeClr val="dk2"/>
            </a:solidFill>
            <a:prstDash val="solid"/>
            <a:round/>
            <a:headEnd len="med" w="med" type="none"/>
            <a:tailEnd len="med" w="med" type="none"/>
          </a:ln>
        </p:spPr>
      </p:cxnSp>
      <p:cxnSp>
        <p:nvCxnSpPr>
          <p:cNvPr id="441" name="Shape 441"/>
          <p:cNvCxnSpPr>
            <a:stCxn id="433" idx="2"/>
            <a:endCxn id="436" idx="0"/>
          </p:cNvCxnSpPr>
          <p:nvPr/>
        </p:nvCxnSpPr>
        <p:spPr>
          <a:xfrm flipH="1" rot="-5400000">
            <a:off x="4698150" y="3169775"/>
            <a:ext cx="504300" cy="600"/>
          </a:xfrm>
          <a:prstGeom prst="bentConnector3">
            <a:avLst>
              <a:gd fmla="val 50007" name="adj1"/>
            </a:avLst>
          </a:prstGeom>
          <a:noFill/>
          <a:ln cap="flat" cmpd="sng" w="9525">
            <a:solidFill>
              <a:schemeClr val="dk2"/>
            </a:solidFill>
            <a:prstDash val="solid"/>
            <a:round/>
            <a:headEnd len="med" w="med" type="none"/>
            <a:tailEnd len="med" w="med" type="none"/>
          </a:ln>
        </p:spPr>
      </p:cxnSp>
      <p:cxnSp>
        <p:nvCxnSpPr>
          <p:cNvPr id="442" name="Shape 442"/>
          <p:cNvCxnSpPr>
            <a:stCxn id="434" idx="2"/>
            <a:endCxn id="436" idx="0"/>
          </p:cNvCxnSpPr>
          <p:nvPr/>
        </p:nvCxnSpPr>
        <p:spPr>
          <a:xfrm rot="5400000">
            <a:off x="5878050" y="1989875"/>
            <a:ext cx="504300" cy="2360400"/>
          </a:xfrm>
          <a:prstGeom prst="bentConnector3">
            <a:avLst>
              <a:gd fmla="val 50007" name="adj1"/>
            </a:avLst>
          </a:prstGeom>
          <a:noFill/>
          <a:ln cap="flat" cmpd="sng" w="9525">
            <a:solidFill>
              <a:schemeClr val="dk2"/>
            </a:solidFill>
            <a:prstDash val="solid"/>
            <a:round/>
            <a:headEnd len="med" w="med" type="none"/>
            <a:tailEnd len="med" w="med" type="stealth"/>
          </a:ln>
        </p:spPr>
      </p:cxnSp>
      <p:cxnSp>
        <p:nvCxnSpPr>
          <p:cNvPr id="443" name="Shape 443"/>
          <p:cNvCxnSpPr>
            <a:endCxn id="432" idx="0"/>
          </p:cNvCxnSpPr>
          <p:nvPr/>
        </p:nvCxnSpPr>
        <p:spPr>
          <a:xfrm flipH="1">
            <a:off x="2589600" y="1603625"/>
            <a:ext cx="9900" cy="414300"/>
          </a:xfrm>
          <a:prstGeom prst="straightConnector1">
            <a:avLst/>
          </a:prstGeom>
          <a:noFill/>
          <a:ln cap="flat" cmpd="sng" w="9525">
            <a:solidFill>
              <a:schemeClr val="dk2"/>
            </a:solidFill>
            <a:prstDash val="solid"/>
            <a:round/>
            <a:headEnd len="med" w="med" type="none"/>
            <a:tailEnd len="med" w="med" type="triangle"/>
          </a:ln>
        </p:spPr>
      </p:cxnSp>
      <p:cxnSp>
        <p:nvCxnSpPr>
          <p:cNvPr id="444" name="Shape 444"/>
          <p:cNvCxnSpPr/>
          <p:nvPr/>
        </p:nvCxnSpPr>
        <p:spPr>
          <a:xfrm flipH="1">
            <a:off x="4945050" y="1603575"/>
            <a:ext cx="9900" cy="414300"/>
          </a:xfrm>
          <a:prstGeom prst="straightConnector1">
            <a:avLst/>
          </a:prstGeom>
          <a:noFill/>
          <a:ln cap="flat" cmpd="sng" w="9525">
            <a:solidFill>
              <a:schemeClr val="dk2"/>
            </a:solidFill>
            <a:prstDash val="solid"/>
            <a:round/>
            <a:headEnd len="med" w="med" type="none"/>
            <a:tailEnd len="med" w="med" type="triangle"/>
          </a:ln>
        </p:spPr>
      </p:cxnSp>
      <p:cxnSp>
        <p:nvCxnSpPr>
          <p:cNvPr id="445" name="Shape 445"/>
          <p:cNvCxnSpPr/>
          <p:nvPr/>
        </p:nvCxnSpPr>
        <p:spPr>
          <a:xfrm flipH="1">
            <a:off x="7300425" y="1603575"/>
            <a:ext cx="9900" cy="414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Shape 450"/>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s-AR" sz="3600">
                <a:solidFill>
                  <a:srgbClr val="F3F3F3"/>
                </a:solidFill>
                <a:latin typeface="Source Sans Pro"/>
                <a:ea typeface="Source Sans Pro"/>
                <a:cs typeface="Source Sans Pro"/>
                <a:sym typeface="Source Sans Pro"/>
              </a:rPr>
              <a:t>Independencia</a:t>
            </a:r>
            <a:endParaRPr b="1" sz="3600">
              <a:solidFill>
                <a:srgbClr val="F3F3F3"/>
              </a:solidFill>
              <a:latin typeface="Source Sans Pro"/>
              <a:ea typeface="Source Sans Pro"/>
              <a:cs typeface="Source Sans Pro"/>
              <a:sym typeface="Source Sans Pro"/>
            </a:endParaRPr>
          </a:p>
        </p:txBody>
      </p:sp>
      <p:sp>
        <p:nvSpPr>
          <p:cNvPr id="451" name="Shape 451"/>
          <p:cNvSpPr txBox="1"/>
          <p:nvPr>
            <p:ph idx="1" type="body"/>
          </p:nvPr>
        </p:nvSpPr>
        <p:spPr>
          <a:xfrm>
            <a:off x="360000" y="1980000"/>
            <a:ext cx="4479600" cy="22320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s-AR"/>
              <a:t>Dados dos eventos A y B , puede ocurrir que P ( B / A ) y P ( B ) sean diferentes, eso significa que</a:t>
            </a:r>
            <a:endParaRPr/>
          </a:p>
          <a:p>
            <a:pPr indent="0" lvl="0" marL="0">
              <a:spcBef>
                <a:spcPts val="0"/>
              </a:spcBef>
              <a:spcAft>
                <a:spcPts val="0"/>
              </a:spcAft>
              <a:buNone/>
            </a:pPr>
            <a:r>
              <a:rPr lang="es-AR"/>
              <a:t>saber que A ocurrió modifica la probabilidad de ocurrencia de B</a:t>
            </a:r>
            <a:endParaRPr/>
          </a:p>
        </p:txBody>
      </p:sp>
      <p:sp>
        <p:nvSpPr>
          <p:cNvPr id="452" name="Shape 452"/>
          <p:cNvSpPr txBox="1"/>
          <p:nvPr>
            <p:ph idx="2" type="body"/>
          </p:nvPr>
        </p:nvSpPr>
        <p:spPr>
          <a:xfrm>
            <a:off x="5063760" y="1980000"/>
            <a:ext cx="4479600" cy="22320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s-AR"/>
              <a:t>Entonces, dos eventos A y B son independientes si P ( B / A ) = P ( B ) , y son dependientes de otro</a:t>
            </a:r>
            <a:endParaRPr/>
          </a:p>
          <a:p>
            <a:pPr indent="0" lvl="0" marL="0">
              <a:spcBef>
                <a:spcPts val="0"/>
              </a:spcBef>
              <a:spcAft>
                <a:spcPts val="0"/>
              </a:spcAft>
              <a:buNone/>
            </a:pPr>
            <a:r>
              <a:rPr lang="es-AR"/>
              <a:t>modo</a:t>
            </a:r>
            <a:endParaRPr/>
          </a:p>
        </p:txBody>
      </p:sp>
      <p:sp>
        <p:nvSpPr>
          <p:cNvPr id="453" name="Shape 453"/>
          <p:cNvSpPr txBox="1"/>
          <p:nvPr>
            <p:ph idx="3" type="body"/>
          </p:nvPr>
        </p:nvSpPr>
        <p:spPr>
          <a:xfrm>
            <a:off x="360000" y="4424400"/>
            <a:ext cx="9180000" cy="2232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AR"/>
              <a:t>Notar que por el teorema de la multiplicación P ( A ∩ B ) = P ( B / A ) P ( A ) si P ( A ) &gt; 0</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es-AR"/>
              <a:t>Entonces A y B son independientes ⇒ P ( A ∩ B ) = P ( B / A ) P ( A ) = P ( B ) P ( A )</a:t>
            </a:r>
            <a:endParaRPr/>
          </a:p>
          <a:p>
            <a:pPr indent="0" lvl="0" marL="0">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idx="1" type="body"/>
          </p:nvPr>
        </p:nvSpPr>
        <p:spPr>
          <a:xfrm>
            <a:off x="584150" y="1482675"/>
            <a:ext cx="8666400" cy="22320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Font typeface="Arial"/>
              <a:buNone/>
            </a:pPr>
            <a:r>
              <a:t/>
            </a:r>
            <a:endParaRPr b="1" sz="2600">
              <a:solidFill>
                <a:srgbClr val="1C1C1C"/>
              </a:solidFill>
              <a:latin typeface="Source Sans Pro SemiBold"/>
              <a:ea typeface="Source Sans Pro SemiBold"/>
              <a:cs typeface="Source Sans Pro SemiBold"/>
              <a:sym typeface="Source Sans Pro SemiBold"/>
            </a:endParaRPr>
          </a:p>
          <a:p>
            <a:pPr indent="0" lvl="0" marL="0" rtl="0">
              <a:spcBef>
                <a:spcPts val="1142"/>
              </a:spcBef>
              <a:spcAft>
                <a:spcPts val="0"/>
              </a:spcAft>
              <a:buClr>
                <a:schemeClr val="dk1"/>
              </a:buClr>
              <a:buFont typeface="Arial"/>
              <a:buNone/>
            </a:pPr>
            <a:r>
              <a:rPr b="1" lang="es-AR" sz="2600">
                <a:solidFill>
                  <a:srgbClr val="1C1C1C"/>
                </a:solidFill>
                <a:latin typeface="Source Sans Pro SemiBold"/>
                <a:ea typeface="Source Sans Pro SemiBold"/>
                <a:cs typeface="Source Sans Pro SemiBold"/>
                <a:sym typeface="Source Sans Pro SemiBold"/>
              </a:rPr>
              <a:t>A veces sucede que un experimento no es aleatorio estrictamente, pero resulta mucho más sencillo estudiarlo como si fuera aleatorio</a:t>
            </a:r>
            <a:endParaRPr/>
          </a:p>
        </p:txBody>
      </p:sp>
      <p:sp>
        <p:nvSpPr>
          <p:cNvPr id="95" name="Shape 95"/>
          <p:cNvSpPr txBox="1"/>
          <p:nvPr/>
        </p:nvSpPr>
        <p:spPr>
          <a:xfrm>
            <a:off x="360000" y="3937350"/>
            <a:ext cx="4824000" cy="25509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s-AR" sz="3000">
                <a:latin typeface="Montserrat"/>
                <a:ea typeface="Montserrat"/>
                <a:cs typeface="Montserrat"/>
                <a:sym typeface="Montserrat"/>
              </a:rPr>
              <a:t>¿</a:t>
            </a:r>
            <a:r>
              <a:rPr lang="es-AR" sz="3000" strike="noStrike">
                <a:solidFill>
                  <a:srgbClr val="000000"/>
                </a:solidFill>
                <a:latin typeface="Montserrat"/>
                <a:ea typeface="Montserrat"/>
                <a:cs typeface="Montserrat"/>
                <a:sym typeface="Montserrat"/>
              </a:rPr>
              <a:t>Qu</a:t>
            </a:r>
            <a:r>
              <a:rPr lang="es-AR" sz="3000">
                <a:latin typeface="Montserrat"/>
                <a:ea typeface="Montserrat"/>
                <a:cs typeface="Montserrat"/>
                <a:sym typeface="Montserrat"/>
              </a:rPr>
              <a:t>é</a:t>
            </a:r>
            <a:r>
              <a:rPr lang="es-AR" sz="3000" strike="noStrike">
                <a:solidFill>
                  <a:srgbClr val="000000"/>
                </a:solidFill>
                <a:latin typeface="Montserrat"/>
                <a:ea typeface="Montserrat"/>
                <a:cs typeface="Montserrat"/>
                <a:sym typeface="Montserrat"/>
              </a:rPr>
              <a:t> variables deberíamos conocer con anterioridad para predecir de qu</a:t>
            </a:r>
            <a:r>
              <a:rPr lang="es-AR" sz="3000">
                <a:latin typeface="Montserrat"/>
                <a:ea typeface="Montserrat"/>
                <a:cs typeface="Montserrat"/>
                <a:sym typeface="Montserrat"/>
              </a:rPr>
              <a:t>é</a:t>
            </a:r>
            <a:r>
              <a:rPr lang="es-AR" sz="3000" strike="noStrike">
                <a:solidFill>
                  <a:srgbClr val="000000"/>
                </a:solidFill>
                <a:latin typeface="Montserrat"/>
                <a:ea typeface="Montserrat"/>
                <a:cs typeface="Montserrat"/>
                <a:sym typeface="Montserrat"/>
              </a:rPr>
              <a:t> lado cae la moneda?</a:t>
            </a:r>
            <a:endParaRPr sz="3000" strike="noStrike">
              <a:solidFill>
                <a:srgbClr val="000000"/>
              </a:solidFill>
              <a:latin typeface="Montserrat"/>
              <a:ea typeface="Montserrat"/>
              <a:cs typeface="Montserrat"/>
              <a:sym typeface="Montserrat"/>
            </a:endParaRPr>
          </a:p>
        </p:txBody>
      </p:sp>
      <p:sp>
        <p:nvSpPr>
          <p:cNvPr id="96" name="Shape 96"/>
          <p:cNvSpPr txBox="1"/>
          <p:nvPr/>
        </p:nvSpPr>
        <p:spPr>
          <a:xfrm>
            <a:off x="5782827" y="3569900"/>
            <a:ext cx="2481300" cy="602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s-AR" sz="3000" strike="noStrike">
                <a:solidFill>
                  <a:srgbClr val="000000"/>
                </a:solidFill>
                <a:latin typeface="Montserrat"/>
                <a:ea typeface="Montserrat"/>
                <a:cs typeface="Montserrat"/>
                <a:sym typeface="Montserrat"/>
              </a:rPr>
              <a:t>Velocidad de rotación</a:t>
            </a:r>
            <a:endParaRPr sz="3000" strike="noStrike">
              <a:solidFill>
                <a:srgbClr val="000000"/>
              </a:solidFill>
              <a:latin typeface="Montserrat"/>
              <a:ea typeface="Montserrat"/>
              <a:cs typeface="Montserrat"/>
              <a:sym typeface="Montserrat"/>
            </a:endParaRPr>
          </a:p>
        </p:txBody>
      </p:sp>
      <p:sp>
        <p:nvSpPr>
          <p:cNvPr id="97" name="Shape 97"/>
          <p:cNvSpPr txBox="1"/>
          <p:nvPr/>
        </p:nvSpPr>
        <p:spPr>
          <a:xfrm>
            <a:off x="7252125" y="4661500"/>
            <a:ext cx="2639400" cy="12183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s-AR" sz="3000" strike="noStrike">
                <a:solidFill>
                  <a:srgbClr val="000000"/>
                </a:solidFill>
                <a:latin typeface="Montserrat"/>
                <a:ea typeface="Montserrat"/>
                <a:cs typeface="Montserrat"/>
                <a:sym typeface="Montserrat"/>
              </a:rPr>
              <a:t>Velocidad de traslación</a:t>
            </a:r>
            <a:endParaRPr sz="3000" strike="noStrike">
              <a:solidFill>
                <a:srgbClr val="000000"/>
              </a:solidFill>
              <a:latin typeface="Montserrat"/>
              <a:ea typeface="Montserrat"/>
              <a:cs typeface="Montserrat"/>
              <a:sym typeface="Montserrat"/>
            </a:endParaRPr>
          </a:p>
        </p:txBody>
      </p:sp>
      <p:sp>
        <p:nvSpPr>
          <p:cNvPr id="98" name="Shape 98"/>
          <p:cNvSpPr txBox="1"/>
          <p:nvPr/>
        </p:nvSpPr>
        <p:spPr>
          <a:xfrm>
            <a:off x="5544328" y="5801850"/>
            <a:ext cx="2639400" cy="602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s-AR" sz="3000" strike="noStrike">
                <a:solidFill>
                  <a:srgbClr val="000000"/>
                </a:solidFill>
                <a:latin typeface="Montserrat"/>
                <a:ea typeface="Montserrat"/>
                <a:cs typeface="Montserrat"/>
                <a:sym typeface="Montserrat"/>
              </a:rPr>
              <a:t>Elasticidad del piso</a:t>
            </a:r>
            <a:endParaRPr sz="3000" strike="noStrike">
              <a:solidFill>
                <a:srgbClr val="000000"/>
              </a:solidFill>
              <a:latin typeface="Montserrat"/>
              <a:ea typeface="Montserrat"/>
              <a:cs typeface="Montserrat"/>
              <a:sym typeface="Montserrat"/>
            </a:endParaRPr>
          </a:p>
        </p:txBody>
      </p:sp>
      <p:cxnSp>
        <p:nvCxnSpPr>
          <p:cNvPr id="99" name="Shape 99"/>
          <p:cNvCxnSpPr>
            <a:endCxn id="96" idx="1"/>
          </p:cNvCxnSpPr>
          <p:nvPr/>
        </p:nvCxnSpPr>
        <p:spPr>
          <a:xfrm flipH="1" rot="10800000">
            <a:off x="4077627" y="3871100"/>
            <a:ext cx="1705200" cy="494100"/>
          </a:xfrm>
          <a:prstGeom prst="straightConnector1">
            <a:avLst/>
          </a:prstGeom>
          <a:noFill/>
          <a:ln cap="flat" cmpd="sng" w="9525">
            <a:solidFill>
              <a:schemeClr val="dk2"/>
            </a:solidFill>
            <a:prstDash val="solid"/>
            <a:round/>
            <a:headEnd len="med" w="med" type="none"/>
            <a:tailEnd len="med" w="med" type="none"/>
          </a:ln>
        </p:spPr>
      </p:cxnSp>
      <p:cxnSp>
        <p:nvCxnSpPr>
          <p:cNvPr id="100" name="Shape 100"/>
          <p:cNvCxnSpPr>
            <a:endCxn id="97" idx="1"/>
          </p:cNvCxnSpPr>
          <p:nvPr/>
        </p:nvCxnSpPr>
        <p:spPr>
          <a:xfrm flipH="1" rot="10800000">
            <a:off x="4821525" y="5270650"/>
            <a:ext cx="2430600" cy="63600"/>
          </a:xfrm>
          <a:prstGeom prst="straightConnector1">
            <a:avLst/>
          </a:prstGeom>
          <a:noFill/>
          <a:ln cap="flat" cmpd="sng" w="9525">
            <a:solidFill>
              <a:schemeClr val="dk2"/>
            </a:solidFill>
            <a:prstDash val="solid"/>
            <a:round/>
            <a:headEnd len="med" w="med" type="none"/>
            <a:tailEnd len="med" w="med" type="none"/>
          </a:ln>
        </p:spPr>
      </p:cxnSp>
      <p:cxnSp>
        <p:nvCxnSpPr>
          <p:cNvPr id="101" name="Shape 101"/>
          <p:cNvCxnSpPr>
            <a:endCxn id="98" idx="1"/>
          </p:cNvCxnSpPr>
          <p:nvPr/>
        </p:nvCxnSpPr>
        <p:spPr>
          <a:xfrm>
            <a:off x="4451128" y="5979750"/>
            <a:ext cx="1093200" cy="123300"/>
          </a:xfrm>
          <a:prstGeom prst="straightConnector1">
            <a:avLst/>
          </a:prstGeom>
          <a:noFill/>
          <a:ln cap="flat" cmpd="sng" w="9525">
            <a:solidFill>
              <a:schemeClr val="dk2"/>
            </a:solidFill>
            <a:prstDash val="solid"/>
            <a:round/>
            <a:headEnd len="med" w="med" type="none"/>
            <a:tailEnd len="med" w="med" type="none"/>
          </a:ln>
        </p:spPr>
      </p:cxnSp>
      <p:sp>
        <p:nvSpPr>
          <p:cNvPr id="102" name="Shape 102"/>
          <p:cNvSpPr txBox="1"/>
          <p:nvPr/>
        </p:nvSpPr>
        <p:spPr>
          <a:xfrm>
            <a:off x="360000" y="360000"/>
            <a:ext cx="9360000" cy="90000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1" lang="es-AR" sz="3200" strike="noStrike">
                <a:solidFill>
                  <a:srgbClr val="FFFFFF"/>
                </a:solidFill>
                <a:latin typeface="Source Sans Pro Black"/>
                <a:ea typeface="Source Sans Pro Black"/>
                <a:cs typeface="Source Sans Pro Black"/>
                <a:sym typeface="Source Sans Pro Black"/>
              </a:rPr>
              <a:t>¿</a:t>
            </a:r>
            <a:r>
              <a:rPr b="1" lang="es-AR" sz="3200">
                <a:solidFill>
                  <a:srgbClr val="FFFFFF"/>
                </a:solidFill>
                <a:latin typeface="Source Sans Pro Black"/>
                <a:ea typeface="Source Sans Pro Black"/>
                <a:cs typeface="Source Sans Pro Black"/>
                <a:sym typeface="Source Sans Pro Black"/>
              </a:rPr>
              <a:t>Ejemplos</a:t>
            </a:r>
            <a:r>
              <a:rPr b="1" lang="es-AR" sz="3200" strike="noStrike">
                <a:solidFill>
                  <a:srgbClr val="FFFFFF"/>
                </a:solidFill>
                <a:latin typeface="Source Sans Pro Black"/>
                <a:ea typeface="Source Sans Pro Black"/>
                <a:cs typeface="Source Sans Pro Black"/>
                <a:sym typeface="Source Sans Pro Black"/>
              </a:rPr>
              <a:t>?</a:t>
            </a:r>
            <a:endParaRPr b="1" sz="3200" strike="noStrike">
              <a:solidFill>
                <a:srgbClr val="FFFFFF"/>
              </a:solidFill>
              <a:latin typeface="Source Sans Pro Black"/>
              <a:ea typeface="Source Sans Pro Black"/>
              <a:cs typeface="Source Sans Pro Black"/>
              <a:sym typeface="Source Sans Pro Black"/>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Shape 458"/>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s-AR" sz="3600">
                <a:solidFill>
                  <a:srgbClr val="FFFFFF"/>
                </a:solidFill>
                <a:latin typeface="Source Sans Pro"/>
                <a:ea typeface="Source Sans Pro"/>
                <a:cs typeface="Source Sans Pro"/>
                <a:sym typeface="Source Sans Pro"/>
              </a:rPr>
              <a:t>Ejemplo de independencia</a:t>
            </a:r>
            <a:endParaRPr b="1" sz="3600">
              <a:solidFill>
                <a:srgbClr val="FFFFFF"/>
              </a:solidFill>
              <a:latin typeface="Source Sans Pro"/>
              <a:ea typeface="Source Sans Pro"/>
              <a:cs typeface="Source Sans Pro"/>
              <a:sym typeface="Source Sans Pro"/>
            </a:endParaRPr>
          </a:p>
        </p:txBody>
      </p:sp>
      <p:pic>
        <p:nvPicPr>
          <p:cNvPr id="459" name="Shape 459"/>
          <p:cNvPicPr preferRelativeResize="0"/>
          <p:nvPr/>
        </p:nvPicPr>
        <p:blipFill>
          <a:blip r:embed="rId3">
            <a:alphaModFix/>
          </a:blip>
          <a:stretch>
            <a:fillRect/>
          </a:stretch>
        </p:blipFill>
        <p:spPr>
          <a:xfrm>
            <a:off x="565350" y="1728600"/>
            <a:ext cx="8949300" cy="44018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Shape 464"/>
          <p:cNvSpPr txBox="1"/>
          <p:nvPr>
            <p:ph type="title"/>
          </p:nvPr>
        </p:nvSpPr>
        <p:spPr>
          <a:xfrm>
            <a:off x="360000" y="-325800"/>
            <a:ext cx="9360000" cy="900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s-AR" sz="3600">
                <a:solidFill>
                  <a:srgbClr val="FFFFFF"/>
                </a:solidFill>
                <a:latin typeface="Source Sans Pro"/>
                <a:ea typeface="Source Sans Pro"/>
                <a:cs typeface="Source Sans Pro"/>
                <a:sym typeface="Source Sans Pro"/>
              </a:rPr>
              <a:t>Continuación</a:t>
            </a:r>
            <a:endParaRPr b="1" sz="3600">
              <a:solidFill>
                <a:srgbClr val="FFFFFF"/>
              </a:solidFill>
              <a:latin typeface="Source Sans Pro"/>
              <a:ea typeface="Source Sans Pro"/>
              <a:cs typeface="Source Sans Pro"/>
              <a:sym typeface="Source Sans Pro"/>
            </a:endParaRPr>
          </a:p>
        </p:txBody>
      </p:sp>
      <p:grpSp>
        <p:nvGrpSpPr>
          <p:cNvPr id="465" name="Shape 465"/>
          <p:cNvGrpSpPr/>
          <p:nvPr/>
        </p:nvGrpSpPr>
        <p:grpSpPr>
          <a:xfrm>
            <a:off x="121275" y="2160190"/>
            <a:ext cx="9838063" cy="3732280"/>
            <a:chOff x="94025" y="2141200"/>
            <a:chExt cx="9838063" cy="2955325"/>
          </a:xfrm>
        </p:grpSpPr>
        <p:sp>
          <p:nvSpPr>
            <p:cNvPr id="466" name="Shape 466"/>
            <p:cNvSpPr/>
            <p:nvPr/>
          </p:nvSpPr>
          <p:spPr>
            <a:xfrm>
              <a:off x="94025" y="3006075"/>
              <a:ext cx="131700" cy="11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467" name="Shape 467"/>
            <p:cNvPicPr preferRelativeResize="0"/>
            <p:nvPr/>
          </p:nvPicPr>
          <p:blipFill>
            <a:blip r:embed="rId3">
              <a:alphaModFix/>
            </a:blip>
            <a:stretch>
              <a:fillRect/>
            </a:stretch>
          </p:blipFill>
          <p:spPr>
            <a:xfrm>
              <a:off x="147913" y="2141200"/>
              <a:ext cx="9784176" cy="2784300"/>
            </a:xfrm>
            <a:prstGeom prst="rect">
              <a:avLst/>
            </a:prstGeom>
            <a:noFill/>
            <a:ln>
              <a:noFill/>
            </a:ln>
          </p:spPr>
        </p:pic>
        <p:sp>
          <p:nvSpPr>
            <p:cNvPr id="468" name="Shape 468"/>
            <p:cNvSpPr/>
            <p:nvPr/>
          </p:nvSpPr>
          <p:spPr>
            <a:xfrm>
              <a:off x="189475" y="4812425"/>
              <a:ext cx="9378600" cy="284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Shape 473"/>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algn="just">
              <a:spcBef>
                <a:spcPts val="0"/>
              </a:spcBef>
              <a:spcAft>
                <a:spcPts val="0"/>
              </a:spcAft>
              <a:buNone/>
            </a:pPr>
            <a:r>
              <a:rPr b="1" lang="es-AR" sz="3600">
                <a:solidFill>
                  <a:srgbClr val="FFFFFF"/>
                </a:solidFill>
                <a:latin typeface="Source Sans Pro"/>
                <a:ea typeface="Source Sans Pro"/>
                <a:cs typeface="Source Sans Pro"/>
                <a:sym typeface="Source Sans Pro"/>
              </a:rPr>
              <a:t>Conclusiones sobre independencia</a:t>
            </a:r>
            <a:endParaRPr b="1" sz="3600">
              <a:solidFill>
                <a:srgbClr val="FFFFFF"/>
              </a:solidFill>
              <a:latin typeface="Source Sans Pro"/>
              <a:ea typeface="Source Sans Pro"/>
              <a:cs typeface="Source Sans Pro"/>
              <a:sym typeface="Source Sans Pro"/>
            </a:endParaRPr>
          </a:p>
        </p:txBody>
      </p:sp>
      <p:sp>
        <p:nvSpPr>
          <p:cNvPr id="474" name="Shape 474"/>
          <p:cNvSpPr txBox="1"/>
          <p:nvPr>
            <p:ph idx="3" type="body"/>
          </p:nvPr>
        </p:nvSpPr>
        <p:spPr>
          <a:xfrm>
            <a:off x="360000" y="1667625"/>
            <a:ext cx="9180000" cy="2232000"/>
          </a:xfrm>
          <a:prstGeom prst="rect">
            <a:avLst/>
          </a:prstGeom>
        </p:spPr>
        <p:txBody>
          <a:bodyPr anchorCtr="0" anchor="t" bIns="91425" lIns="91425" spcFirstLastPara="1" rIns="91425" wrap="square" tIns="91425">
            <a:noAutofit/>
          </a:bodyPr>
          <a:lstStyle/>
          <a:p>
            <a:pPr indent="0" lvl="0" marL="0" algn="just">
              <a:spcBef>
                <a:spcPts val="0"/>
              </a:spcBef>
              <a:spcAft>
                <a:spcPts val="0"/>
              </a:spcAft>
              <a:buNone/>
            </a:pPr>
            <a:r>
              <a:rPr lang="es-AR" sz="2400"/>
              <a:t>Dos (o más) eventos son independientes si la ocurrencia de un evento no cambia la probabilidad de que otro evento ocurra. Existen dos tipos de situaciones cuando esto sucede:</a:t>
            </a:r>
            <a:br>
              <a:rPr lang="es-AR" sz="2400"/>
            </a:br>
            <a:r>
              <a:rPr lang="es-AR" sz="2400"/>
              <a:t> </a:t>
            </a:r>
            <a:br>
              <a:rPr lang="es-AR" sz="2400"/>
            </a:br>
            <a:r>
              <a:rPr lang="es-AR" sz="2400"/>
              <a:t>1) Cuando la acción aleatoria no elimina un resultado (como al lanzar un dado o una moneda varias veces, o realizar acciones aleatorias que no tienen conexión una con otra como sacar una carta y luego lanzar un dado); y</a:t>
            </a:r>
            <a:br>
              <a:rPr lang="es-AR" sz="2400"/>
            </a:br>
            <a:r>
              <a:rPr lang="es-AR" sz="2400"/>
              <a:t>2) cuando la acción aleatoria sí elimina un resultado posible, pero el resultado es reemplazado antes de que la acción vuelva a suceder (como sacar una carta y devolverla al mazo).</a:t>
            </a:r>
            <a:br>
              <a:rPr lang="es-AR" sz="2400"/>
            </a:br>
            <a:r>
              <a:rPr lang="es-AR" sz="2400"/>
              <a:t>Cuando los eventos son independientes, la probabilidad de que todos ocurran es igual a la multiplicación de las probabilidades de que ocurran los eventos individuales.</a:t>
            </a:r>
            <a:br>
              <a:rPr lang="es-AR"/>
            </a:br>
            <a:br>
              <a:rPr lang="es-AR"/>
            </a:b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Shape 479"/>
          <p:cNvSpPr txBox="1"/>
          <p:nvPr/>
        </p:nvSpPr>
        <p:spPr>
          <a:xfrm>
            <a:off x="360000" y="360000"/>
            <a:ext cx="9360000" cy="90000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1" lang="es-AR" sz="3200" strike="noStrike">
                <a:solidFill>
                  <a:srgbClr val="FFFFFF"/>
                </a:solidFill>
                <a:latin typeface="Source Sans Pro Black"/>
                <a:ea typeface="Source Sans Pro Black"/>
                <a:cs typeface="Source Sans Pro Black"/>
                <a:sym typeface="Source Sans Pro Black"/>
              </a:rPr>
              <a:t>Variables Aleatorias Continuas</a:t>
            </a:r>
            <a:endParaRPr b="1" sz="3200" strike="noStrike">
              <a:solidFill>
                <a:srgbClr val="FFFFFF"/>
              </a:solidFill>
              <a:latin typeface="Source Sans Pro Black"/>
              <a:ea typeface="Source Sans Pro Black"/>
              <a:cs typeface="Source Sans Pro Black"/>
              <a:sym typeface="Source Sans Pro Black"/>
            </a:endParaRPr>
          </a:p>
        </p:txBody>
      </p:sp>
      <p:sp>
        <p:nvSpPr>
          <p:cNvPr id="480" name="Shape 480"/>
          <p:cNvSpPr txBox="1"/>
          <p:nvPr/>
        </p:nvSpPr>
        <p:spPr>
          <a:xfrm>
            <a:off x="477800" y="1548025"/>
            <a:ext cx="8829300" cy="1875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s-AR" sz="1800">
                <a:solidFill>
                  <a:srgbClr val="1C1C1C"/>
                </a:solidFill>
                <a:latin typeface="Source Sans Pro SemiBold"/>
                <a:ea typeface="Source Sans Pro SemiBold"/>
                <a:cs typeface="Source Sans Pro SemiBold"/>
                <a:sym typeface="Source Sans Pro SemiBold"/>
              </a:rPr>
              <a:t>Una variable aleatoria continua es una variable aleatoria con un conjunto de valores posibles (conocido como el rango) que es infinito y no se puede contar. </a:t>
            </a:r>
            <a:r>
              <a:rPr b="1" lang="es-AR" sz="1800" strike="noStrike">
                <a:solidFill>
                  <a:srgbClr val="1C1C1C"/>
                </a:solidFill>
                <a:latin typeface="Source Sans Pro SemiBold"/>
                <a:ea typeface="Source Sans Pro SemiBold"/>
                <a:cs typeface="Source Sans Pro SemiBold"/>
                <a:sym typeface="Source Sans Pro SemiBold"/>
              </a:rPr>
              <a:t> Ejemplos de variables continuas podrían ser </a:t>
            </a:r>
            <a:endParaRPr b="1" sz="1800" strike="noStrike">
              <a:solidFill>
                <a:srgbClr val="1C1C1C"/>
              </a:solidFill>
              <a:latin typeface="Source Sans Pro SemiBold"/>
              <a:ea typeface="Source Sans Pro SemiBold"/>
              <a:cs typeface="Source Sans Pro SemiBold"/>
              <a:sym typeface="Source Sans Pro SemiBold"/>
            </a:endParaRPr>
          </a:p>
          <a:p>
            <a:pPr indent="0" lvl="0" marL="0" marR="0" rtl="0" algn="l">
              <a:spcBef>
                <a:spcPts val="1142"/>
              </a:spcBef>
              <a:spcAft>
                <a:spcPts val="0"/>
              </a:spcAft>
              <a:buNone/>
            </a:pPr>
            <a:r>
              <a:rPr b="1" lang="es-AR" sz="1800" strike="noStrike">
                <a:solidFill>
                  <a:srgbClr val="1C1C1C"/>
                </a:solidFill>
                <a:latin typeface="Source Sans Pro SemiBold"/>
                <a:ea typeface="Source Sans Pro SemiBold"/>
                <a:cs typeface="Source Sans Pro SemiBold"/>
                <a:sym typeface="Source Sans Pro SemiBold"/>
              </a:rPr>
              <a:t>X: “tiempo que tarda en llegar un colectivo a una parada”</a:t>
            </a:r>
            <a:endParaRPr b="1" sz="1800" strike="noStrike">
              <a:solidFill>
                <a:srgbClr val="1C1C1C"/>
              </a:solidFill>
              <a:latin typeface="Source Sans Pro SemiBold"/>
              <a:ea typeface="Source Sans Pro SemiBold"/>
              <a:cs typeface="Source Sans Pro SemiBold"/>
              <a:sym typeface="Source Sans Pro SemiBold"/>
            </a:endParaRPr>
          </a:p>
          <a:p>
            <a:pPr indent="0" lvl="0" marL="0" marR="0" rtl="0" algn="l">
              <a:spcBef>
                <a:spcPts val="1142"/>
              </a:spcBef>
              <a:spcAft>
                <a:spcPts val="0"/>
              </a:spcAft>
              <a:buNone/>
            </a:pPr>
            <a:r>
              <a:rPr b="1" lang="es-AR" sz="1800" strike="noStrike">
                <a:solidFill>
                  <a:srgbClr val="1C1C1C"/>
                </a:solidFill>
                <a:latin typeface="Source Sans Pro SemiBold"/>
                <a:ea typeface="Source Sans Pro SemiBold"/>
                <a:cs typeface="Source Sans Pro SemiBold"/>
                <a:sym typeface="Source Sans Pro SemiBold"/>
              </a:rPr>
              <a:t>Y: “tiempo de vida de un fusible”</a:t>
            </a:r>
            <a:endParaRPr b="1" sz="1800" strike="noStrike">
              <a:solidFill>
                <a:srgbClr val="1C1C1C"/>
              </a:solidFill>
              <a:latin typeface="Source Sans Pro SemiBold"/>
              <a:ea typeface="Source Sans Pro SemiBold"/>
              <a:cs typeface="Source Sans Pro SemiBold"/>
              <a:sym typeface="Source Sans Pro SemiBold"/>
            </a:endParaRPr>
          </a:p>
        </p:txBody>
      </p:sp>
      <p:sp>
        <p:nvSpPr>
          <p:cNvPr id="481" name="Shape 481"/>
          <p:cNvSpPr txBox="1"/>
          <p:nvPr/>
        </p:nvSpPr>
        <p:spPr>
          <a:xfrm>
            <a:off x="450314" y="5877175"/>
            <a:ext cx="9180000" cy="2232000"/>
          </a:xfrm>
          <a:prstGeom prst="rect">
            <a:avLst/>
          </a:prstGeom>
          <a:noFill/>
          <a:ln>
            <a:noFill/>
          </a:ln>
        </p:spPr>
        <p:txBody>
          <a:bodyPr anchorCtr="0" anchor="t" bIns="0" lIns="0" spcFirstLastPara="1" rIns="0" wrap="square" tIns="0">
            <a:noAutofit/>
          </a:bodyPr>
          <a:lstStyle/>
          <a:p>
            <a:pPr indent="0" lvl="0" marL="0" marR="0" rtl="0" algn="just">
              <a:spcBef>
                <a:spcPts val="0"/>
              </a:spcBef>
              <a:spcAft>
                <a:spcPts val="0"/>
              </a:spcAft>
              <a:buNone/>
            </a:pPr>
            <a:r>
              <a:rPr b="1" lang="es-AR" sz="2000" strike="noStrike">
                <a:solidFill>
                  <a:srgbClr val="1C1C1C"/>
                </a:solidFill>
                <a:latin typeface="Source Sans Pro SemiBold"/>
                <a:ea typeface="Source Sans Pro SemiBold"/>
                <a:cs typeface="Source Sans Pro SemiBold"/>
                <a:sym typeface="Source Sans Pro SemiBold"/>
              </a:rPr>
              <a:t>Como ahora los valores de una v.a. continua no son contables no se puede hablar del i-ésimo valor de la v.a. X y por lo tanto</a:t>
            </a:r>
            <a:r>
              <a:rPr b="1" lang="es-AR" sz="2000">
                <a:solidFill>
                  <a:srgbClr val="1C1C1C"/>
                </a:solidFill>
                <a:latin typeface="Source Sans Pro SemiBold"/>
                <a:ea typeface="Source Sans Pro SemiBold"/>
                <a:cs typeface="Source Sans Pro SemiBold"/>
                <a:sym typeface="Source Sans Pro SemiBold"/>
              </a:rPr>
              <a:t> </a:t>
            </a:r>
            <a:r>
              <a:rPr b="1" lang="es-AR" sz="2000" strike="noStrike">
                <a:solidFill>
                  <a:srgbClr val="1C1C1C"/>
                </a:solidFill>
                <a:latin typeface="Source Sans Pro SemiBold"/>
                <a:ea typeface="Source Sans Pro SemiBold"/>
                <a:cs typeface="Source Sans Pro SemiBold"/>
                <a:sym typeface="Source Sans Pro SemiBold"/>
              </a:rPr>
              <a:t> p ( x i ) = P ( X = x i ) pierde su significado.</a:t>
            </a:r>
            <a:endParaRPr b="1" sz="2000" strike="noStrike">
              <a:solidFill>
                <a:srgbClr val="1C1C1C"/>
              </a:solidFill>
              <a:latin typeface="Source Sans Pro SemiBold"/>
              <a:ea typeface="Source Sans Pro SemiBold"/>
              <a:cs typeface="Source Sans Pro SemiBold"/>
              <a:sym typeface="Source Sans Pro SemiBold"/>
            </a:endParaRPr>
          </a:p>
        </p:txBody>
      </p:sp>
      <p:sp>
        <p:nvSpPr>
          <p:cNvPr id="482" name="Shape 482"/>
          <p:cNvSpPr txBox="1"/>
          <p:nvPr/>
        </p:nvSpPr>
        <p:spPr>
          <a:xfrm>
            <a:off x="450313" y="3305200"/>
            <a:ext cx="9180000" cy="2714700"/>
          </a:xfrm>
          <a:prstGeom prst="rect">
            <a:avLst/>
          </a:prstGeom>
          <a:noFill/>
          <a:ln>
            <a:noFill/>
          </a:ln>
        </p:spPr>
        <p:txBody>
          <a:bodyPr anchorCtr="0" anchor="t" bIns="0" lIns="0" spcFirstLastPara="1" rIns="0" wrap="square" tIns="0">
            <a:noAutofit/>
          </a:bodyPr>
          <a:lstStyle/>
          <a:p>
            <a:pPr indent="0" lvl="0" marL="0" marR="0" rtl="0" algn="just">
              <a:spcBef>
                <a:spcPts val="0"/>
              </a:spcBef>
              <a:spcAft>
                <a:spcPts val="0"/>
              </a:spcAft>
              <a:buNone/>
            </a:pPr>
            <a:r>
              <a:rPr b="1" lang="es-AR" sz="2600" strike="noStrike">
                <a:solidFill>
                  <a:srgbClr val="1C1C1C"/>
                </a:solidFill>
                <a:latin typeface="Source Sans Pro SemiBold"/>
                <a:ea typeface="Source Sans Pro SemiBold"/>
                <a:cs typeface="Source Sans Pro SemiBold"/>
                <a:sym typeface="Source Sans Pro SemiBold"/>
              </a:rPr>
              <a:t>S</a:t>
            </a:r>
            <a:r>
              <a:rPr b="1" lang="es-AR" sz="2000" strike="noStrike">
                <a:solidFill>
                  <a:srgbClr val="1C1C1C"/>
                </a:solidFill>
                <a:latin typeface="Source Sans Pro SemiBold"/>
                <a:ea typeface="Source Sans Pro SemiBold"/>
                <a:cs typeface="Source Sans Pro SemiBold"/>
                <a:sym typeface="Source Sans Pro SemiBold"/>
              </a:rPr>
              <a:t>ea X una v.a.. Decimos que es continua si existe una función no negativa f , definida sobre todos los reales x ∈ ( − ∞ , ∞ ) , tal que para cualquier conjunto B de números reales</a:t>
            </a:r>
            <a:endParaRPr b="1" sz="2000" strike="noStrike">
              <a:solidFill>
                <a:srgbClr val="1C1C1C"/>
              </a:solidFill>
              <a:latin typeface="Source Sans Pro SemiBold"/>
              <a:ea typeface="Source Sans Pro SemiBold"/>
              <a:cs typeface="Source Sans Pro SemiBold"/>
              <a:sym typeface="Source Sans Pro SemiBold"/>
            </a:endParaRPr>
          </a:p>
          <a:p>
            <a:pPr indent="0" lvl="0" marL="0" marR="0" rtl="0" algn="ctr">
              <a:spcBef>
                <a:spcPts val="1142"/>
              </a:spcBef>
              <a:spcAft>
                <a:spcPts val="0"/>
              </a:spcAft>
              <a:buNone/>
            </a:pPr>
            <a:r>
              <a:rPr b="1" lang="es-AR" sz="2000" strike="noStrike">
                <a:solidFill>
                  <a:srgbClr val="1C1C1C"/>
                </a:solidFill>
                <a:latin typeface="Source Sans Pro SemiBold"/>
                <a:ea typeface="Source Sans Pro SemiBold"/>
                <a:cs typeface="Source Sans Pro SemiBold"/>
                <a:sym typeface="Source Sans Pro SemiBold"/>
              </a:rPr>
              <a:t>P ( X ∈ B ) = ∫ f ( x ) dx</a:t>
            </a:r>
            <a:endParaRPr b="1" sz="2000" strike="noStrike">
              <a:solidFill>
                <a:srgbClr val="1C1C1C"/>
              </a:solidFill>
              <a:latin typeface="Source Sans Pro SemiBold"/>
              <a:ea typeface="Source Sans Pro SemiBold"/>
              <a:cs typeface="Source Sans Pro SemiBold"/>
              <a:sym typeface="Source Sans Pro SemiBold"/>
            </a:endParaRPr>
          </a:p>
          <a:p>
            <a:pPr indent="0" lvl="0" marL="0" marR="0" rtl="0" algn="just">
              <a:spcBef>
                <a:spcPts val="1142"/>
              </a:spcBef>
              <a:spcAft>
                <a:spcPts val="0"/>
              </a:spcAft>
              <a:buNone/>
            </a:pPr>
            <a:r>
              <a:rPr b="1" lang="es-AR" sz="2000" strike="noStrike">
                <a:solidFill>
                  <a:srgbClr val="1C1C1C"/>
                </a:solidFill>
                <a:latin typeface="Source Sans Pro SemiBold"/>
                <a:ea typeface="Source Sans Pro SemiBold"/>
                <a:cs typeface="Source Sans Pro SemiBold"/>
                <a:sym typeface="Source Sans Pro SemiBold"/>
              </a:rPr>
              <a:t> O sea que la probabilidad de que X tome valores en B se obtiene al integrar la función f sobre el conjunto B.</a:t>
            </a:r>
            <a:r>
              <a:rPr b="1" lang="es-AR" sz="2000">
                <a:solidFill>
                  <a:srgbClr val="1C1C1C"/>
                </a:solidFill>
                <a:latin typeface="Source Sans Pro SemiBold"/>
                <a:ea typeface="Source Sans Pro SemiBold"/>
                <a:cs typeface="Source Sans Pro SemiBold"/>
                <a:sym typeface="Source Sans Pro SemiBold"/>
              </a:rPr>
              <a:t> </a:t>
            </a:r>
            <a:r>
              <a:rPr b="1" lang="es-AR" sz="2000" strike="noStrike">
                <a:solidFill>
                  <a:srgbClr val="1C1C1C"/>
                </a:solidFill>
                <a:latin typeface="Source Sans Pro SemiBold"/>
                <a:ea typeface="Source Sans Pro SemiBold"/>
                <a:cs typeface="Source Sans Pro SemiBold"/>
                <a:sym typeface="Source Sans Pro SemiBold"/>
              </a:rPr>
              <a:t>A la función f la llamamos función densidad de probabilidad (f.d.p.).</a:t>
            </a:r>
            <a:endParaRPr b="1" sz="2000" strike="noStrike">
              <a:solidFill>
                <a:srgbClr val="1C1C1C"/>
              </a:solidFill>
              <a:latin typeface="Source Sans Pro SemiBold"/>
              <a:ea typeface="Source Sans Pro SemiBold"/>
              <a:cs typeface="Source Sans Pro SemiBold"/>
              <a:sym typeface="Source Sans Pro SemiBo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Shape 487"/>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s-AR" sz="3600">
                <a:solidFill>
                  <a:srgbClr val="FFFFFF"/>
                </a:solidFill>
                <a:latin typeface="Source Sans Pro"/>
                <a:ea typeface="Source Sans Pro"/>
                <a:cs typeface="Source Sans Pro"/>
                <a:sym typeface="Source Sans Pro"/>
              </a:rPr>
              <a:t>FDP</a:t>
            </a:r>
            <a:endParaRPr b="1" sz="3600">
              <a:solidFill>
                <a:srgbClr val="FFFFFF"/>
              </a:solidFill>
              <a:latin typeface="Source Sans Pro"/>
              <a:ea typeface="Source Sans Pro"/>
              <a:cs typeface="Source Sans Pro"/>
              <a:sym typeface="Source Sans Pro"/>
            </a:endParaRPr>
          </a:p>
        </p:txBody>
      </p:sp>
      <p:sp>
        <p:nvSpPr>
          <p:cNvPr id="488" name="Shape 488"/>
          <p:cNvSpPr txBox="1"/>
          <p:nvPr>
            <p:ph idx="3" type="body"/>
          </p:nvPr>
        </p:nvSpPr>
        <p:spPr>
          <a:xfrm>
            <a:off x="6013500" y="1955050"/>
            <a:ext cx="3192300" cy="4109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s-AR" sz="2500"/>
              <a:t>¿Por qué pierde significado hablar de p(x=c) si a&lt;c&lt;b?</a:t>
            </a:r>
            <a:endParaRPr b="1" sz="2500"/>
          </a:p>
          <a:p>
            <a:pPr indent="0" lvl="0" marL="0">
              <a:spcBef>
                <a:spcPts val="0"/>
              </a:spcBef>
              <a:spcAft>
                <a:spcPts val="0"/>
              </a:spcAft>
              <a:buNone/>
            </a:pPr>
            <a:r>
              <a:t/>
            </a:r>
            <a:endParaRPr b="1" sz="2500"/>
          </a:p>
          <a:p>
            <a:pPr indent="0" lvl="0" marL="0">
              <a:spcBef>
                <a:spcPts val="0"/>
              </a:spcBef>
              <a:spcAft>
                <a:spcPts val="0"/>
              </a:spcAft>
              <a:buNone/>
            </a:pPr>
            <a:r>
              <a:rPr b="1" lang="es-AR" sz="2500"/>
              <a:t>Observemos que el </a:t>
            </a:r>
            <a:r>
              <a:rPr b="1" lang="es-AR" sz="2500"/>
              <a:t>área</a:t>
            </a:r>
            <a:r>
              <a:rPr b="1" lang="es-AR" sz="2500"/>
              <a:t> bajo la curva corresponde a un punto en particular del eje x</a:t>
            </a:r>
            <a:endParaRPr b="1" sz="2500"/>
          </a:p>
        </p:txBody>
      </p:sp>
      <p:pic>
        <p:nvPicPr>
          <p:cNvPr id="489" name="Shape 489"/>
          <p:cNvPicPr preferRelativeResize="0"/>
          <p:nvPr/>
        </p:nvPicPr>
        <p:blipFill>
          <a:blip r:embed="rId3">
            <a:alphaModFix/>
          </a:blip>
          <a:stretch>
            <a:fillRect/>
          </a:stretch>
        </p:blipFill>
        <p:spPr>
          <a:xfrm>
            <a:off x="1127512" y="1863325"/>
            <a:ext cx="4201100" cy="42011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Shape 494"/>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s-AR" sz="3600">
                <a:solidFill>
                  <a:srgbClr val="FFFFFF"/>
                </a:solidFill>
                <a:latin typeface="Source Sans Pro"/>
                <a:ea typeface="Source Sans Pro"/>
                <a:cs typeface="Source Sans Pro"/>
                <a:sym typeface="Source Sans Pro"/>
              </a:rPr>
              <a:t>Frecuencia de Distribución Acumulada</a:t>
            </a:r>
            <a:endParaRPr b="1" sz="3600">
              <a:solidFill>
                <a:srgbClr val="FFFFFF"/>
              </a:solidFill>
              <a:latin typeface="Source Sans Pro"/>
              <a:ea typeface="Source Sans Pro"/>
              <a:cs typeface="Source Sans Pro"/>
              <a:sym typeface="Source Sans Pro"/>
            </a:endParaRPr>
          </a:p>
        </p:txBody>
      </p:sp>
      <p:sp>
        <p:nvSpPr>
          <p:cNvPr id="495" name="Shape 495"/>
          <p:cNvSpPr txBox="1"/>
          <p:nvPr>
            <p:ph idx="1" type="body"/>
          </p:nvPr>
        </p:nvSpPr>
        <p:spPr>
          <a:xfrm>
            <a:off x="360000" y="1903800"/>
            <a:ext cx="8976000" cy="1718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s-AR" sz="2400"/>
              <a:t>Veamos con un ejemplo su uso, </a:t>
            </a:r>
            <a:endParaRPr b="1" sz="2400"/>
          </a:p>
          <a:p>
            <a:pPr indent="0" lvl="0" marL="0">
              <a:spcBef>
                <a:spcPts val="0"/>
              </a:spcBef>
              <a:spcAft>
                <a:spcPts val="0"/>
              </a:spcAft>
              <a:buNone/>
            </a:pPr>
            <a:r>
              <a:t/>
            </a:r>
            <a:endParaRPr b="1" sz="2400"/>
          </a:p>
          <a:p>
            <a:pPr indent="0" lvl="0" marL="0">
              <a:spcBef>
                <a:spcPts val="0"/>
              </a:spcBef>
              <a:spcAft>
                <a:spcPts val="0"/>
              </a:spcAft>
              <a:buNone/>
            </a:pPr>
            <a:r>
              <a:rPr b="1" lang="es-AR" sz="2400"/>
              <a:t>Supongamos que X es una v.a. continua con f.d.p. dada por</a:t>
            </a:r>
            <a:endParaRPr b="1" sz="2400"/>
          </a:p>
          <a:p>
            <a:pPr indent="0" lvl="0" marL="0">
              <a:spcBef>
                <a:spcPts val="0"/>
              </a:spcBef>
              <a:spcAft>
                <a:spcPts val="0"/>
              </a:spcAft>
              <a:buNone/>
            </a:pPr>
            <a:r>
              <a:t/>
            </a:r>
            <a:endParaRPr b="1" sz="2400"/>
          </a:p>
          <a:p>
            <a:pPr indent="457200" lvl="0" marL="457200">
              <a:spcBef>
                <a:spcPts val="0"/>
              </a:spcBef>
              <a:spcAft>
                <a:spcPts val="0"/>
              </a:spcAft>
              <a:buNone/>
            </a:pPr>
            <a:r>
              <a:rPr b="1" lang="es-AR" sz="2400"/>
              <a:t> 	C ( 4 x − 2 x</a:t>
            </a:r>
            <a:r>
              <a:rPr b="1" baseline="30000" lang="es-AR" sz="2400"/>
              <a:t>2</a:t>
            </a:r>
            <a:r>
              <a:rPr b="1" lang="es-AR" sz="2400"/>
              <a:t> ) si 0 ≤ x ≤ 2</a:t>
            </a:r>
            <a:endParaRPr b="1" sz="2400"/>
          </a:p>
          <a:p>
            <a:pPr indent="0" lvl="0" marL="0">
              <a:spcBef>
                <a:spcPts val="0"/>
              </a:spcBef>
              <a:spcAft>
                <a:spcPts val="0"/>
              </a:spcAft>
              <a:buNone/>
            </a:pPr>
            <a:r>
              <a:rPr b="1" lang="es-AR" sz="2400"/>
              <a:t>f ( x ) = </a:t>
            </a:r>
            <a:endParaRPr b="1" sz="2400"/>
          </a:p>
          <a:p>
            <a:pPr indent="457200" lvl="0" marL="914400" rtl="0">
              <a:spcBef>
                <a:spcPts val="0"/>
              </a:spcBef>
              <a:spcAft>
                <a:spcPts val="0"/>
              </a:spcAft>
              <a:buNone/>
            </a:pPr>
            <a:r>
              <a:rPr b="1" lang="es-AR" sz="2400"/>
              <a:t>0 caso contrario</a:t>
            </a:r>
            <a:endParaRPr b="1" sz="2400"/>
          </a:p>
          <a:p>
            <a:pPr indent="457200" lvl="0" marL="914400">
              <a:spcBef>
                <a:spcPts val="0"/>
              </a:spcBef>
              <a:spcAft>
                <a:spcPts val="0"/>
              </a:spcAft>
              <a:buNone/>
            </a:pPr>
            <a:r>
              <a:t/>
            </a:r>
            <a:endParaRPr b="1" sz="2400"/>
          </a:p>
          <a:p>
            <a:pPr indent="0" lvl="0" marL="0">
              <a:spcBef>
                <a:spcPts val="0"/>
              </a:spcBef>
              <a:spcAft>
                <a:spcPts val="0"/>
              </a:spcAft>
              <a:buClr>
                <a:schemeClr val="dk1"/>
              </a:buClr>
              <a:buSzPts val="1100"/>
              <a:buFont typeface="Arial"/>
              <a:buNone/>
            </a:pPr>
            <a:r>
              <a:rPr b="1" lang="es-AR" sz="2400">
                <a:solidFill>
                  <a:schemeClr val="dk1"/>
                </a:solidFill>
              </a:rPr>
              <a:t>a) ¿Cuál es el valor de C?</a:t>
            </a:r>
            <a:endParaRPr b="1" sz="2400"/>
          </a:p>
          <a:p>
            <a:pPr indent="0" lvl="0" marL="0">
              <a:spcBef>
                <a:spcPts val="0"/>
              </a:spcBef>
              <a:spcAft>
                <a:spcPts val="0"/>
              </a:spcAft>
              <a:buNone/>
            </a:pPr>
            <a:r>
              <a:rPr b="1" lang="es-AR" sz="2400"/>
              <a:t>b) Hallar P ( X &gt; 1 )</a:t>
            </a:r>
            <a:endParaRPr b="1" sz="2400"/>
          </a:p>
          <a:p>
            <a:pPr indent="0" lvl="0" marL="0">
              <a:spcBef>
                <a:spcPts val="0"/>
              </a:spcBef>
              <a:spcAft>
                <a:spcPts val="0"/>
              </a:spcAft>
              <a:buNone/>
            </a:pPr>
            <a:r>
              <a:rPr b="1" lang="es-AR" sz="2400"/>
              <a:t>c) Hallar la F.d.a. de X</a:t>
            </a:r>
            <a:endParaRPr b="1" sz="2400"/>
          </a:p>
          <a:p>
            <a:pPr indent="0" lvl="0" marL="0">
              <a:spcBef>
                <a:spcPts val="0"/>
              </a:spcBef>
              <a:spcAft>
                <a:spcPts val="0"/>
              </a:spcAft>
              <a:buNone/>
            </a:pPr>
            <a:r>
              <a:t/>
            </a:r>
            <a:endParaRPr/>
          </a:p>
          <a:p>
            <a:pPr indent="0" lvl="0" marL="0">
              <a:spcBef>
                <a:spcPts val="0"/>
              </a:spcBef>
              <a:spcAft>
                <a:spcPts val="0"/>
              </a:spcAft>
              <a:buNone/>
            </a:pPr>
            <a:r>
              <a:t/>
            </a:r>
            <a:endParaRPr/>
          </a:p>
        </p:txBody>
      </p:sp>
      <p:sp>
        <p:nvSpPr>
          <p:cNvPr id="496" name="Shape 496"/>
          <p:cNvSpPr/>
          <p:nvPr/>
        </p:nvSpPr>
        <p:spPr>
          <a:xfrm>
            <a:off x="1473525" y="3225250"/>
            <a:ext cx="341700" cy="1430700"/>
          </a:xfrm>
          <a:prstGeom prst="leftBrace">
            <a:avLst>
              <a:gd fmla="val 49999"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Shape 501"/>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s-AR" sz="3600">
                <a:solidFill>
                  <a:srgbClr val="FFFFFF"/>
                </a:solidFill>
                <a:latin typeface="Source Sans Pro"/>
                <a:ea typeface="Source Sans Pro"/>
                <a:cs typeface="Source Sans Pro"/>
                <a:sym typeface="Source Sans Pro"/>
              </a:rPr>
              <a:t>Frecuencia de Distribución Acumulada</a:t>
            </a:r>
            <a:endParaRPr b="1" sz="3600">
              <a:solidFill>
                <a:srgbClr val="FFFFFF"/>
              </a:solidFill>
              <a:latin typeface="Source Sans Pro"/>
              <a:ea typeface="Source Sans Pro"/>
              <a:cs typeface="Source Sans Pro"/>
              <a:sym typeface="Source Sans Pro"/>
            </a:endParaRPr>
          </a:p>
          <a:p>
            <a:pPr indent="0" lvl="0" marL="0">
              <a:spcBef>
                <a:spcPts val="0"/>
              </a:spcBef>
              <a:spcAft>
                <a:spcPts val="0"/>
              </a:spcAft>
              <a:buNone/>
            </a:pPr>
            <a:r>
              <a:t/>
            </a:r>
            <a:endParaRPr/>
          </a:p>
        </p:txBody>
      </p:sp>
      <p:sp>
        <p:nvSpPr>
          <p:cNvPr id="502" name="Shape 502"/>
          <p:cNvSpPr txBox="1"/>
          <p:nvPr>
            <p:ph idx="1" type="body"/>
          </p:nvPr>
        </p:nvSpPr>
        <p:spPr>
          <a:xfrm>
            <a:off x="360000" y="1980000"/>
            <a:ext cx="4479600" cy="2232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AR"/>
              <a:t>se debe cumplir que </a:t>
            </a:r>
            <a:endParaRPr/>
          </a:p>
          <a:p>
            <a:pPr indent="0" lvl="0" marL="0">
              <a:spcBef>
                <a:spcPts val="0"/>
              </a:spcBef>
              <a:spcAft>
                <a:spcPts val="0"/>
              </a:spcAft>
              <a:buNone/>
            </a:pPr>
            <a:r>
              <a:t/>
            </a:r>
            <a:endParaRPr/>
          </a:p>
          <a:p>
            <a:pPr indent="0" lvl="0" marL="0">
              <a:spcBef>
                <a:spcPts val="0"/>
              </a:spcBef>
              <a:spcAft>
                <a:spcPts val="0"/>
              </a:spcAft>
              <a:buNone/>
            </a:pPr>
            <a:r>
              <a:rPr lang="es-AR"/>
              <a:t> </a:t>
            </a:r>
            <a:r>
              <a:rPr lang="es-AR" sz="3000"/>
              <a:t> 1=</a:t>
            </a:r>
            <a:r>
              <a:rPr lang="es-AR" sz="3600"/>
              <a:t>∫</a:t>
            </a:r>
            <a:r>
              <a:rPr baseline="-25000" lang="es-AR" sz="3600"/>
              <a:t>-∞</a:t>
            </a:r>
            <a:r>
              <a:rPr baseline="30000" lang="es-AR" sz="3600"/>
              <a:t>∞ </a:t>
            </a:r>
            <a:r>
              <a:rPr lang="es-AR" sz="3600"/>
              <a:t>f ( x ) dx</a:t>
            </a:r>
            <a:endParaRPr sz="3600"/>
          </a:p>
          <a:p>
            <a:pPr indent="0" lvl="0" marL="0">
              <a:spcBef>
                <a:spcPts val="0"/>
              </a:spcBef>
              <a:spcAft>
                <a:spcPts val="0"/>
              </a:spcAft>
              <a:buNone/>
            </a:pPr>
            <a:r>
              <a:t/>
            </a:r>
            <a:endParaRPr sz="3600"/>
          </a:p>
        </p:txBody>
      </p:sp>
      <p:sp>
        <p:nvSpPr>
          <p:cNvPr id="503" name="Shape 503"/>
          <p:cNvSpPr txBox="1"/>
          <p:nvPr>
            <p:ph idx="3" type="body"/>
          </p:nvPr>
        </p:nvSpPr>
        <p:spPr>
          <a:xfrm>
            <a:off x="360000" y="4424400"/>
            <a:ext cx="9180000" cy="2232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AR" sz="3000">
                <a:solidFill>
                  <a:schemeClr val="dk1"/>
                </a:solidFill>
              </a:rPr>
              <a:t>∫</a:t>
            </a:r>
            <a:r>
              <a:rPr baseline="-25000" lang="es-AR" sz="3000">
                <a:solidFill>
                  <a:schemeClr val="dk1"/>
                </a:solidFill>
              </a:rPr>
              <a:t>-∞</a:t>
            </a:r>
            <a:r>
              <a:rPr baseline="30000" lang="es-AR" sz="3000">
                <a:solidFill>
                  <a:schemeClr val="dk1"/>
                </a:solidFill>
              </a:rPr>
              <a:t>∞ </a:t>
            </a:r>
            <a:r>
              <a:rPr lang="es-AR" sz="3000">
                <a:solidFill>
                  <a:schemeClr val="dk1"/>
                </a:solidFill>
              </a:rPr>
              <a:t>f ( x ) dx=∫</a:t>
            </a:r>
            <a:r>
              <a:rPr baseline="-25000" lang="es-AR" sz="3000">
                <a:solidFill>
                  <a:schemeClr val="dk1"/>
                </a:solidFill>
              </a:rPr>
              <a:t>-∞</a:t>
            </a:r>
            <a:r>
              <a:rPr baseline="30000" lang="es-AR" sz="3000">
                <a:solidFill>
                  <a:schemeClr val="dk1"/>
                </a:solidFill>
              </a:rPr>
              <a:t>0 </a:t>
            </a:r>
            <a:r>
              <a:rPr lang="es-AR" sz="3000">
                <a:solidFill>
                  <a:schemeClr val="dk1"/>
                </a:solidFill>
              </a:rPr>
              <a:t> 0 dx + ∫</a:t>
            </a:r>
            <a:r>
              <a:rPr baseline="-25000" lang="es-AR" sz="3000">
                <a:solidFill>
                  <a:schemeClr val="dk1"/>
                </a:solidFill>
              </a:rPr>
              <a:t>0</a:t>
            </a:r>
            <a:r>
              <a:rPr baseline="30000" lang="es-AR" sz="3000">
                <a:solidFill>
                  <a:schemeClr val="dk1"/>
                </a:solidFill>
              </a:rPr>
              <a:t>2 </a:t>
            </a:r>
            <a:r>
              <a:rPr lang="es-AR" sz="3000">
                <a:solidFill>
                  <a:schemeClr val="dk1"/>
                </a:solidFill>
              </a:rPr>
              <a:t>C (4 x − 2 x</a:t>
            </a:r>
            <a:r>
              <a:rPr baseline="30000" lang="es-AR" sz="3000">
                <a:solidFill>
                  <a:schemeClr val="dk1"/>
                </a:solidFill>
              </a:rPr>
              <a:t>2</a:t>
            </a:r>
            <a:r>
              <a:rPr lang="es-AR" sz="3000">
                <a:solidFill>
                  <a:schemeClr val="dk1"/>
                </a:solidFill>
              </a:rPr>
              <a:t>) dx + ∫</a:t>
            </a:r>
            <a:r>
              <a:rPr baseline="-25000" lang="es-AR" sz="3000">
                <a:solidFill>
                  <a:schemeClr val="dk1"/>
                </a:solidFill>
              </a:rPr>
              <a:t>2</a:t>
            </a:r>
            <a:r>
              <a:rPr baseline="30000" lang="es-AR" sz="3000">
                <a:solidFill>
                  <a:schemeClr val="dk1"/>
                </a:solidFill>
              </a:rPr>
              <a:t>∞</a:t>
            </a:r>
            <a:r>
              <a:rPr lang="es-AR" sz="3000">
                <a:solidFill>
                  <a:schemeClr val="dk1"/>
                </a:solidFill>
              </a:rPr>
              <a:t> 0 dx </a:t>
            </a:r>
            <a:endParaRPr sz="3000">
              <a:solidFill>
                <a:schemeClr val="dk1"/>
              </a:solidFill>
            </a:endParaRPr>
          </a:p>
          <a:p>
            <a:pPr indent="0" lvl="0" marL="0">
              <a:spcBef>
                <a:spcPts val="0"/>
              </a:spcBef>
              <a:spcAft>
                <a:spcPts val="0"/>
              </a:spcAft>
              <a:buNone/>
            </a:pPr>
            <a:r>
              <a:t/>
            </a:r>
            <a:endParaRPr sz="3000">
              <a:solidFill>
                <a:schemeClr val="dk1"/>
              </a:solidFill>
            </a:endParaRPr>
          </a:p>
          <a:p>
            <a:pPr indent="0" lvl="0" marL="0">
              <a:spcBef>
                <a:spcPts val="0"/>
              </a:spcBef>
              <a:spcAft>
                <a:spcPts val="0"/>
              </a:spcAft>
              <a:buNone/>
            </a:pPr>
            <a:r>
              <a:t/>
            </a:r>
            <a:endParaRPr sz="3000">
              <a:solidFill>
                <a:schemeClr val="dk1"/>
              </a:solidFill>
            </a:endParaRPr>
          </a:p>
          <a:p>
            <a:pPr indent="0" lvl="0" marL="0">
              <a:spcBef>
                <a:spcPts val="0"/>
              </a:spcBef>
              <a:spcAft>
                <a:spcPts val="0"/>
              </a:spcAft>
              <a:buNone/>
            </a:pPr>
            <a:r>
              <a:rPr lang="es-AR" sz="3000">
                <a:solidFill>
                  <a:schemeClr val="dk1"/>
                </a:solidFill>
              </a:rPr>
              <a:t>=C . 8/3 = 1 =&gt; C=3/8</a:t>
            </a:r>
            <a:endParaRPr sz="3000">
              <a:solidFill>
                <a:schemeClr val="dk1"/>
              </a:solidFill>
            </a:endParaRPr>
          </a:p>
          <a:p>
            <a:pPr indent="0" lvl="0" marL="0">
              <a:spcBef>
                <a:spcPts val="0"/>
              </a:spcBef>
              <a:spcAft>
                <a:spcPts val="0"/>
              </a:spcAft>
              <a:buClr>
                <a:schemeClr val="dk1"/>
              </a:buClr>
              <a:buSzPts val="1100"/>
              <a:buFont typeface="Arial"/>
              <a:buNone/>
            </a:pPr>
            <a:r>
              <a:t/>
            </a:r>
            <a:endParaRPr sz="3000">
              <a:solidFill>
                <a:schemeClr val="dk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Shape 508"/>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s-AR" sz="3600">
                <a:solidFill>
                  <a:srgbClr val="FFFFFF"/>
                </a:solidFill>
                <a:latin typeface="Source Sans Pro"/>
                <a:ea typeface="Source Sans Pro"/>
                <a:cs typeface="Source Sans Pro"/>
                <a:sym typeface="Source Sans Pro"/>
              </a:rPr>
              <a:t>Seguimos con el ejemplo</a:t>
            </a:r>
            <a:endParaRPr b="1" sz="3600">
              <a:solidFill>
                <a:srgbClr val="FFFFFF"/>
              </a:solidFill>
              <a:latin typeface="Source Sans Pro"/>
              <a:ea typeface="Source Sans Pro"/>
              <a:cs typeface="Source Sans Pro"/>
              <a:sym typeface="Source Sans Pro"/>
            </a:endParaRPr>
          </a:p>
        </p:txBody>
      </p:sp>
      <p:sp>
        <p:nvSpPr>
          <p:cNvPr id="509" name="Shape 509"/>
          <p:cNvSpPr txBox="1"/>
          <p:nvPr>
            <p:ph idx="1" type="body"/>
          </p:nvPr>
        </p:nvSpPr>
        <p:spPr>
          <a:xfrm>
            <a:off x="360000" y="1980000"/>
            <a:ext cx="9180000" cy="2232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AR" sz="2400"/>
              <a:t>Para calcular la probabilidad que X sea mayor que 1, planteamos</a:t>
            </a:r>
            <a:endParaRPr sz="2400"/>
          </a:p>
          <a:p>
            <a:pPr indent="0" lvl="0" marL="0">
              <a:spcBef>
                <a:spcPts val="0"/>
              </a:spcBef>
              <a:spcAft>
                <a:spcPts val="0"/>
              </a:spcAft>
              <a:buNone/>
            </a:pPr>
            <a:r>
              <a:t/>
            </a:r>
            <a:endParaRPr/>
          </a:p>
          <a:p>
            <a:pPr indent="457200" lvl="0" marL="0" rtl="0">
              <a:spcBef>
                <a:spcPts val="0"/>
              </a:spcBef>
              <a:spcAft>
                <a:spcPts val="0"/>
              </a:spcAft>
              <a:buNone/>
            </a:pPr>
            <a:r>
              <a:rPr b="1" lang="es-AR" sz="2400"/>
              <a:t>P(X&gt;1)</a:t>
            </a:r>
            <a:r>
              <a:rPr b="1" lang="es-AR"/>
              <a:t>=</a:t>
            </a:r>
            <a:r>
              <a:rPr b="1" lang="es-AR" sz="3000">
                <a:solidFill>
                  <a:schemeClr val="dk1"/>
                </a:solidFill>
              </a:rPr>
              <a:t> ∫</a:t>
            </a:r>
            <a:r>
              <a:rPr b="1" baseline="-25000" lang="es-AR" sz="3000">
                <a:solidFill>
                  <a:schemeClr val="dk1"/>
                </a:solidFill>
              </a:rPr>
              <a:t>1</a:t>
            </a:r>
            <a:r>
              <a:rPr b="1" baseline="30000" lang="es-AR" sz="3000">
                <a:solidFill>
                  <a:schemeClr val="dk1"/>
                </a:solidFill>
              </a:rPr>
              <a:t>∞ </a:t>
            </a:r>
            <a:r>
              <a:rPr b="1" lang="es-AR" sz="3000">
                <a:solidFill>
                  <a:schemeClr val="dk1"/>
                </a:solidFill>
              </a:rPr>
              <a:t> 3/8(4 x − 2 x</a:t>
            </a:r>
            <a:r>
              <a:rPr b="1" baseline="30000" lang="es-AR" sz="3000">
                <a:solidFill>
                  <a:schemeClr val="dk1"/>
                </a:solidFill>
              </a:rPr>
              <a:t>2</a:t>
            </a:r>
            <a:r>
              <a:rPr b="1" lang="es-AR" sz="3000">
                <a:solidFill>
                  <a:schemeClr val="dk1"/>
                </a:solidFill>
              </a:rPr>
              <a:t>) dx= </a:t>
            </a:r>
            <a:r>
              <a:rPr b="1" lang="es-AR" sz="3000">
                <a:solidFill>
                  <a:schemeClr val="dk1"/>
                </a:solidFill>
              </a:rPr>
              <a:t>1/2</a:t>
            </a:r>
            <a:endParaRPr b="1"/>
          </a:p>
        </p:txBody>
      </p:sp>
      <p:pic>
        <p:nvPicPr>
          <p:cNvPr id="510" name="Shape 510"/>
          <p:cNvPicPr preferRelativeResize="0"/>
          <p:nvPr/>
        </p:nvPicPr>
        <p:blipFill>
          <a:blip r:embed="rId3">
            <a:alphaModFix/>
          </a:blip>
          <a:stretch>
            <a:fillRect/>
          </a:stretch>
        </p:blipFill>
        <p:spPr>
          <a:xfrm>
            <a:off x="2359425" y="3857050"/>
            <a:ext cx="3981450" cy="27432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Shape 515"/>
          <p:cNvSpPr txBox="1"/>
          <p:nvPr>
            <p:ph type="title"/>
          </p:nvPr>
        </p:nvSpPr>
        <p:spPr>
          <a:xfrm>
            <a:off x="360313" y="935750"/>
            <a:ext cx="9360000" cy="900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s-AR" sz="3600">
                <a:solidFill>
                  <a:srgbClr val="FFFFFF"/>
                </a:solidFill>
                <a:latin typeface="Source Sans Pro"/>
                <a:ea typeface="Source Sans Pro"/>
                <a:cs typeface="Source Sans Pro"/>
                <a:sym typeface="Source Sans Pro"/>
              </a:rPr>
              <a:t>Variables aleatorias continuas importantes</a:t>
            </a:r>
            <a:endParaRPr b="1" sz="3600">
              <a:solidFill>
                <a:srgbClr val="FFFFFF"/>
              </a:solidFill>
              <a:latin typeface="Source Sans Pro"/>
              <a:ea typeface="Source Sans Pro"/>
              <a:cs typeface="Source Sans Pro"/>
              <a:sym typeface="Source Sans Pro"/>
            </a:endParaRPr>
          </a:p>
          <a:p>
            <a:pPr indent="0" lvl="0" marL="0">
              <a:spcBef>
                <a:spcPts val="0"/>
              </a:spcBef>
              <a:spcAft>
                <a:spcPts val="0"/>
              </a:spcAft>
              <a:buClr>
                <a:schemeClr val="dk1"/>
              </a:buClr>
              <a:buSzPts val="1100"/>
              <a:buFont typeface="Arial"/>
              <a:buNone/>
            </a:pPr>
            <a:r>
              <a:rPr b="1" lang="es-AR" sz="3000">
                <a:solidFill>
                  <a:srgbClr val="FFFFFF"/>
                </a:solidFill>
              </a:rPr>
              <a:t>Distribución normal o gaussiana</a:t>
            </a:r>
            <a:endParaRPr b="1" sz="3000">
              <a:solidFill>
                <a:srgbClr val="FFFFFF"/>
              </a:solidFill>
            </a:endParaRPr>
          </a:p>
          <a:p>
            <a:pPr indent="0" lvl="0" marL="0">
              <a:spcBef>
                <a:spcPts val="0"/>
              </a:spcBef>
              <a:spcAft>
                <a:spcPts val="0"/>
              </a:spcAft>
              <a:buNone/>
            </a:pPr>
            <a:r>
              <a:t/>
            </a:r>
            <a:endParaRPr b="1" sz="3600">
              <a:solidFill>
                <a:srgbClr val="FFFFFF"/>
              </a:solidFill>
              <a:latin typeface="Source Sans Pro"/>
              <a:ea typeface="Source Sans Pro"/>
              <a:cs typeface="Source Sans Pro"/>
              <a:sym typeface="Source Sans Pro"/>
            </a:endParaRPr>
          </a:p>
        </p:txBody>
      </p:sp>
      <p:sp>
        <p:nvSpPr>
          <p:cNvPr id="516" name="Shape 516"/>
          <p:cNvSpPr txBox="1"/>
          <p:nvPr>
            <p:ph idx="2" type="body"/>
          </p:nvPr>
        </p:nvSpPr>
        <p:spPr>
          <a:xfrm>
            <a:off x="360000" y="2663850"/>
            <a:ext cx="9180000" cy="1049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a:spcBef>
                <a:spcPts val="0"/>
              </a:spcBef>
              <a:spcAft>
                <a:spcPts val="0"/>
              </a:spcAft>
              <a:buNone/>
            </a:pPr>
            <a:r>
              <a:rPr lang="es-AR" sz="3000"/>
              <a:t>S</a:t>
            </a:r>
            <a:r>
              <a:rPr lang="es-AR" sz="3000"/>
              <a:t>e llama distribución normal, distribución de Gauss, distribución gaussiana o distribución de Laplace-Gauss, a una de las distribuciones de probabilidad de variable continua que con más frecuencia estadística aparece.</a:t>
            </a:r>
            <a:endParaRPr sz="3000"/>
          </a:p>
        </p:txBody>
      </p:sp>
      <p:sp>
        <p:nvSpPr>
          <p:cNvPr id="517" name="Shape 517"/>
          <p:cNvSpPr txBox="1"/>
          <p:nvPr/>
        </p:nvSpPr>
        <p:spPr>
          <a:xfrm>
            <a:off x="-2018775" y="3182075"/>
            <a:ext cx="8092200" cy="94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Shape 522"/>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s-AR" sz="3600">
                <a:solidFill>
                  <a:srgbClr val="FFFFFF"/>
                </a:solidFill>
                <a:latin typeface="Source Sans Pro"/>
                <a:ea typeface="Source Sans Pro"/>
                <a:cs typeface="Source Sans Pro"/>
                <a:sym typeface="Source Sans Pro"/>
              </a:rPr>
              <a:t>Fenómenos muy normales</a:t>
            </a:r>
            <a:endParaRPr b="1" sz="3600">
              <a:solidFill>
                <a:srgbClr val="FFFFFF"/>
              </a:solidFill>
              <a:latin typeface="Source Sans Pro"/>
              <a:ea typeface="Source Sans Pro"/>
              <a:cs typeface="Source Sans Pro"/>
              <a:sym typeface="Source Sans Pro"/>
            </a:endParaRPr>
          </a:p>
        </p:txBody>
      </p:sp>
      <p:sp>
        <p:nvSpPr>
          <p:cNvPr id="523" name="Shape 523"/>
          <p:cNvSpPr txBox="1"/>
          <p:nvPr>
            <p:ph idx="3" type="body"/>
          </p:nvPr>
        </p:nvSpPr>
        <p:spPr>
          <a:xfrm>
            <a:off x="450000" y="1648250"/>
            <a:ext cx="9180000" cy="5359800"/>
          </a:xfrm>
          <a:prstGeom prst="rect">
            <a:avLst/>
          </a:prstGeom>
        </p:spPr>
        <p:txBody>
          <a:bodyPr anchorCtr="0" anchor="t" bIns="91425" lIns="91425" spcFirstLastPara="1" rIns="91425" wrap="square" tIns="91425">
            <a:noAutofit/>
          </a:bodyPr>
          <a:lstStyle/>
          <a:p>
            <a:pPr indent="-381000" lvl="0" marL="457200" rtl="0" algn="just">
              <a:lnSpc>
                <a:spcPct val="115000"/>
              </a:lnSpc>
              <a:spcBef>
                <a:spcPts val="0"/>
              </a:spcBef>
              <a:spcAft>
                <a:spcPts val="0"/>
              </a:spcAft>
              <a:buClr>
                <a:schemeClr val="dk1"/>
              </a:buClr>
              <a:buSzPts val="2400"/>
              <a:buChar char="●"/>
            </a:pPr>
            <a:r>
              <a:rPr lang="es-AR" sz="2400">
                <a:solidFill>
                  <a:schemeClr val="dk1"/>
                </a:solidFill>
              </a:rPr>
              <a:t>Caracteres morfológicos de individuos de una especie. Por ejemplo: tallas, pesos, envergaduras, diámetros, perímetros</a:t>
            </a:r>
            <a:endParaRPr sz="2400">
              <a:solidFill>
                <a:schemeClr val="dk1"/>
              </a:solidFill>
            </a:endParaRPr>
          </a:p>
          <a:p>
            <a:pPr indent="-381000" lvl="0" marL="457200" rtl="0" algn="just">
              <a:lnSpc>
                <a:spcPct val="115000"/>
              </a:lnSpc>
              <a:spcBef>
                <a:spcPts val="0"/>
              </a:spcBef>
              <a:spcAft>
                <a:spcPts val="0"/>
              </a:spcAft>
              <a:buClr>
                <a:schemeClr val="dk1"/>
              </a:buClr>
              <a:buSzPts val="2400"/>
              <a:buChar char="●"/>
            </a:pPr>
            <a:r>
              <a:rPr lang="es-AR" sz="2400">
                <a:solidFill>
                  <a:schemeClr val="dk1"/>
                </a:solidFill>
              </a:rPr>
              <a:t>Caracteres fisiológicos, por ejemplo: efecto de una misma dosis de un fármaco, o de una misma cantidad de abono.</a:t>
            </a:r>
            <a:endParaRPr sz="2400">
              <a:solidFill>
                <a:schemeClr val="dk1"/>
              </a:solidFill>
            </a:endParaRPr>
          </a:p>
          <a:p>
            <a:pPr indent="-381000" lvl="0" marL="457200" rtl="0" algn="just">
              <a:lnSpc>
                <a:spcPct val="115000"/>
              </a:lnSpc>
              <a:spcBef>
                <a:spcPts val="0"/>
              </a:spcBef>
              <a:spcAft>
                <a:spcPts val="0"/>
              </a:spcAft>
              <a:buClr>
                <a:schemeClr val="dk1"/>
              </a:buClr>
              <a:buSzPts val="2400"/>
              <a:buChar char="●"/>
            </a:pPr>
            <a:r>
              <a:rPr lang="es-AR" sz="2400">
                <a:solidFill>
                  <a:schemeClr val="dk1"/>
                </a:solidFill>
              </a:rPr>
              <a:t>Caracteres sociológicos, por ejemplo: cociente intelectual, grado de adaptación a un medio.</a:t>
            </a:r>
            <a:endParaRPr sz="2400">
              <a:solidFill>
                <a:schemeClr val="dk1"/>
              </a:solidFill>
            </a:endParaRPr>
          </a:p>
          <a:p>
            <a:pPr indent="-381000" lvl="0" marL="457200" rtl="0" algn="just">
              <a:lnSpc>
                <a:spcPct val="115000"/>
              </a:lnSpc>
              <a:spcBef>
                <a:spcPts val="0"/>
              </a:spcBef>
              <a:spcAft>
                <a:spcPts val="0"/>
              </a:spcAft>
              <a:buClr>
                <a:schemeClr val="dk1"/>
              </a:buClr>
              <a:buSzPts val="2400"/>
              <a:buChar char="●"/>
            </a:pPr>
            <a:r>
              <a:rPr lang="es-AR" sz="2400">
                <a:solidFill>
                  <a:schemeClr val="dk1"/>
                </a:solidFill>
              </a:rPr>
              <a:t>Errores cometidos al medir ciertas magnitudes.</a:t>
            </a:r>
            <a:endParaRPr sz="2400">
              <a:solidFill>
                <a:schemeClr val="dk1"/>
              </a:solidFill>
            </a:endParaRPr>
          </a:p>
          <a:p>
            <a:pPr indent="-381000" lvl="0" marL="457200" rtl="0" algn="just">
              <a:lnSpc>
                <a:spcPct val="115000"/>
              </a:lnSpc>
              <a:spcBef>
                <a:spcPts val="0"/>
              </a:spcBef>
              <a:spcAft>
                <a:spcPts val="0"/>
              </a:spcAft>
              <a:buClr>
                <a:schemeClr val="dk1"/>
              </a:buClr>
              <a:buSzPts val="2400"/>
              <a:buChar char="●"/>
            </a:pPr>
            <a:r>
              <a:rPr lang="es-AR" sz="2400">
                <a:solidFill>
                  <a:schemeClr val="dk1"/>
                </a:solidFill>
              </a:rPr>
              <a:t>Valores estadísticos muestrales, por ejemplo: la media.</a:t>
            </a:r>
            <a:endParaRPr sz="2400">
              <a:solidFill>
                <a:schemeClr val="dk1"/>
              </a:solidFill>
            </a:endParaRPr>
          </a:p>
          <a:p>
            <a:pPr indent="-381000" lvl="0" marL="457200" rtl="0" algn="just">
              <a:lnSpc>
                <a:spcPct val="115000"/>
              </a:lnSpc>
              <a:spcBef>
                <a:spcPts val="0"/>
              </a:spcBef>
              <a:spcAft>
                <a:spcPts val="0"/>
              </a:spcAft>
              <a:buClr>
                <a:schemeClr val="dk1"/>
              </a:buClr>
              <a:buSzPts val="2400"/>
              <a:buChar char="●"/>
            </a:pPr>
            <a:r>
              <a:rPr lang="es-AR" sz="2400">
                <a:solidFill>
                  <a:schemeClr val="dk1"/>
                </a:solidFill>
              </a:rPr>
              <a:t>Otras distribuciones como la binomial o la Poisson son aproximaciones normales.</a:t>
            </a:r>
            <a:endParaRPr sz="2400">
              <a:solidFill>
                <a:schemeClr val="dk1"/>
              </a:solidFill>
            </a:endParaRPr>
          </a:p>
          <a:p>
            <a:pPr indent="-381000" lvl="0" marL="457200" rtl="0" algn="just">
              <a:lnSpc>
                <a:spcPct val="115000"/>
              </a:lnSpc>
              <a:spcBef>
                <a:spcPts val="0"/>
              </a:spcBef>
              <a:spcAft>
                <a:spcPts val="0"/>
              </a:spcAft>
              <a:buClr>
                <a:schemeClr val="dk1"/>
              </a:buClr>
              <a:buSzPts val="2400"/>
              <a:buChar char="●"/>
            </a:pPr>
            <a:r>
              <a:rPr lang="es-AR" sz="2400">
                <a:solidFill>
                  <a:schemeClr val="dk1"/>
                </a:solidFill>
              </a:rPr>
              <a:t>Y en general cualquier característica que se obtenga como suma de mucho factores.</a:t>
            </a:r>
            <a:endParaRPr sz="2400">
              <a:solidFill>
                <a:schemeClr val="dk1"/>
              </a:solidFill>
            </a:endParaRPr>
          </a:p>
          <a:p>
            <a:pPr indent="0" lvl="0" marL="0" algn="just">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nvSpPr>
        <p:spPr>
          <a:xfrm>
            <a:off x="360000" y="360000"/>
            <a:ext cx="9360000" cy="90000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1" lang="es-AR" sz="3200">
                <a:solidFill>
                  <a:srgbClr val="FFFFFF"/>
                </a:solidFill>
                <a:latin typeface="Source Sans Pro Black"/>
                <a:ea typeface="Source Sans Pro Black"/>
                <a:cs typeface="Source Sans Pro Black"/>
                <a:sym typeface="Source Sans Pro Black"/>
              </a:rPr>
              <a:t>Tipos de datos</a:t>
            </a:r>
            <a:endParaRPr b="1" sz="3200" strike="noStrike">
              <a:solidFill>
                <a:srgbClr val="FFFFFF"/>
              </a:solidFill>
              <a:latin typeface="Source Sans Pro Black"/>
              <a:ea typeface="Source Sans Pro Black"/>
              <a:cs typeface="Source Sans Pro Black"/>
              <a:sym typeface="Source Sans Pro Black"/>
            </a:endParaRPr>
          </a:p>
        </p:txBody>
      </p:sp>
      <p:pic>
        <p:nvPicPr>
          <p:cNvPr id="108" name="Shape 108"/>
          <p:cNvPicPr preferRelativeResize="0"/>
          <p:nvPr/>
        </p:nvPicPr>
        <p:blipFill>
          <a:blip r:embed="rId3">
            <a:alphaModFix/>
          </a:blip>
          <a:stretch>
            <a:fillRect/>
          </a:stretch>
        </p:blipFill>
        <p:spPr>
          <a:xfrm>
            <a:off x="152400" y="1557575"/>
            <a:ext cx="9509700" cy="5187875"/>
          </a:xfrm>
          <a:prstGeom prst="rect">
            <a:avLst/>
          </a:prstGeom>
          <a:noFill/>
          <a:ln>
            <a:noFill/>
          </a:ln>
        </p:spPr>
      </p:pic>
      <p:sp>
        <p:nvSpPr>
          <p:cNvPr id="109" name="Shape 109"/>
          <p:cNvSpPr txBox="1"/>
          <p:nvPr/>
        </p:nvSpPr>
        <p:spPr>
          <a:xfrm>
            <a:off x="886125" y="6971175"/>
            <a:ext cx="6524700" cy="436500"/>
          </a:xfrm>
          <a:prstGeom prst="rect">
            <a:avLst/>
          </a:prstGeom>
          <a:noFill/>
          <a:ln>
            <a:noFill/>
          </a:ln>
        </p:spPr>
        <p:txBody>
          <a:bodyPr anchorCtr="0" anchor="b" bIns="91425" lIns="91425" spcFirstLastPara="1" rIns="91425" wrap="square" tIns="91425">
            <a:noAutofit/>
          </a:bodyPr>
          <a:lstStyle/>
          <a:p>
            <a:pPr indent="0" lvl="0" marL="0" algn="r">
              <a:spcBef>
                <a:spcPts val="0"/>
              </a:spcBef>
              <a:spcAft>
                <a:spcPts val="0"/>
              </a:spcAft>
              <a:buNone/>
            </a:pPr>
            <a:r>
              <a:rPr lang="es-AR" sz="1200">
                <a:latin typeface="Droid Sans Mono"/>
                <a:ea typeface="Droid Sans Mono"/>
                <a:cs typeface="Droid Sans Mono"/>
                <a:sym typeface="Droid Sans Mono"/>
              </a:rPr>
              <a:t>Credit: </a:t>
            </a:r>
            <a:r>
              <a:rPr lang="es-AR" sz="1200" u="sng">
                <a:solidFill>
                  <a:schemeClr val="hlink"/>
                </a:solidFill>
                <a:latin typeface="Droid Sans Mono"/>
                <a:ea typeface="Droid Sans Mono"/>
                <a:cs typeface="Droid Sans Mono"/>
                <a:sym typeface="Droid Sans Mono"/>
                <a:hlinkClick r:id="rId4"/>
              </a:rPr>
              <a:t>A crash course in UX design research</a:t>
            </a:r>
            <a:endParaRPr sz="1200">
              <a:latin typeface="Droid Sans Mono"/>
              <a:ea typeface="Droid Sans Mono"/>
              <a:cs typeface="Droid Sans Mono"/>
              <a:sym typeface="Droid Sans Mon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Shape 528"/>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s-AR" sz="3600">
                <a:solidFill>
                  <a:srgbClr val="FFFFFF"/>
                </a:solidFill>
                <a:latin typeface="Source Sans Pro"/>
                <a:ea typeface="Source Sans Pro"/>
                <a:cs typeface="Source Sans Pro"/>
                <a:sym typeface="Source Sans Pro"/>
              </a:rPr>
              <a:t>Gráfica de una distribución normal</a:t>
            </a:r>
            <a:endParaRPr b="1" sz="3600">
              <a:solidFill>
                <a:srgbClr val="FFFFFF"/>
              </a:solidFill>
              <a:latin typeface="Source Sans Pro"/>
              <a:ea typeface="Source Sans Pro"/>
              <a:cs typeface="Source Sans Pro"/>
              <a:sym typeface="Source Sans Pro"/>
            </a:endParaRPr>
          </a:p>
        </p:txBody>
      </p:sp>
      <p:sp>
        <p:nvSpPr>
          <p:cNvPr id="529" name="Shape 529"/>
          <p:cNvSpPr txBox="1"/>
          <p:nvPr>
            <p:ph idx="3" type="body"/>
          </p:nvPr>
        </p:nvSpPr>
        <p:spPr>
          <a:xfrm>
            <a:off x="5509600" y="1796800"/>
            <a:ext cx="4030500" cy="4835100"/>
          </a:xfrm>
          <a:prstGeom prst="rect">
            <a:avLst/>
          </a:prstGeom>
        </p:spPr>
        <p:txBody>
          <a:bodyPr anchorCtr="0" anchor="t" bIns="91425" lIns="91425" spcFirstLastPara="1" rIns="91425" wrap="square" tIns="91425">
            <a:noAutofit/>
          </a:bodyPr>
          <a:lstStyle/>
          <a:p>
            <a:pPr indent="0" lvl="0" marL="0" algn="just">
              <a:spcBef>
                <a:spcPts val="0"/>
              </a:spcBef>
              <a:spcAft>
                <a:spcPts val="0"/>
              </a:spcAft>
              <a:buNone/>
            </a:pPr>
            <a:r>
              <a:rPr lang="es-AR" sz="2000"/>
              <a:t>Características</a:t>
            </a:r>
            <a:endParaRPr sz="2000"/>
          </a:p>
          <a:p>
            <a:pPr indent="-342900" lvl="0" marL="457200" rtl="0" algn="just">
              <a:spcBef>
                <a:spcPts val="0"/>
              </a:spcBef>
              <a:spcAft>
                <a:spcPts val="0"/>
              </a:spcAft>
              <a:buSzPts val="1800"/>
              <a:buChar char="●"/>
            </a:pPr>
            <a:r>
              <a:rPr lang="es-AR">
                <a:solidFill>
                  <a:schemeClr val="dk1"/>
                </a:solidFill>
              </a:rPr>
              <a:t>Es una distribución que tiene forma de campana, es simétrica y puede tomar valores entre menos infinito y más infinito</a:t>
            </a:r>
            <a:endParaRPr>
              <a:solidFill>
                <a:schemeClr val="dk1"/>
              </a:solidFill>
            </a:endParaRPr>
          </a:p>
          <a:p>
            <a:pPr indent="-342900" lvl="0" marL="457200" rtl="0" algn="just">
              <a:spcBef>
                <a:spcPts val="0"/>
              </a:spcBef>
              <a:spcAft>
                <a:spcPts val="0"/>
              </a:spcAft>
              <a:buClr>
                <a:schemeClr val="dk1"/>
              </a:buClr>
              <a:buSzPts val="1800"/>
              <a:buChar char="●"/>
            </a:pPr>
            <a:r>
              <a:rPr lang="es-AR">
                <a:solidFill>
                  <a:schemeClr val="dk1"/>
                </a:solidFill>
              </a:rPr>
              <a:t>Media, mediana y moda son iguales</a:t>
            </a:r>
            <a:endParaRPr>
              <a:solidFill>
                <a:schemeClr val="dk1"/>
              </a:solidFill>
            </a:endParaRPr>
          </a:p>
          <a:p>
            <a:pPr indent="-342900" lvl="0" marL="457200" rtl="0" algn="just">
              <a:spcBef>
                <a:spcPts val="0"/>
              </a:spcBef>
              <a:spcAft>
                <a:spcPts val="0"/>
              </a:spcAft>
              <a:buClr>
                <a:schemeClr val="dk1"/>
              </a:buClr>
              <a:buSzPts val="1800"/>
              <a:buChar char="●"/>
            </a:pPr>
            <a:r>
              <a:rPr lang="es-AR">
                <a:solidFill>
                  <a:schemeClr val="dk1"/>
                </a:solidFill>
              </a:rPr>
              <a:t>Es simétrica</a:t>
            </a:r>
            <a:endParaRPr>
              <a:solidFill>
                <a:schemeClr val="dk1"/>
              </a:solidFill>
            </a:endParaRPr>
          </a:p>
          <a:p>
            <a:pPr indent="-342900" lvl="0" marL="457200" rtl="0" algn="just">
              <a:spcBef>
                <a:spcPts val="0"/>
              </a:spcBef>
              <a:spcAft>
                <a:spcPts val="0"/>
              </a:spcAft>
              <a:buClr>
                <a:schemeClr val="dk1"/>
              </a:buClr>
              <a:buSzPts val="1800"/>
              <a:buChar char="●"/>
            </a:pPr>
            <a:r>
              <a:rPr lang="es-AR">
                <a:solidFill>
                  <a:schemeClr val="dk1"/>
                </a:solidFill>
              </a:rPr>
              <a:t>Presenta como asíntota el eje de abscisas al que se va aproximando sin llegar a cortarse</a:t>
            </a:r>
            <a:endParaRPr>
              <a:solidFill>
                <a:schemeClr val="dk1"/>
              </a:solidFill>
            </a:endParaRPr>
          </a:p>
          <a:p>
            <a:pPr indent="-342900" lvl="0" marL="457200" algn="just">
              <a:spcBef>
                <a:spcPts val="0"/>
              </a:spcBef>
              <a:spcAft>
                <a:spcPts val="0"/>
              </a:spcAft>
              <a:buClr>
                <a:schemeClr val="dk1"/>
              </a:buClr>
              <a:buSzPts val="1800"/>
              <a:buChar char="●"/>
            </a:pPr>
            <a:r>
              <a:rPr lang="es-AR">
                <a:solidFill>
                  <a:schemeClr val="dk1"/>
                </a:solidFill>
              </a:rPr>
              <a:t>Presenta puntos de inflexión en los puntos de abscisas μ +σ y μ-σ, dondecambiade concavidad (lo que determina que cuánto mayor sea σ  más achatada sea la curva)</a:t>
            </a:r>
            <a:endParaRPr>
              <a:solidFill>
                <a:schemeClr val="dk1"/>
              </a:solidFill>
            </a:endParaRPr>
          </a:p>
        </p:txBody>
      </p:sp>
      <p:pic>
        <p:nvPicPr>
          <p:cNvPr id="530" name="Shape 530"/>
          <p:cNvPicPr preferRelativeResize="0"/>
          <p:nvPr/>
        </p:nvPicPr>
        <p:blipFill>
          <a:blip r:embed="rId3">
            <a:alphaModFix/>
          </a:blip>
          <a:stretch>
            <a:fillRect/>
          </a:stretch>
        </p:blipFill>
        <p:spPr>
          <a:xfrm>
            <a:off x="133875" y="1796800"/>
            <a:ext cx="4970000" cy="3667350"/>
          </a:xfrm>
          <a:prstGeom prst="rect">
            <a:avLst/>
          </a:prstGeom>
          <a:noFill/>
          <a:ln>
            <a:noFill/>
          </a:ln>
        </p:spPr>
      </p:pic>
      <p:pic>
        <p:nvPicPr>
          <p:cNvPr id="531" name="Shape 531"/>
          <p:cNvPicPr preferRelativeResize="0"/>
          <p:nvPr/>
        </p:nvPicPr>
        <p:blipFill>
          <a:blip r:embed="rId4">
            <a:alphaModFix/>
          </a:blip>
          <a:stretch>
            <a:fillRect/>
          </a:stretch>
        </p:blipFill>
        <p:spPr>
          <a:xfrm>
            <a:off x="1604075" y="5342325"/>
            <a:ext cx="3584875" cy="1542775"/>
          </a:xfrm>
          <a:prstGeom prst="rect">
            <a:avLst/>
          </a:prstGeom>
          <a:noFill/>
          <a:ln>
            <a:noFill/>
          </a:ln>
        </p:spPr>
      </p:pic>
      <p:sp>
        <p:nvSpPr>
          <p:cNvPr id="532" name="Shape 532"/>
          <p:cNvSpPr txBox="1"/>
          <p:nvPr/>
        </p:nvSpPr>
        <p:spPr>
          <a:xfrm>
            <a:off x="969600" y="6000950"/>
            <a:ext cx="3374100" cy="811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AR" sz="2400"/>
              <a:t>fdp=</a:t>
            </a:r>
            <a:endParaRPr sz="2400"/>
          </a:p>
        </p:txBody>
      </p:sp>
      <p:sp>
        <p:nvSpPr>
          <p:cNvPr id="533" name="Shape 533"/>
          <p:cNvSpPr txBox="1"/>
          <p:nvPr/>
        </p:nvSpPr>
        <p:spPr>
          <a:xfrm>
            <a:off x="-4592125" y="6631875"/>
            <a:ext cx="2989200" cy="900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Shape 538"/>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s-AR" sz="3600">
                <a:solidFill>
                  <a:srgbClr val="FFFFFF"/>
                </a:solidFill>
                <a:latin typeface="Source Sans Pro"/>
                <a:ea typeface="Source Sans Pro"/>
                <a:cs typeface="Source Sans Pro"/>
                <a:sym typeface="Source Sans Pro"/>
              </a:rPr>
              <a:t>Los parámetros de la normal</a:t>
            </a:r>
            <a:endParaRPr b="1" sz="3600">
              <a:solidFill>
                <a:srgbClr val="FFFFFF"/>
              </a:solidFill>
              <a:latin typeface="Source Sans Pro"/>
              <a:ea typeface="Source Sans Pro"/>
              <a:cs typeface="Source Sans Pro"/>
              <a:sym typeface="Source Sans Pro"/>
            </a:endParaRPr>
          </a:p>
        </p:txBody>
      </p:sp>
      <p:sp>
        <p:nvSpPr>
          <p:cNvPr id="539" name="Shape 539"/>
          <p:cNvSpPr txBox="1"/>
          <p:nvPr>
            <p:ph idx="3" type="body"/>
          </p:nvPr>
        </p:nvSpPr>
        <p:spPr>
          <a:xfrm>
            <a:off x="360000" y="4424400"/>
            <a:ext cx="9180000" cy="2232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s-AR" sz="2400">
                <a:solidFill>
                  <a:schemeClr val="dk1"/>
                </a:solidFill>
              </a:rPr>
              <a:t>¿Quienes son μ y σ?</a:t>
            </a:r>
            <a:endParaRPr b="1" sz="2400">
              <a:solidFill>
                <a:schemeClr val="dk1"/>
              </a:solidFill>
            </a:endParaRPr>
          </a:p>
          <a:p>
            <a:pPr indent="0" lvl="0" marL="0" rtl="0">
              <a:spcBef>
                <a:spcPts val="0"/>
              </a:spcBef>
              <a:spcAft>
                <a:spcPts val="0"/>
              </a:spcAft>
              <a:buNone/>
            </a:pPr>
            <a:r>
              <a:t/>
            </a:r>
            <a:endParaRPr sz="1400">
              <a:solidFill>
                <a:schemeClr val="dk1"/>
              </a:solidFill>
            </a:endParaRPr>
          </a:p>
          <a:p>
            <a:pPr indent="0" lvl="0" marL="0" rtl="0">
              <a:spcBef>
                <a:spcPts val="0"/>
              </a:spcBef>
              <a:spcAft>
                <a:spcPts val="0"/>
              </a:spcAft>
              <a:buNone/>
            </a:pPr>
            <a:r>
              <a:t/>
            </a:r>
            <a:endParaRPr sz="1400">
              <a:solidFill>
                <a:schemeClr val="dk1"/>
              </a:solidFill>
            </a:endParaRPr>
          </a:p>
          <a:p>
            <a:pPr indent="0" lvl="0" marL="0" rtl="0">
              <a:spcBef>
                <a:spcPts val="0"/>
              </a:spcBef>
              <a:spcAft>
                <a:spcPts val="0"/>
              </a:spcAft>
              <a:buNone/>
            </a:pPr>
            <a:r>
              <a:rPr lang="es-AR" sz="2400">
                <a:solidFill>
                  <a:schemeClr val="dk1"/>
                </a:solidFill>
              </a:rPr>
              <a:t>μ es la media mas conocida como promedio</a:t>
            </a:r>
            <a:endParaRPr sz="2400">
              <a:solidFill>
                <a:schemeClr val="dk1"/>
              </a:solidFill>
            </a:endParaRPr>
          </a:p>
          <a:p>
            <a:pPr indent="0" lvl="0" marL="0" rtl="0">
              <a:spcBef>
                <a:spcPts val="0"/>
              </a:spcBef>
              <a:spcAft>
                <a:spcPts val="0"/>
              </a:spcAft>
              <a:buNone/>
            </a:pPr>
            <a:r>
              <a:t/>
            </a:r>
            <a:endParaRPr sz="2400">
              <a:solidFill>
                <a:schemeClr val="dk1"/>
              </a:solidFill>
            </a:endParaRPr>
          </a:p>
          <a:p>
            <a:pPr indent="0" lvl="0" marL="0" rtl="0">
              <a:spcBef>
                <a:spcPts val="0"/>
              </a:spcBef>
              <a:spcAft>
                <a:spcPts val="0"/>
              </a:spcAft>
              <a:buNone/>
            </a:pPr>
            <a:r>
              <a:rPr lang="es-AR" sz="2400">
                <a:solidFill>
                  <a:schemeClr val="dk1"/>
                </a:solidFill>
              </a:rPr>
              <a:t>σ es la desviación típica</a:t>
            </a:r>
            <a:endParaRPr sz="2400">
              <a:solidFill>
                <a:schemeClr val="dk1"/>
              </a:solidFill>
            </a:endParaRPr>
          </a:p>
          <a:p>
            <a:pPr indent="0" lvl="0" marL="0" rtl="0">
              <a:spcBef>
                <a:spcPts val="0"/>
              </a:spcBef>
              <a:spcAft>
                <a:spcPts val="0"/>
              </a:spcAft>
              <a:buClr>
                <a:schemeClr val="dk1"/>
              </a:buClr>
              <a:buSzPts val="1100"/>
              <a:buFont typeface="Arial"/>
              <a:buNone/>
            </a:pPr>
            <a:r>
              <a:t/>
            </a:r>
            <a:endParaRPr sz="2400">
              <a:solidFill>
                <a:schemeClr val="dk1"/>
              </a:solidFill>
            </a:endParaRPr>
          </a:p>
        </p:txBody>
      </p:sp>
      <p:sp>
        <p:nvSpPr>
          <p:cNvPr id="540" name="Shape 540"/>
          <p:cNvSpPr txBox="1"/>
          <p:nvPr/>
        </p:nvSpPr>
        <p:spPr>
          <a:xfrm>
            <a:off x="360000" y="1758150"/>
            <a:ext cx="9180000" cy="2123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s-AR" sz="2400"/>
              <a:t>Cuando  </a:t>
            </a:r>
            <a:r>
              <a:rPr lang="es-AR" sz="2400">
                <a:solidFill>
                  <a:schemeClr val="dk1"/>
                </a:solidFill>
              </a:rPr>
              <a:t>μ </a:t>
            </a:r>
            <a:r>
              <a:rPr lang="es-AR" sz="2400"/>
              <a:t>varía la gráfica de la función se traslada,  es un parámetro de posición.</a:t>
            </a:r>
            <a:endParaRPr sz="2400"/>
          </a:p>
          <a:p>
            <a:pPr indent="0" lvl="0" marL="0">
              <a:spcBef>
                <a:spcPts val="0"/>
              </a:spcBef>
              <a:spcAft>
                <a:spcPts val="0"/>
              </a:spcAft>
              <a:buClr>
                <a:schemeClr val="dk1"/>
              </a:buClr>
              <a:buSzPts val="1100"/>
              <a:buFont typeface="Arial"/>
              <a:buNone/>
            </a:pPr>
            <a:r>
              <a:rPr lang="es-AR" sz="2400"/>
              <a:t>Cuando </a:t>
            </a:r>
            <a:r>
              <a:rPr lang="es-AR" sz="2400">
                <a:solidFill>
                  <a:schemeClr val="dk1"/>
                </a:solidFill>
              </a:rPr>
              <a:t>σ</a:t>
            </a:r>
            <a:r>
              <a:rPr lang="es-AR" sz="2400"/>
              <a:t>  aumenta, la gráfica se “achata”, cuando  </a:t>
            </a:r>
            <a:r>
              <a:rPr lang="es-AR" sz="2400">
                <a:solidFill>
                  <a:schemeClr val="dk1"/>
                </a:solidFill>
              </a:rPr>
              <a:t>σ </a:t>
            </a:r>
            <a:r>
              <a:rPr lang="es-AR" sz="2400"/>
              <a:t>disminuye la gráfica se hace más “puntiaguda”,</a:t>
            </a:r>
            <a:endParaRPr sz="2400"/>
          </a:p>
          <a:p>
            <a:pPr indent="0" lvl="0" marL="0">
              <a:spcBef>
                <a:spcPts val="0"/>
              </a:spcBef>
              <a:spcAft>
                <a:spcPts val="0"/>
              </a:spcAft>
              <a:buNone/>
            </a:pPr>
            <a:r>
              <a:rPr lang="es-AR" sz="2400"/>
              <a:t>se dice que  es un parámetro de escala.</a:t>
            </a:r>
            <a:endParaRPr sz="2400"/>
          </a:p>
        </p:txBody>
      </p:sp>
      <p:sp>
        <p:nvSpPr>
          <p:cNvPr id="541" name="Shape 541"/>
          <p:cNvSpPr txBox="1"/>
          <p:nvPr/>
        </p:nvSpPr>
        <p:spPr>
          <a:xfrm>
            <a:off x="-5068675" y="4162525"/>
            <a:ext cx="1234800" cy="1321200"/>
          </a:xfrm>
          <a:prstGeom prst="rect">
            <a:avLst/>
          </a:prstGeom>
          <a:noFill/>
          <a:ln>
            <a:noFill/>
          </a:ln>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a:spcBef>
                <a:spcPts val="0"/>
              </a:spcBef>
              <a:spcAft>
                <a:spcPts val="0"/>
              </a:spcAft>
              <a:buNone/>
            </a:pPr>
            <a:r>
              <a:rPr lang="es-AR"/>
              <a:t>σ</a:t>
            </a:r>
            <a:r>
              <a:rPr lang="es-AR" sz="1800">
                <a:solidFill>
                  <a:schemeClr val="dk1"/>
                </a:solidFill>
              </a:rPr>
              <a:t>μ</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Shape 546"/>
          <p:cNvSpPr/>
          <p:nvPr/>
        </p:nvSpPr>
        <p:spPr>
          <a:xfrm>
            <a:off x="598250" y="4270650"/>
            <a:ext cx="1842900" cy="1689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7" name="Shape 547"/>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s-AR" sz="3600">
                <a:solidFill>
                  <a:srgbClr val="FFFFFF"/>
                </a:solidFill>
                <a:latin typeface="Source Sans Pro"/>
                <a:ea typeface="Source Sans Pro"/>
                <a:cs typeface="Source Sans Pro"/>
                <a:sym typeface="Source Sans Pro"/>
              </a:rPr>
              <a:t>Normal estándar</a:t>
            </a:r>
            <a:endParaRPr b="1" sz="3600">
              <a:solidFill>
                <a:srgbClr val="FFFFFF"/>
              </a:solidFill>
              <a:latin typeface="Source Sans Pro"/>
              <a:ea typeface="Source Sans Pro"/>
              <a:cs typeface="Source Sans Pro"/>
              <a:sym typeface="Source Sans Pro"/>
            </a:endParaRPr>
          </a:p>
        </p:txBody>
      </p:sp>
      <p:sp>
        <p:nvSpPr>
          <p:cNvPr id="548" name="Shape 548"/>
          <p:cNvSpPr txBox="1"/>
          <p:nvPr/>
        </p:nvSpPr>
        <p:spPr>
          <a:xfrm>
            <a:off x="476563" y="1779825"/>
            <a:ext cx="9127500" cy="2296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s-AR" sz="2400">
                <a:solidFill>
                  <a:schemeClr val="dk1"/>
                </a:solidFill>
              </a:rPr>
              <a:t>En las familias representadas por las distribuciones normales ocupa un lugar especial la distribución que tiene de media cero (μ= 0) y por desviación típica la unidad </a:t>
            </a:r>
            <a:r>
              <a:rPr lang="es-AR" sz="2400">
                <a:solidFill>
                  <a:schemeClr val="dk1"/>
                </a:solidFill>
              </a:rPr>
              <a:t>(</a:t>
            </a:r>
            <a:r>
              <a:rPr lang="es-AR" sz="2400">
                <a:solidFill>
                  <a:schemeClr val="dk1"/>
                </a:solidFill>
              </a:rPr>
              <a:t>σ= 1). Esta distribución se llama la distribución normal estándar, o reducida.</a:t>
            </a:r>
            <a:endParaRPr sz="2400">
              <a:solidFill>
                <a:schemeClr val="dk1"/>
              </a:solidFill>
            </a:endParaRPr>
          </a:p>
          <a:p>
            <a:pPr indent="0" lvl="0" marL="0" rtl="0" algn="just">
              <a:spcBef>
                <a:spcPts val="0"/>
              </a:spcBef>
              <a:spcAft>
                <a:spcPts val="0"/>
              </a:spcAft>
              <a:buClr>
                <a:schemeClr val="dk1"/>
              </a:buClr>
              <a:buSzPts val="1100"/>
              <a:buFont typeface="Arial"/>
              <a:buNone/>
            </a:pPr>
            <a:r>
              <a:rPr lang="es-AR" sz="2400">
                <a:solidFill>
                  <a:schemeClr val="dk1"/>
                </a:solidFill>
              </a:rPr>
              <a:t>Recordemos las frecuencias acumuladas de una variable aleatoria continua, como calculamos la probabilidad </a:t>
            </a:r>
            <a:endParaRPr sz="2400">
              <a:solidFill>
                <a:schemeClr val="dk1"/>
              </a:solidFill>
            </a:endParaRPr>
          </a:p>
          <a:p>
            <a:pPr indent="457200" lvl="0" marL="1828800" rtl="0" algn="just">
              <a:spcBef>
                <a:spcPts val="0"/>
              </a:spcBef>
              <a:spcAft>
                <a:spcPts val="0"/>
              </a:spcAft>
              <a:buClr>
                <a:schemeClr val="dk1"/>
              </a:buClr>
              <a:buSzPts val="1100"/>
              <a:buFont typeface="Arial"/>
              <a:buNone/>
            </a:pPr>
            <a:r>
              <a:t/>
            </a:r>
            <a:endParaRPr sz="2400">
              <a:solidFill>
                <a:schemeClr val="dk1"/>
              </a:solidFill>
            </a:endParaRPr>
          </a:p>
          <a:p>
            <a:pPr indent="0" lvl="0" marL="0" algn="just">
              <a:spcBef>
                <a:spcPts val="0"/>
              </a:spcBef>
              <a:spcAft>
                <a:spcPts val="0"/>
              </a:spcAft>
              <a:buClr>
                <a:schemeClr val="dk1"/>
              </a:buClr>
              <a:buSzPts val="1100"/>
              <a:buFont typeface="Arial"/>
              <a:buNone/>
            </a:pPr>
            <a:r>
              <a:t/>
            </a:r>
            <a:endParaRPr sz="2400">
              <a:solidFill>
                <a:schemeClr val="dk1"/>
              </a:solidFill>
            </a:endParaRPr>
          </a:p>
          <a:p>
            <a:pPr indent="0" lvl="0" marL="0" algn="just">
              <a:spcBef>
                <a:spcPts val="0"/>
              </a:spcBef>
              <a:spcAft>
                <a:spcPts val="0"/>
              </a:spcAft>
              <a:buNone/>
            </a:pPr>
            <a:r>
              <a:t/>
            </a:r>
            <a:endParaRPr/>
          </a:p>
        </p:txBody>
      </p:sp>
      <p:sp>
        <p:nvSpPr>
          <p:cNvPr id="549" name="Shape 549"/>
          <p:cNvSpPr txBox="1"/>
          <p:nvPr/>
        </p:nvSpPr>
        <p:spPr>
          <a:xfrm>
            <a:off x="599550" y="3409638"/>
            <a:ext cx="8880900" cy="1045200"/>
          </a:xfrm>
          <a:prstGeom prst="rect">
            <a:avLst/>
          </a:prstGeom>
          <a:noFill/>
          <a:ln>
            <a:noFill/>
          </a:ln>
        </p:spPr>
        <p:txBody>
          <a:bodyPr anchorCtr="0" anchor="t" bIns="91425" lIns="91425" spcFirstLastPara="1" rIns="91425" wrap="square" tIns="91425">
            <a:noAutofit/>
          </a:bodyPr>
          <a:lstStyle/>
          <a:p>
            <a:pPr indent="457200" lvl="0" marL="1828800" rtl="0" algn="l">
              <a:spcBef>
                <a:spcPts val="0"/>
              </a:spcBef>
              <a:spcAft>
                <a:spcPts val="0"/>
              </a:spcAft>
              <a:buNone/>
            </a:pPr>
            <a:r>
              <a:t/>
            </a:r>
            <a:endParaRPr sz="2400"/>
          </a:p>
        </p:txBody>
      </p:sp>
      <p:sp>
        <p:nvSpPr>
          <p:cNvPr id="550" name="Shape 550"/>
          <p:cNvSpPr txBox="1"/>
          <p:nvPr/>
        </p:nvSpPr>
        <p:spPr>
          <a:xfrm>
            <a:off x="3578775" y="4224275"/>
            <a:ext cx="4743600" cy="649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AR" sz="2400"/>
              <a:t>la fda de una normal se anota como     </a:t>
            </a:r>
            <a:r>
              <a:rPr b="1" lang="es-AR" sz="2400">
                <a:solidFill>
                  <a:schemeClr val="dk1"/>
                </a:solidFill>
              </a:rPr>
              <a:t>ϕ(x) = P (X &lt; = x)</a:t>
            </a:r>
            <a:endParaRPr b="1" sz="2400"/>
          </a:p>
        </p:txBody>
      </p:sp>
      <p:sp>
        <p:nvSpPr>
          <p:cNvPr id="551" name="Shape 551"/>
          <p:cNvSpPr txBox="1"/>
          <p:nvPr/>
        </p:nvSpPr>
        <p:spPr>
          <a:xfrm>
            <a:off x="892250" y="4454850"/>
            <a:ext cx="1559700" cy="132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s-AR" sz="2400">
                <a:solidFill>
                  <a:schemeClr val="dk1"/>
                </a:solidFill>
              </a:rPr>
              <a:t>P(X&lt;a)</a:t>
            </a:r>
            <a:endParaRPr b="1" sz="2400">
              <a:solidFill>
                <a:schemeClr val="dk1"/>
              </a:solidFill>
            </a:endParaRPr>
          </a:p>
          <a:p>
            <a:pPr indent="0" lvl="0" marL="0" rtl="0">
              <a:spcBef>
                <a:spcPts val="0"/>
              </a:spcBef>
              <a:spcAft>
                <a:spcPts val="0"/>
              </a:spcAft>
              <a:buClr>
                <a:schemeClr val="dk1"/>
              </a:buClr>
              <a:buSzPts val="1100"/>
              <a:buFont typeface="Arial"/>
              <a:buNone/>
            </a:pPr>
            <a:r>
              <a:rPr b="1" lang="es-AR" sz="2400">
                <a:solidFill>
                  <a:schemeClr val="dk1"/>
                </a:solidFill>
              </a:rPr>
              <a:t>P(a&lt;X&lt;b)</a:t>
            </a:r>
            <a:endParaRPr b="1" sz="2400">
              <a:solidFill>
                <a:schemeClr val="dk1"/>
              </a:solidFill>
            </a:endParaRPr>
          </a:p>
          <a:p>
            <a:pPr indent="0" lvl="0" marL="0" rtl="0">
              <a:spcBef>
                <a:spcPts val="0"/>
              </a:spcBef>
              <a:spcAft>
                <a:spcPts val="0"/>
              </a:spcAft>
              <a:buClr>
                <a:schemeClr val="dk1"/>
              </a:buClr>
              <a:buSzPts val="1100"/>
              <a:buFont typeface="Arial"/>
              <a:buNone/>
            </a:pPr>
            <a:r>
              <a:rPr b="1" lang="es-AR" sz="2400">
                <a:solidFill>
                  <a:schemeClr val="dk1"/>
                </a:solidFill>
              </a:rPr>
              <a:t>P(X&lt;b)</a:t>
            </a:r>
            <a:endParaRPr b="1"/>
          </a:p>
        </p:txBody>
      </p:sp>
      <p:sp>
        <p:nvSpPr>
          <p:cNvPr id="552" name="Shape 552"/>
          <p:cNvSpPr txBox="1"/>
          <p:nvPr/>
        </p:nvSpPr>
        <p:spPr>
          <a:xfrm>
            <a:off x="2102350" y="5960250"/>
            <a:ext cx="2707500" cy="649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AR" sz="2400"/>
              <a:t>Ej P(X&lt;2)=</a:t>
            </a:r>
            <a:r>
              <a:rPr lang="es-AR" sz="2400">
                <a:solidFill>
                  <a:schemeClr val="dk1"/>
                </a:solidFill>
              </a:rPr>
              <a:t>ϕ(2)</a:t>
            </a:r>
            <a:endParaRPr sz="2400"/>
          </a:p>
        </p:txBody>
      </p:sp>
      <p:sp>
        <p:nvSpPr>
          <p:cNvPr id="553" name="Shape 553"/>
          <p:cNvSpPr txBox="1"/>
          <p:nvPr/>
        </p:nvSpPr>
        <p:spPr>
          <a:xfrm>
            <a:off x="5083350" y="5764650"/>
            <a:ext cx="4397100" cy="1689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AR" sz="2400"/>
              <a:t>y por simetría </a:t>
            </a:r>
            <a:endParaRPr sz="2400"/>
          </a:p>
          <a:p>
            <a:pPr indent="0" lvl="0" marL="0">
              <a:spcBef>
                <a:spcPts val="0"/>
              </a:spcBef>
              <a:spcAft>
                <a:spcPts val="0"/>
              </a:spcAft>
              <a:buNone/>
            </a:pPr>
            <a:r>
              <a:rPr lang="es-AR" sz="2400">
                <a:solidFill>
                  <a:schemeClr val="dk1"/>
                </a:solidFill>
              </a:rPr>
              <a:t> P(X&gt;2)=1-P(X&lt;2)=1- ϕ(2)</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Shape 558"/>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s-AR" sz="3600">
                <a:solidFill>
                  <a:srgbClr val="FFFFFF"/>
                </a:solidFill>
                <a:latin typeface="Source Sans Pro"/>
                <a:ea typeface="Source Sans Pro"/>
                <a:cs typeface="Source Sans Pro"/>
                <a:sym typeface="Source Sans Pro"/>
              </a:rPr>
              <a:t>Normal estándar y cálculo fda</a:t>
            </a:r>
            <a:endParaRPr b="1" sz="3600">
              <a:solidFill>
                <a:srgbClr val="FFFFFF"/>
              </a:solidFill>
              <a:latin typeface="Source Sans Pro"/>
              <a:ea typeface="Source Sans Pro"/>
              <a:cs typeface="Source Sans Pro"/>
              <a:sym typeface="Source Sans Pro"/>
            </a:endParaRPr>
          </a:p>
          <a:p>
            <a:pPr indent="0" lvl="0" marL="0">
              <a:spcBef>
                <a:spcPts val="0"/>
              </a:spcBef>
              <a:spcAft>
                <a:spcPts val="0"/>
              </a:spcAft>
              <a:buNone/>
            </a:pPr>
            <a:r>
              <a:t/>
            </a:r>
            <a:endParaRPr/>
          </a:p>
        </p:txBody>
      </p:sp>
      <p:sp>
        <p:nvSpPr>
          <p:cNvPr id="559" name="Shape 559"/>
          <p:cNvSpPr txBox="1"/>
          <p:nvPr>
            <p:ph idx="3" type="body"/>
          </p:nvPr>
        </p:nvSpPr>
        <p:spPr>
          <a:xfrm>
            <a:off x="360000" y="5491200"/>
            <a:ext cx="9180000" cy="2232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AR"/>
              <a:t>Esto ya está hecho, existen tablas de la función de distribución acumulada de la normal estándar para valores de x que oscilan en general entre -4 y 4, pues para valores de x menores que -4,  Pb( x )  0 , y para valores de x mayores que 4,  ( x )  1</a:t>
            </a:r>
            <a:endParaRPr/>
          </a:p>
        </p:txBody>
      </p:sp>
      <p:sp>
        <p:nvSpPr>
          <p:cNvPr id="560" name="Shape 560"/>
          <p:cNvSpPr txBox="1"/>
          <p:nvPr/>
        </p:nvSpPr>
        <p:spPr>
          <a:xfrm>
            <a:off x="360313" y="3456325"/>
            <a:ext cx="9360000" cy="900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s-AR" sz="1800"/>
              <a:t>Calculábamos el área bajo la curva de su fdp. </a:t>
            </a:r>
            <a:r>
              <a:rPr b="1" lang="es-AR" sz="1800"/>
              <a:t>Aquí</a:t>
            </a:r>
            <a:r>
              <a:rPr b="1" lang="es-AR" sz="1800"/>
              <a:t> su fdp empieza a complicarse un poco y la integral de esa ecuacion sólo se resuelve numéricamente!</a:t>
            </a:r>
            <a:endParaRPr b="1" sz="1800"/>
          </a:p>
        </p:txBody>
      </p:sp>
      <p:pic>
        <p:nvPicPr>
          <p:cNvPr id="561" name="Shape 561"/>
          <p:cNvPicPr preferRelativeResize="0"/>
          <p:nvPr/>
        </p:nvPicPr>
        <p:blipFill>
          <a:blip r:embed="rId3">
            <a:alphaModFix/>
          </a:blip>
          <a:stretch>
            <a:fillRect/>
          </a:stretch>
        </p:blipFill>
        <p:spPr>
          <a:xfrm>
            <a:off x="5839263" y="1570563"/>
            <a:ext cx="2466975" cy="1847850"/>
          </a:xfrm>
          <a:prstGeom prst="rect">
            <a:avLst/>
          </a:prstGeom>
          <a:noFill/>
          <a:ln>
            <a:noFill/>
          </a:ln>
        </p:spPr>
      </p:pic>
      <p:sp>
        <p:nvSpPr>
          <p:cNvPr id="562" name="Shape 562"/>
          <p:cNvSpPr txBox="1"/>
          <p:nvPr/>
        </p:nvSpPr>
        <p:spPr>
          <a:xfrm>
            <a:off x="10080625" y="1965925"/>
            <a:ext cx="3000000" cy="3000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63" name="Shape 563"/>
          <p:cNvSpPr txBox="1"/>
          <p:nvPr/>
        </p:nvSpPr>
        <p:spPr>
          <a:xfrm>
            <a:off x="164275" y="1866475"/>
            <a:ext cx="4505400" cy="543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AR" sz="2400"/>
              <a:t>¿Cómo calculamos la fda?</a:t>
            </a:r>
            <a:endParaRPr sz="2400"/>
          </a:p>
        </p:txBody>
      </p:sp>
      <p:sp>
        <p:nvSpPr>
          <p:cNvPr id="564" name="Shape 564"/>
          <p:cNvSpPr txBox="1"/>
          <p:nvPr/>
        </p:nvSpPr>
        <p:spPr>
          <a:xfrm>
            <a:off x="2341800" y="4545850"/>
            <a:ext cx="7198200" cy="1496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s-AR" sz="3600"/>
              <a:t>Pero a no desesperar!</a:t>
            </a:r>
            <a:endParaRPr b="1" sz="36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Shape 569"/>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s-AR" sz="3600">
                <a:solidFill>
                  <a:srgbClr val="FFFFFF"/>
                </a:solidFill>
                <a:latin typeface="Source Sans Pro"/>
                <a:ea typeface="Source Sans Pro"/>
                <a:cs typeface="Source Sans Pro"/>
                <a:sym typeface="Source Sans Pro"/>
              </a:rPr>
              <a:t>Tabla de Fda de la normal estandarizada</a:t>
            </a:r>
            <a:endParaRPr b="1" sz="3600">
              <a:solidFill>
                <a:srgbClr val="FFFFFF"/>
              </a:solidFill>
              <a:latin typeface="Source Sans Pro"/>
              <a:ea typeface="Source Sans Pro"/>
              <a:cs typeface="Source Sans Pro"/>
              <a:sym typeface="Source Sans Pro"/>
            </a:endParaRPr>
          </a:p>
        </p:txBody>
      </p:sp>
      <p:pic>
        <p:nvPicPr>
          <p:cNvPr id="570" name="Shape 570"/>
          <p:cNvPicPr preferRelativeResize="0"/>
          <p:nvPr/>
        </p:nvPicPr>
        <p:blipFill>
          <a:blip r:embed="rId3">
            <a:alphaModFix/>
          </a:blip>
          <a:stretch>
            <a:fillRect/>
          </a:stretch>
        </p:blipFill>
        <p:spPr>
          <a:xfrm>
            <a:off x="152400" y="1412400"/>
            <a:ext cx="9567600" cy="5994874"/>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Shape 575"/>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s-AR" sz="3600">
                <a:solidFill>
                  <a:srgbClr val="FFFFFF"/>
                </a:solidFill>
                <a:latin typeface="Source Sans Pro"/>
                <a:ea typeface="Source Sans Pro"/>
                <a:cs typeface="Source Sans Pro"/>
                <a:sym typeface="Source Sans Pro"/>
              </a:rPr>
              <a:t>Distribución exponencial</a:t>
            </a:r>
            <a:endParaRPr b="1" sz="3600">
              <a:solidFill>
                <a:srgbClr val="FFFFFF"/>
              </a:solidFill>
              <a:latin typeface="Source Sans Pro"/>
              <a:ea typeface="Source Sans Pro"/>
              <a:cs typeface="Source Sans Pro"/>
              <a:sym typeface="Source Sans Pro"/>
            </a:endParaRPr>
          </a:p>
        </p:txBody>
      </p:sp>
      <p:sp>
        <p:nvSpPr>
          <p:cNvPr id="576" name="Shape 576"/>
          <p:cNvSpPr txBox="1"/>
          <p:nvPr>
            <p:ph idx="3" type="body"/>
          </p:nvPr>
        </p:nvSpPr>
        <p:spPr>
          <a:xfrm>
            <a:off x="239250" y="1864250"/>
            <a:ext cx="9180000" cy="11829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b="1" lang="es-AR" sz="2400"/>
              <a:t>Sea X una v.a. continua. Se dice que tiene distribución exponencial con parámetro  λ si su f.d.p. es de la forma</a:t>
            </a:r>
            <a:endParaRPr b="1" sz="2400"/>
          </a:p>
        </p:txBody>
      </p:sp>
      <p:pic>
        <p:nvPicPr>
          <p:cNvPr id="577" name="Shape 577"/>
          <p:cNvPicPr preferRelativeResize="0"/>
          <p:nvPr/>
        </p:nvPicPr>
        <p:blipFill>
          <a:blip r:embed="rId3">
            <a:alphaModFix/>
          </a:blip>
          <a:stretch>
            <a:fillRect/>
          </a:stretch>
        </p:blipFill>
        <p:spPr>
          <a:xfrm>
            <a:off x="685800" y="3199550"/>
            <a:ext cx="8438352" cy="28329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Shape 582"/>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s-AR" sz="3600">
                <a:solidFill>
                  <a:srgbClr val="FFFFFF"/>
                </a:solidFill>
                <a:latin typeface="Source Sans Pro"/>
                <a:ea typeface="Source Sans Pro"/>
                <a:cs typeface="Source Sans Pro"/>
                <a:sym typeface="Source Sans Pro"/>
              </a:rPr>
              <a:t>Características</a:t>
            </a:r>
            <a:endParaRPr b="1" sz="3600">
              <a:solidFill>
                <a:srgbClr val="FFFFFF"/>
              </a:solidFill>
              <a:latin typeface="Source Sans Pro"/>
              <a:ea typeface="Source Sans Pro"/>
              <a:cs typeface="Source Sans Pro"/>
              <a:sym typeface="Source Sans Pro"/>
            </a:endParaRPr>
          </a:p>
        </p:txBody>
      </p:sp>
      <p:sp>
        <p:nvSpPr>
          <p:cNvPr id="583" name="Shape 583"/>
          <p:cNvSpPr txBox="1"/>
          <p:nvPr>
            <p:ph idx="3" type="body"/>
          </p:nvPr>
        </p:nvSpPr>
        <p:spPr>
          <a:xfrm>
            <a:off x="360000" y="2367000"/>
            <a:ext cx="3500400" cy="309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AR" sz="2400"/>
              <a:t>La distribución exponencial se utiliza algunas veces para modelar el tiempo que transcurre antes de que ocurra un evento. A menudo se lo llama tiempo de espera.</a:t>
            </a:r>
            <a:endParaRPr sz="2400"/>
          </a:p>
        </p:txBody>
      </p:sp>
      <p:pic>
        <p:nvPicPr>
          <p:cNvPr id="584" name="Shape 584"/>
          <p:cNvPicPr preferRelativeResize="0"/>
          <p:nvPr/>
        </p:nvPicPr>
        <p:blipFill>
          <a:blip r:embed="rId3">
            <a:alphaModFix/>
          </a:blip>
          <a:stretch>
            <a:fillRect/>
          </a:stretch>
        </p:blipFill>
        <p:spPr>
          <a:xfrm>
            <a:off x="4016775" y="1664600"/>
            <a:ext cx="5350300" cy="4908850"/>
          </a:xfrm>
          <a:prstGeom prst="rect">
            <a:avLst/>
          </a:prstGeom>
          <a:noFill/>
          <a:ln>
            <a:noFill/>
          </a:ln>
        </p:spPr>
      </p:pic>
      <p:sp>
        <p:nvSpPr>
          <p:cNvPr id="585" name="Shape 585"/>
          <p:cNvSpPr txBox="1"/>
          <p:nvPr/>
        </p:nvSpPr>
        <p:spPr>
          <a:xfrm>
            <a:off x="360000" y="5679825"/>
            <a:ext cx="3960900" cy="2367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s-AR" sz="2400"/>
              <a:t>Notación: X ~ Exp ( λ )</a:t>
            </a:r>
            <a:endParaRPr b="1" sz="24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Shape 590"/>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s-AR" sz="3600">
                <a:solidFill>
                  <a:srgbClr val="FFFFFF"/>
                </a:solidFill>
                <a:latin typeface="Source Sans Pro"/>
                <a:ea typeface="Source Sans Pro"/>
                <a:cs typeface="Source Sans Pro"/>
                <a:sym typeface="Source Sans Pro"/>
              </a:rPr>
              <a:t>Fda de la exponencial</a:t>
            </a:r>
            <a:endParaRPr b="1" sz="3600">
              <a:solidFill>
                <a:srgbClr val="FFFFFF"/>
              </a:solidFill>
              <a:latin typeface="Source Sans Pro"/>
              <a:ea typeface="Source Sans Pro"/>
              <a:cs typeface="Source Sans Pro"/>
              <a:sym typeface="Source Sans Pro"/>
            </a:endParaRPr>
          </a:p>
        </p:txBody>
      </p:sp>
      <p:sp>
        <p:nvSpPr>
          <p:cNvPr id="591" name="Shape 591"/>
          <p:cNvSpPr txBox="1"/>
          <p:nvPr>
            <p:ph idx="3" type="body"/>
          </p:nvPr>
        </p:nvSpPr>
        <p:spPr>
          <a:xfrm>
            <a:off x="360000" y="1960875"/>
            <a:ext cx="3287100" cy="1762500"/>
          </a:xfrm>
          <a:prstGeom prst="rect">
            <a:avLst/>
          </a:prstGeom>
        </p:spPr>
        <p:txBody>
          <a:bodyPr anchorCtr="0" anchor="t" bIns="91425" lIns="91425" spcFirstLastPara="1" rIns="91425" wrap="square" tIns="91425">
            <a:noAutofit/>
          </a:bodyPr>
          <a:lstStyle/>
          <a:p>
            <a:pPr indent="0" lvl="0" marL="0" algn="just">
              <a:spcBef>
                <a:spcPts val="0"/>
              </a:spcBef>
              <a:spcAft>
                <a:spcPts val="0"/>
              </a:spcAft>
              <a:buNone/>
            </a:pPr>
            <a:r>
              <a:rPr lang="es-AR" sz="2400"/>
              <a:t>Recordemos que la acumulada es el área bajo la curva de la fdp, analíticamente el resultado de la integral.</a:t>
            </a:r>
            <a:endParaRPr sz="2400"/>
          </a:p>
        </p:txBody>
      </p:sp>
      <p:pic>
        <p:nvPicPr>
          <p:cNvPr id="592" name="Shape 592"/>
          <p:cNvPicPr preferRelativeResize="0"/>
          <p:nvPr/>
        </p:nvPicPr>
        <p:blipFill>
          <a:blip r:embed="rId3">
            <a:alphaModFix/>
          </a:blip>
          <a:stretch>
            <a:fillRect/>
          </a:stretch>
        </p:blipFill>
        <p:spPr>
          <a:xfrm>
            <a:off x="4279675" y="1726200"/>
            <a:ext cx="5108025" cy="4496575"/>
          </a:xfrm>
          <a:prstGeom prst="rect">
            <a:avLst/>
          </a:prstGeom>
          <a:noFill/>
          <a:ln>
            <a:noFill/>
          </a:ln>
        </p:spPr>
      </p:pic>
      <p:pic>
        <p:nvPicPr>
          <p:cNvPr id="593" name="Shape 593"/>
          <p:cNvPicPr preferRelativeResize="0"/>
          <p:nvPr/>
        </p:nvPicPr>
        <p:blipFill>
          <a:blip r:embed="rId4">
            <a:alphaModFix/>
          </a:blip>
          <a:stretch>
            <a:fillRect/>
          </a:stretch>
        </p:blipFill>
        <p:spPr>
          <a:xfrm>
            <a:off x="152400" y="4965814"/>
            <a:ext cx="4127273" cy="1069309"/>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sp>
        <p:nvSpPr>
          <p:cNvPr id="598" name="Shape 598"/>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s-AR" sz="3600">
                <a:solidFill>
                  <a:srgbClr val="FFFFFF"/>
                </a:solidFill>
                <a:latin typeface="Source Sans Pro"/>
                <a:ea typeface="Source Sans Pro"/>
                <a:cs typeface="Source Sans Pro"/>
                <a:sym typeface="Source Sans Pro"/>
              </a:rPr>
              <a:t>Ejemplo</a:t>
            </a:r>
            <a:endParaRPr b="1" sz="3600">
              <a:solidFill>
                <a:srgbClr val="FFFFFF"/>
              </a:solidFill>
              <a:latin typeface="Source Sans Pro"/>
              <a:ea typeface="Source Sans Pro"/>
              <a:cs typeface="Source Sans Pro"/>
              <a:sym typeface="Source Sans Pro"/>
            </a:endParaRPr>
          </a:p>
        </p:txBody>
      </p:sp>
      <p:sp>
        <p:nvSpPr>
          <p:cNvPr id="599" name="Shape 599"/>
          <p:cNvSpPr txBox="1"/>
          <p:nvPr>
            <p:ph idx="3" type="body"/>
          </p:nvPr>
        </p:nvSpPr>
        <p:spPr>
          <a:xfrm>
            <a:off x="239250" y="1859225"/>
            <a:ext cx="9180000" cy="2232000"/>
          </a:xfrm>
          <a:prstGeom prst="rect">
            <a:avLst/>
          </a:prstGeom>
        </p:spPr>
        <p:txBody>
          <a:bodyPr anchorCtr="0" anchor="t" bIns="91425" lIns="91425" spcFirstLastPara="1" rIns="91425" wrap="square" tIns="91425">
            <a:noAutofit/>
          </a:bodyPr>
          <a:lstStyle/>
          <a:p>
            <a:pPr indent="0" lvl="0" marL="0" algn="just">
              <a:spcBef>
                <a:spcPts val="0"/>
              </a:spcBef>
              <a:spcAft>
                <a:spcPts val="0"/>
              </a:spcAft>
              <a:buClr>
                <a:schemeClr val="dk1"/>
              </a:buClr>
              <a:buSzPts val="1100"/>
              <a:buFont typeface="Arial"/>
              <a:buNone/>
            </a:pPr>
            <a:r>
              <a:rPr lang="es-AR" sz="2500"/>
              <a:t>Supongamos que el tiempo, en segundos, de respuesta en cierta terminal de computadora en línea (es decir el tiempo transcurrido entre el fin de la consulta del usuario y el principio de la respuesta del sistema a esa consulta) se puede considerar como una variable aleatoria con distribución exponencial con parámetro  λ= 0,2 . Calcular</a:t>
            </a:r>
            <a:endParaRPr sz="2500"/>
          </a:p>
          <a:p>
            <a:pPr indent="0" lvl="0" marL="0" algn="just">
              <a:spcBef>
                <a:spcPts val="0"/>
              </a:spcBef>
              <a:spcAft>
                <a:spcPts val="0"/>
              </a:spcAft>
              <a:buClr>
                <a:schemeClr val="dk1"/>
              </a:buClr>
              <a:buSzPts val="1100"/>
              <a:buFont typeface="Arial"/>
              <a:buNone/>
            </a:pPr>
            <a:r>
              <a:rPr lang="es-AR" sz="2500"/>
              <a:t>a) la probabilidad de que el tiempo de respuesta sea a lo sumo 10 segundos.</a:t>
            </a:r>
            <a:endParaRPr sz="2500"/>
          </a:p>
          <a:p>
            <a:pPr indent="0" lvl="0" marL="0" algn="just">
              <a:spcBef>
                <a:spcPts val="0"/>
              </a:spcBef>
              <a:spcAft>
                <a:spcPts val="0"/>
              </a:spcAft>
              <a:buNone/>
            </a:pPr>
            <a:r>
              <a:rPr lang="es-AR" sz="2500"/>
              <a:t>b) la probabilidad de que el tiempo de respuesta esté entre 5 y 10 segundos.</a:t>
            </a:r>
            <a:endParaRPr sz="25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3" name="Shape 603"/>
        <p:cNvGrpSpPr/>
        <p:nvPr/>
      </p:nvGrpSpPr>
      <p:grpSpPr>
        <a:xfrm>
          <a:off x="0" y="0"/>
          <a:ext cx="0" cy="0"/>
          <a:chOff x="0" y="0"/>
          <a:chExt cx="0" cy="0"/>
        </a:xfrm>
      </p:grpSpPr>
      <p:sp>
        <p:nvSpPr>
          <p:cNvPr id="604" name="Shape 604"/>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s-AR" sz="3600">
                <a:solidFill>
                  <a:srgbClr val="FFFFFF"/>
                </a:solidFill>
                <a:latin typeface="Source Sans Pro"/>
                <a:ea typeface="Source Sans Pro"/>
                <a:cs typeface="Source Sans Pro"/>
                <a:sym typeface="Source Sans Pro"/>
              </a:rPr>
              <a:t>Solución</a:t>
            </a:r>
            <a:endParaRPr b="1" sz="3600">
              <a:solidFill>
                <a:srgbClr val="FFFFFF"/>
              </a:solidFill>
              <a:latin typeface="Source Sans Pro"/>
              <a:ea typeface="Source Sans Pro"/>
              <a:cs typeface="Source Sans Pro"/>
              <a:sym typeface="Source Sans Pro"/>
            </a:endParaRPr>
          </a:p>
        </p:txBody>
      </p:sp>
      <p:sp>
        <p:nvSpPr>
          <p:cNvPr id="605" name="Shape 605"/>
          <p:cNvSpPr txBox="1"/>
          <p:nvPr>
            <p:ph idx="3" type="body"/>
          </p:nvPr>
        </p:nvSpPr>
        <p:spPr>
          <a:xfrm>
            <a:off x="360000" y="1980000"/>
            <a:ext cx="8617200" cy="22320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AutoNum type="alphaLcParenR"/>
            </a:pPr>
            <a:r>
              <a:rPr lang="es-AR" sz="3000"/>
              <a:t>Sea X la v.a. entonces X ~ Exp (0.2)</a:t>
            </a:r>
            <a:endParaRPr sz="3000"/>
          </a:p>
          <a:p>
            <a:pPr indent="0" lvl="0" marL="0">
              <a:spcBef>
                <a:spcPts val="0"/>
              </a:spcBef>
              <a:spcAft>
                <a:spcPts val="0"/>
              </a:spcAft>
              <a:buNone/>
            </a:pPr>
            <a:r>
              <a:t/>
            </a:r>
            <a:endParaRPr sz="3000"/>
          </a:p>
          <a:p>
            <a:pPr indent="0" lvl="0" marL="0">
              <a:spcBef>
                <a:spcPts val="0"/>
              </a:spcBef>
              <a:spcAft>
                <a:spcPts val="0"/>
              </a:spcAft>
              <a:buNone/>
            </a:pPr>
            <a:r>
              <a:t/>
            </a:r>
            <a:endParaRPr sz="3000"/>
          </a:p>
        </p:txBody>
      </p:sp>
      <p:sp>
        <p:nvSpPr>
          <p:cNvPr id="606" name="Shape 606"/>
          <p:cNvSpPr txBox="1"/>
          <p:nvPr/>
        </p:nvSpPr>
        <p:spPr>
          <a:xfrm>
            <a:off x="-6189025" y="4931100"/>
            <a:ext cx="4902900" cy="1932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s-AR"/>
              <a:t> </a:t>
            </a:r>
            <a:endParaRPr/>
          </a:p>
        </p:txBody>
      </p:sp>
      <p:pic>
        <p:nvPicPr>
          <p:cNvPr id="607" name="Shape 607"/>
          <p:cNvPicPr preferRelativeResize="0"/>
          <p:nvPr/>
        </p:nvPicPr>
        <p:blipFill>
          <a:blip r:embed="rId3">
            <a:alphaModFix/>
          </a:blip>
          <a:stretch>
            <a:fillRect/>
          </a:stretch>
        </p:blipFill>
        <p:spPr>
          <a:xfrm>
            <a:off x="3081325" y="3208825"/>
            <a:ext cx="3247025" cy="3042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nvSpPr>
        <p:spPr>
          <a:xfrm>
            <a:off x="360000" y="360000"/>
            <a:ext cx="9360000" cy="90000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1" lang="es-AR" sz="3200" strike="noStrike">
                <a:solidFill>
                  <a:srgbClr val="FFFFFF"/>
                </a:solidFill>
                <a:latin typeface="Source Sans Pro Black"/>
                <a:ea typeface="Source Sans Pro Black"/>
                <a:cs typeface="Source Sans Pro Black"/>
                <a:sym typeface="Source Sans Pro Black"/>
              </a:rPr>
              <a:t>Tipos de datos	</a:t>
            </a:r>
            <a:endParaRPr b="1" sz="3200" strike="noStrike">
              <a:solidFill>
                <a:srgbClr val="FFFFFF"/>
              </a:solidFill>
              <a:latin typeface="Source Sans Pro Black"/>
              <a:ea typeface="Source Sans Pro Black"/>
              <a:cs typeface="Source Sans Pro Black"/>
              <a:sym typeface="Source Sans Pro Black"/>
            </a:endParaRPr>
          </a:p>
        </p:txBody>
      </p:sp>
      <p:sp>
        <p:nvSpPr>
          <p:cNvPr id="115" name="Shape 115"/>
          <p:cNvSpPr txBox="1"/>
          <p:nvPr/>
        </p:nvSpPr>
        <p:spPr>
          <a:xfrm>
            <a:off x="360000" y="1980000"/>
            <a:ext cx="4479480" cy="2232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s-AR" sz="2600" strike="noStrike">
                <a:solidFill>
                  <a:srgbClr val="1C1C1C"/>
                </a:solidFill>
                <a:latin typeface="Source Sans Pro SemiBold"/>
                <a:ea typeface="Source Sans Pro SemiBold"/>
                <a:cs typeface="Source Sans Pro SemiBold"/>
                <a:sym typeface="Source Sans Pro SemiBold"/>
              </a:rPr>
              <a:t>-</a:t>
            </a:r>
            <a:r>
              <a:rPr b="1" lang="es-AR" sz="2600">
                <a:solidFill>
                  <a:srgbClr val="1C1C1C"/>
                </a:solidFill>
                <a:latin typeface="Source Sans Pro SemiBold"/>
                <a:ea typeface="Source Sans Pro SemiBold"/>
                <a:cs typeface="Source Sans Pro SemiBold"/>
                <a:sym typeface="Source Sans Pro SemiBold"/>
              </a:rPr>
              <a:t>Numéricos</a:t>
            </a:r>
            <a:r>
              <a:rPr b="1" lang="es-AR" sz="2600" strike="noStrike">
                <a:solidFill>
                  <a:srgbClr val="1C1C1C"/>
                </a:solidFill>
                <a:latin typeface="Source Sans Pro SemiBold"/>
                <a:ea typeface="Source Sans Pro SemiBold"/>
                <a:cs typeface="Source Sans Pro SemiBold"/>
                <a:sym typeface="Source Sans Pro SemiBold"/>
              </a:rPr>
              <a:t> (discretos y continuos)</a:t>
            </a:r>
            <a:endParaRPr b="1" sz="2600" strike="noStrike">
              <a:solidFill>
                <a:srgbClr val="1C1C1C"/>
              </a:solidFill>
              <a:latin typeface="Source Sans Pro SemiBold"/>
              <a:ea typeface="Source Sans Pro SemiBold"/>
              <a:cs typeface="Source Sans Pro SemiBold"/>
              <a:sym typeface="Source Sans Pro SemiBold"/>
            </a:endParaRPr>
          </a:p>
          <a:p>
            <a:pPr indent="0" lvl="0" marL="0" marR="0" rtl="0" algn="l">
              <a:spcBef>
                <a:spcPts val="1142"/>
              </a:spcBef>
              <a:spcAft>
                <a:spcPts val="0"/>
              </a:spcAft>
              <a:buNone/>
            </a:pPr>
            <a:r>
              <a:rPr b="1" lang="es-AR" sz="2600" strike="noStrike">
                <a:solidFill>
                  <a:srgbClr val="1C1C1C"/>
                </a:solidFill>
                <a:latin typeface="Source Sans Pro SemiBold"/>
                <a:ea typeface="Source Sans Pro SemiBold"/>
                <a:cs typeface="Source Sans Pro SemiBold"/>
                <a:sym typeface="Source Sans Pro SemiBold"/>
              </a:rPr>
              <a:t>-</a:t>
            </a:r>
            <a:r>
              <a:rPr b="1" lang="es-AR" sz="2600">
                <a:solidFill>
                  <a:srgbClr val="1C1C1C"/>
                </a:solidFill>
                <a:latin typeface="Source Sans Pro SemiBold"/>
                <a:ea typeface="Source Sans Pro SemiBold"/>
                <a:cs typeface="Source Sans Pro SemiBold"/>
                <a:sym typeface="Source Sans Pro SemiBold"/>
              </a:rPr>
              <a:t>Categóricos</a:t>
            </a:r>
            <a:endParaRPr b="1" sz="2600" strike="noStrike">
              <a:solidFill>
                <a:srgbClr val="1C1C1C"/>
              </a:solidFill>
              <a:latin typeface="Source Sans Pro SemiBold"/>
              <a:ea typeface="Source Sans Pro SemiBold"/>
              <a:cs typeface="Source Sans Pro SemiBold"/>
              <a:sym typeface="Source Sans Pro SemiBold"/>
            </a:endParaRPr>
          </a:p>
          <a:p>
            <a:pPr indent="0" lvl="0" marL="0" marR="0" rtl="0" algn="l">
              <a:spcBef>
                <a:spcPts val="1142"/>
              </a:spcBef>
              <a:spcAft>
                <a:spcPts val="0"/>
              </a:spcAft>
              <a:buNone/>
            </a:pPr>
            <a:r>
              <a:rPr b="1" lang="es-AR" sz="2600" strike="noStrike">
                <a:solidFill>
                  <a:srgbClr val="1C1C1C"/>
                </a:solidFill>
                <a:latin typeface="Source Sans Pro SemiBold"/>
                <a:ea typeface="Source Sans Pro SemiBold"/>
                <a:cs typeface="Source Sans Pro SemiBold"/>
                <a:sym typeface="Source Sans Pro SemiBold"/>
              </a:rPr>
              <a:t>-Ordinales</a:t>
            </a:r>
            <a:endParaRPr b="1" sz="2600" strike="noStrike">
              <a:solidFill>
                <a:srgbClr val="1C1C1C"/>
              </a:solidFill>
              <a:latin typeface="Source Sans Pro SemiBold"/>
              <a:ea typeface="Source Sans Pro SemiBold"/>
              <a:cs typeface="Source Sans Pro SemiBold"/>
              <a:sym typeface="Source Sans Pro SemiBold"/>
            </a:endParaRPr>
          </a:p>
          <a:p>
            <a:pPr indent="0" lvl="0" marL="0" marR="0" rtl="0" algn="l">
              <a:spcBef>
                <a:spcPts val="1142"/>
              </a:spcBef>
              <a:spcAft>
                <a:spcPts val="0"/>
              </a:spcAft>
              <a:buNone/>
            </a:pPr>
            <a:r>
              <a:rPr b="1" lang="es-AR" sz="2600" strike="noStrike">
                <a:solidFill>
                  <a:srgbClr val="1C1C1C"/>
                </a:solidFill>
                <a:latin typeface="Source Sans Pro SemiBold"/>
                <a:ea typeface="Source Sans Pro SemiBold"/>
                <a:cs typeface="Source Sans Pro SemiBold"/>
                <a:sym typeface="Source Sans Pro SemiBold"/>
              </a:rPr>
              <a:t> </a:t>
            </a:r>
            <a:endParaRPr b="1" sz="2600" strike="noStrike">
              <a:solidFill>
                <a:srgbClr val="1C1C1C"/>
              </a:solidFill>
              <a:latin typeface="Source Sans Pro SemiBold"/>
              <a:ea typeface="Source Sans Pro SemiBold"/>
              <a:cs typeface="Source Sans Pro SemiBold"/>
              <a:sym typeface="Source Sans Pro SemiBold"/>
            </a:endParaRPr>
          </a:p>
        </p:txBody>
      </p:sp>
      <p:sp>
        <p:nvSpPr>
          <p:cNvPr id="116" name="Shape 116"/>
          <p:cNvSpPr txBox="1"/>
          <p:nvPr/>
        </p:nvSpPr>
        <p:spPr>
          <a:xfrm>
            <a:off x="5063760" y="1980000"/>
            <a:ext cx="4479480" cy="2232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s-AR" sz="2600" strike="noStrike">
                <a:solidFill>
                  <a:srgbClr val="1C1C1C"/>
                </a:solidFill>
                <a:latin typeface="Source Sans Pro SemiBold"/>
                <a:ea typeface="Source Sans Pro SemiBold"/>
                <a:cs typeface="Source Sans Pro SemiBold"/>
                <a:sym typeface="Source Sans Pro SemiBold"/>
              </a:rPr>
              <a:t> Los datos no son más que observaciones del mundo en que vivimos, por tanto, los mismos pueden venir en diferentes formas, no solo numérica.</a:t>
            </a:r>
            <a:endParaRPr b="1" sz="2600" strike="noStrike">
              <a:solidFill>
                <a:srgbClr val="1C1C1C"/>
              </a:solidFill>
              <a:latin typeface="Source Sans Pro SemiBold"/>
              <a:ea typeface="Source Sans Pro SemiBold"/>
              <a:cs typeface="Source Sans Pro SemiBold"/>
              <a:sym typeface="Source Sans Pro SemiBold"/>
            </a:endParaRPr>
          </a:p>
        </p:txBody>
      </p:sp>
      <p:sp>
        <p:nvSpPr>
          <p:cNvPr id="117" name="Shape 117"/>
          <p:cNvSpPr txBox="1"/>
          <p:nvPr/>
        </p:nvSpPr>
        <p:spPr>
          <a:xfrm>
            <a:off x="360000" y="5059625"/>
            <a:ext cx="9180000" cy="1596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s-AR" sz="2600" strike="noStrike">
                <a:solidFill>
                  <a:srgbClr val="1C1C1C"/>
                </a:solidFill>
                <a:latin typeface="Source Sans Pro SemiBold"/>
                <a:ea typeface="Source Sans Pro SemiBold"/>
                <a:cs typeface="Source Sans Pro SemiBold"/>
                <a:sym typeface="Source Sans Pro SemiBold"/>
              </a:rPr>
              <a:t>Veamos un dataset y analicemos qu</a:t>
            </a:r>
            <a:r>
              <a:rPr b="1" lang="es-AR" sz="2600">
                <a:solidFill>
                  <a:srgbClr val="1C1C1C"/>
                </a:solidFill>
                <a:latin typeface="Source Sans Pro SemiBold"/>
                <a:ea typeface="Source Sans Pro SemiBold"/>
                <a:cs typeface="Source Sans Pro SemiBold"/>
                <a:sym typeface="Source Sans Pro SemiBold"/>
              </a:rPr>
              <a:t>é</a:t>
            </a:r>
            <a:r>
              <a:rPr b="1" lang="es-AR" sz="2600" strike="noStrike">
                <a:solidFill>
                  <a:srgbClr val="1C1C1C"/>
                </a:solidFill>
                <a:latin typeface="Source Sans Pro SemiBold"/>
                <a:ea typeface="Source Sans Pro SemiBold"/>
                <a:cs typeface="Source Sans Pro SemiBold"/>
                <a:sym typeface="Source Sans Pro SemiBold"/>
              </a:rPr>
              <a:t> tipos de datos se presentan...</a:t>
            </a:r>
            <a:endParaRPr b="1" sz="2600" strike="noStrike">
              <a:solidFill>
                <a:srgbClr val="1C1C1C"/>
              </a:solidFill>
              <a:latin typeface="Source Sans Pro SemiBold"/>
              <a:ea typeface="Source Sans Pro SemiBold"/>
              <a:cs typeface="Source Sans Pro SemiBold"/>
              <a:sym typeface="Source Sans Pro SemiBo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1" name="Shape 611"/>
        <p:cNvGrpSpPr/>
        <p:nvPr/>
      </p:nvGrpSpPr>
      <p:grpSpPr>
        <a:xfrm>
          <a:off x="0" y="0"/>
          <a:ext cx="0" cy="0"/>
          <a:chOff x="0" y="0"/>
          <a:chExt cx="0" cy="0"/>
        </a:xfrm>
      </p:grpSpPr>
      <p:sp>
        <p:nvSpPr>
          <p:cNvPr id="612" name="Shape 612"/>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s-AR" sz="3600">
                <a:solidFill>
                  <a:srgbClr val="FFFFFF"/>
                </a:solidFill>
                <a:latin typeface="Source Sans Pro"/>
                <a:ea typeface="Source Sans Pro"/>
                <a:cs typeface="Source Sans Pro"/>
                <a:sym typeface="Source Sans Pro"/>
              </a:rPr>
              <a:t>Solución</a:t>
            </a:r>
            <a:endParaRPr b="1" sz="3600">
              <a:solidFill>
                <a:srgbClr val="FFFFFF"/>
              </a:solidFill>
              <a:latin typeface="Source Sans Pro"/>
              <a:ea typeface="Source Sans Pro"/>
              <a:cs typeface="Source Sans Pro"/>
              <a:sym typeface="Source Sans Pro"/>
            </a:endParaRPr>
          </a:p>
        </p:txBody>
      </p:sp>
      <p:sp>
        <p:nvSpPr>
          <p:cNvPr id="613" name="Shape 613"/>
          <p:cNvSpPr txBox="1"/>
          <p:nvPr/>
        </p:nvSpPr>
        <p:spPr>
          <a:xfrm>
            <a:off x="591400" y="2129850"/>
            <a:ext cx="1567200" cy="900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s-AR" sz="3000"/>
              <a:t>b) </a:t>
            </a:r>
            <a:endParaRPr sz="3000"/>
          </a:p>
        </p:txBody>
      </p:sp>
      <p:pic>
        <p:nvPicPr>
          <p:cNvPr id="614" name="Shape 614"/>
          <p:cNvPicPr preferRelativeResize="0"/>
          <p:nvPr/>
        </p:nvPicPr>
        <p:blipFill>
          <a:blip r:embed="rId3">
            <a:alphaModFix/>
          </a:blip>
          <a:stretch>
            <a:fillRect/>
          </a:stretch>
        </p:blipFill>
        <p:spPr>
          <a:xfrm>
            <a:off x="207600" y="2647525"/>
            <a:ext cx="9841626" cy="312515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8" name="Shape 618"/>
        <p:cNvGrpSpPr/>
        <p:nvPr/>
      </p:nvGrpSpPr>
      <p:grpSpPr>
        <a:xfrm>
          <a:off x="0" y="0"/>
          <a:ext cx="0" cy="0"/>
          <a:chOff x="0" y="0"/>
          <a:chExt cx="0" cy="0"/>
        </a:xfrm>
      </p:grpSpPr>
      <p:sp>
        <p:nvSpPr>
          <p:cNvPr id="619" name="Shape 619"/>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s-AR" sz="3600">
                <a:solidFill>
                  <a:srgbClr val="FFFFFF"/>
                </a:solidFill>
                <a:latin typeface="Source Sans Pro"/>
                <a:ea typeface="Source Sans Pro"/>
                <a:cs typeface="Source Sans Pro"/>
                <a:sym typeface="Source Sans Pro"/>
              </a:rPr>
              <a:t>La falta de memoria de la exponencial</a:t>
            </a:r>
            <a:endParaRPr b="1" sz="3600">
              <a:solidFill>
                <a:srgbClr val="FFFFFF"/>
              </a:solidFill>
              <a:latin typeface="Source Sans Pro"/>
              <a:ea typeface="Source Sans Pro"/>
              <a:cs typeface="Source Sans Pro"/>
              <a:sym typeface="Source Sans Pro"/>
            </a:endParaRPr>
          </a:p>
        </p:txBody>
      </p:sp>
      <p:sp>
        <p:nvSpPr>
          <p:cNvPr id="620" name="Shape 620"/>
          <p:cNvSpPr txBox="1"/>
          <p:nvPr>
            <p:ph idx="3" type="body"/>
          </p:nvPr>
        </p:nvSpPr>
        <p:spPr>
          <a:xfrm>
            <a:off x="360000" y="1833600"/>
            <a:ext cx="9180000" cy="2232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AR"/>
              <a:t>Propiedad falta de memoria La distribución exponencial tiene una propiedad conocida como falta de memoria, que se muestra en el siguiente ejemplo:</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None/>
            </a:pPr>
            <a:r>
              <a:rPr lang="es-AR"/>
              <a:t>El tiempo de vida, en años, de un circuito integrado particular tiene una distribución exponencial con parámetro 0.5. Encuentre la probabilidad de que el circuito dure más de tres años</a:t>
            </a:r>
            <a:endParaRPr/>
          </a:p>
          <a:p>
            <a:pPr indent="0" lvl="0" marL="0">
              <a:spcBef>
                <a:spcPts val="0"/>
              </a:spcBef>
              <a:spcAft>
                <a:spcPts val="0"/>
              </a:spcAft>
              <a:buNone/>
            </a:pPr>
            <a:r>
              <a:t/>
            </a:r>
            <a:endParaRPr/>
          </a:p>
        </p:txBody>
      </p:sp>
      <p:pic>
        <p:nvPicPr>
          <p:cNvPr id="621" name="Shape 621"/>
          <p:cNvPicPr preferRelativeResize="0"/>
          <p:nvPr/>
        </p:nvPicPr>
        <p:blipFill>
          <a:blip r:embed="rId3">
            <a:alphaModFix/>
          </a:blip>
          <a:stretch>
            <a:fillRect/>
          </a:stretch>
        </p:blipFill>
        <p:spPr>
          <a:xfrm>
            <a:off x="3297475" y="3694275"/>
            <a:ext cx="3092501" cy="284042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sp>
        <p:nvSpPr>
          <p:cNvPr id="626" name="Shape 626"/>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s-AR" sz="3600">
                <a:solidFill>
                  <a:srgbClr val="FFFFFF"/>
                </a:solidFill>
                <a:latin typeface="Source Sans Pro"/>
                <a:ea typeface="Source Sans Pro"/>
                <a:cs typeface="Source Sans Pro"/>
                <a:sym typeface="Source Sans Pro"/>
              </a:rPr>
              <a:t>Ejemplo de la propiedad falta de memoria</a:t>
            </a:r>
            <a:endParaRPr b="1" sz="3600">
              <a:solidFill>
                <a:srgbClr val="FFFFFF"/>
              </a:solidFill>
              <a:latin typeface="Source Sans Pro"/>
              <a:ea typeface="Source Sans Pro"/>
              <a:cs typeface="Source Sans Pro"/>
              <a:sym typeface="Source Sans Pro"/>
            </a:endParaRPr>
          </a:p>
        </p:txBody>
      </p:sp>
      <p:sp>
        <p:nvSpPr>
          <p:cNvPr id="627" name="Shape 627"/>
          <p:cNvSpPr txBox="1"/>
          <p:nvPr>
            <p:ph idx="3" type="body"/>
          </p:nvPr>
        </p:nvSpPr>
        <p:spPr>
          <a:xfrm>
            <a:off x="450313" y="1871700"/>
            <a:ext cx="9180000" cy="22320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s-AR" sz="2400"/>
              <a:t>Supongamos ahora que actualmente un circuito tiene cuatro años y aún funciona. Se quiere hallar la probabilidad de que funcione tres años más.</a:t>
            </a:r>
            <a:endParaRPr sz="2400"/>
          </a:p>
          <a:p>
            <a:pPr indent="0" lvl="0" marL="0">
              <a:spcBef>
                <a:spcPts val="0"/>
              </a:spcBef>
              <a:spcAft>
                <a:spcPts val="0"/>
              </a:spcAft>
              <a:buNone/>
            </a:pPr>
            <a:r>
              <a:rPr lang="es-AR" sz="2400"/>
              <a:t>Por lo tanto planteamos una probabilidad condicional</a:t>
            </a:r>
            <a:endParaRPr sz="2400"/>
          </a:p>
          <a:p>
            <a:pPr indent="0" lvl="0" marL="0">
              <a:spcBef>
                <a:spcPts val="0"/>
              </a:spcBef>
              <a:spcAft>
                <a:spcPts val="0"/>
              </a:spcAft>
              <a:buNone/>
            </a:pPr>
            <a:r>
              <a:t/>
            </a:r>
            <a:endParaRPr sz="2400"/>
          </a:p>
        </p:txBody>
      </p:sp>
      <p:pic>
        <p:nvPicPr>
          <p:cNvPr id="628" name="Shape 628"/>
          <p:cNvPicPr preferRelativeResize="0"/>
          <p:nvPr/>
        </p:nvPicPr>
        <p:blipFill>
          <a:blip r:embed="rId3">
            <a:alphaModFix/>
          </a:blip>
          <a:stretch>
            <a:fillRect/>
          </a:stretch>
        </p:blipFill>
        <p:spPr>
          <a:xfrm>
            <a:off x="628950" y="3627925"/>
            <a:ext cx="7849336" cy="3151175"/>
          </a:xfrm>
          <a:prstGeom prst="rect">
            <a:avLst/>
          </a:prstGeom>
          <a:noFill/>
          <a:ln>
            <a:noFill/>
          </a:ln>
        </p:spPr>
      </p:pic>
      <p:sp>
        <p:nvSpPr>
          <p:cNvPr id="629" name="Shape 629"/>
          <p:cNvSpPr txBox="1"/>
          <p:nvPr/>
        </p:nvSpPr>
        <p:spPr>
          <a:xfrm>
            <a:off x="8839525" y="5202325"/>
            <a:ext cx="1278000" cy="758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AR"/>
              <a:t>idem para P(X&gt;=4)</a:t>
            </a:r>
            <a:endParaRPr/>
          </a:p>
        </p:txBody>
      </p:sp>
      <p:cxnSp>
        <p:nvCxnSpPr>
          <p:cNvPr id="630" name="Shape 630"/>
          <p:cNvCxnSpPr/>
          <p:nvPr/>
        </p:nvCxnSpPr>
        <p:spPr>
          <a:xfrm flipH="1" rot="10800000">
            <a:off x="7908025" y="5440525"/>
            <a:ext cx="931500" cy="519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4" name="Shape 634"/>
        <p:cNvGrpSpPr/>
        <p:nvPr/>
      </p:nvGrpSpPr>
      <p:grpSpPr>
        <a:xfrm>
          <a:off x="0" y="0"/>
          <a:ext cx="0" cy="0"/>
          <a:chOff x="0" y="0"/>
          <a:chExt cx="0" cy="0"/>
        </a:xfrm>
      </p:grpSpPr>
      <p:sp>
        <p:nvSpPr>
          <p:cNvPr id="635" name="Shape 635"/>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s-AR" sz="3600">
                <a:solidFill>
                  <a:srgbClr val="FFFFFF"/>
                </a:solidFill>
                <a:latin typeface="Source Sans Pro"/>
                <a:ea typeface="Source Sans Pro"/>
                <a:cs typeface="Source Sans Pro"/>
                <a:sym typeface="Source Sans Pro"/>
              </a:rPr>
              <a:t>Observaciones</a:t>
            </a:r>
            <a:endParaRPr b="1" sz="3600">
              <a:solidFill>
                <a:srgbClr val="FFFFFF"/>
              </a:solidFill>
              <a:latin typeface="Source Sans Pro"/>
              <a:ea typeface="Source Sans Pro"/>
              <a:cs typeface="Source Sans Pro"/>
              <a:sym typeface="Source Sans Pro"/>
            </a:endParaRPr>
          </a:p>
        </p:txBody>
      </p:sp>
      <p:sp>
        <p:nvSpPr>
          <p:cNvPr id="636" name="Shape 636"/>
          <p:cNvSpPr txBox="1"/>
          <p:nvPr>
            <p:ph idx="3" type="body"/>
          </p:nvPr>
        </p:nvSpPr>
        <p:spPr>
          <a:xfrm>
            <a:off x="450000" y="1777188"/>
            <a:ext cx="9180000" cy="40053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s-AR" sz="2400"/>
              <a:t>En general, la probabilidad que se tenga que esperar t unidades adicionales, dado que ya se han esperado s unidades, es la misma que la probabilidad de que se tenga que esperar t unidades desde el inicio.</a:t>
            </a:r>
            <a:endParaRPr sz="2400"/>
          </a:p>
          <a:p>
            <a:pPr indent="0" lvl="0" marL="0">
              <a:spcBef>
                <a:spcPts val="0"/>
              </a:spcBef>
              <a:spcAft>
                <a:spcPts val="0"/>
              </a:spcAft>
              <a:buClr>
                <a:schemeClr val="dk1"/>
              </a:buClr>
              <a:buSzPts val="1100"/>
              <a:buFont typeface="Arial"/>
              <a:buNone/>
            </a:pPr>
            <a:r>
              <a:rPr lang="es-AR" sz="2400"/>
              <a:t>La distribución exponencial no “recuerda” cuánto tiempo se ha esperado. En particular, si el tiempo de vida de un componente sigue una distribución exponencial, entonces la</a:t>
            </a:r>
            <a:endParaRPr sz="2400"/>
          </a:p>
          <a:p>
            <a:pPr indent="0" lvl="0" marL="0">
              <a:spcBef>
                <a:spcPts val="0"/>
              </a:spcBef>
              <a:spcAft>
                <a:spcPts val="0"/>
              </a:spcAft>
              <a:buNone/>
            </a:pPr>
            <a:r>
              <a:rPr lang="es-AR" sz="2400"/>
              <a:t>probabilidad de que un componente que tiene s unidades de tiempo dure t unidades de tiempo adicionales es la misma que la probabilidad de que un componente nuevo dure t unidades de tiempo. En otras palabras, un componente cuyo tiempo de vida siga una distribución exponencial no muestra ningún síntoma de los años o del uso.</a:t>
            </a:r>
            <a:endParaRPr sz="24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0" name="Shape 640"/>
        <p:cNvGrpSpPr/>
        <p:nvPr/>
      </p:nvGrpSpPr>
      <p:grpSpPr>
        <a:xfrm>
          <a:off x="0" y="0"/>
          <a:ext cx="0" cy="0"/>
          <a:chOff x="0" y="0"/>
          <a:chExt cx="0" cy="0"/>
        </a:xfrm>
      </p:grpSpPr>
      <p:sp>
        <p:nvSpPr>
          <p:cNvPr id="641" name="Shape 641"/>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s-AR" sz="3600">
                <a:solidFill>
                  <a:srgbClr val="FFFFFF"/>
                </a:solidFill>
                <a:latin typeface="Source Sans Pro"/>
                <a:ea typeface="Source Sans Pro"/>
                <a:cs typeface="Source Sans Pro"/>
                <a:sym typeface="Source Sans Pro"/>
              </a:rPr>
              <a:t>Conclusiones</a:t>
            </a:r>
            <a:endParaRPr b="1" sz="3600">
              <a:solidFill>
                <a:srgbClr val="FFFFFF"/>
              </a:solidFill>
              <a:latin typeface="Source Sans Pro"/>
              <a:ea typeface="Source Sans Pro"/>
              <a:cs typeface="Source Sans Pro"/>
              <a:sym typeface="Source Sans Pro"/>
            </a:endParaRPr>
          </a:p>
        </p:txBody>
      </p:sp>
      <p:sp>
        <p:nvSpPr>
          <p:cNvPr id="642" name="Shape 642"/>
          <p:cNvSpPr txBox="1"/>
          <p:nvPr>
            <p:ph idx="3" type="body"/>
          </p:nvPr>
        </p:nvSpPr>
        <p:spPr>
          <a:xfrm>
            <a:off x="450000" y="1672700"/>
            <a:ext cx="9180000" cy="5025000"/>
          </a:xfrm>
          <a:prstGeom prst="rect">
            <a:avLst/>
          </a:prstGeom>
        </p:spPr>
        <p:txBody>
          <a:bodyPr anchorCtr="0" anchor="t" bIns="91425" lIns="91425" spcFirstLastPara="1" rIns="91425" wrap="square" tIns="91425">
            <a:noAutofit/>
          </a:bodyPr>
          <a:lstStyle/>
          <a:p>
            <a:pPr indent="0" lvl="0" marL="0" algn="just">
              <a:spcBef>
                <a:spcPts val="0"/>
              </a:spcBef>
              <a:spcAft>
                <a:spcPts val="0"/>
              </a:spcAft>
              <a:buNone/>
            </a:pPr>
            <a:r>
              <a:rPr lang="es-AR"/>
              <a:t>A lo largo de la clase 1 nos enfocamos en estudiar con profundidad los conceptos asociados a la probabilidad. en función de esto podemos resumir los siguientes conceptos:</a:t>
            </a:r>
            <a:endParaRPr/>
          </a:p>
          <a:p>
            <a:pPr indent="-317500" lvl="0" marL="457200" rtl="0" algn="just">
              <a:spcBef>
                <a:spcPts val="0"/>
              </a:spcBef>
              <a:spcAft>
                <a:spcPts val="0"/>
              </a:spcAft>
              <a:buSzPts val="1400"/>
              <a:buChar char="●"/>
            </a:pPr>
            <a:r>
              <a:rPr lang="es-AR"/>
              <a:t>Probabilidad Clásic</a:t>
            </a:r>
            <a:r>
              <a:rPr lang="es-AR"/>
              <a:t>a: </a:t>
            </a:r>
            <a:r>
              <a:rPr lang="es-AR">
                <a:solidFill>
                  <a:schemeClr val="dk1"/>
                </a:solidFill>
              </a:rPr>
              <a:t>Si un suceso puede ocurrir de N maneras mutuamente excluyentes e igualmente probables,  y m de ellas poseen una característica A</a:t>
            </a:r>
            <a:r>
              <a:rPr lang="es-AR"/>
              <a:t>	</a:t>
            </a:r>
            <a:r>
              <a:rPr lang="es-AR">
                <a:solidFill>
                  <a:schemeClr val="dk1"/>
                </a:solidFill>
              </a:rPr>
              <a:t>“</a:t>
            </a:r>
            <a:r>
              <a:rPr b="1" lang="es-AR">
                <a:solidFill>
                  <a:schemeClr val="dk1"/>
                </a:solidFill>
              </a:rPr>
              <a:t>estimando</a:t>
            </a:r>
            <a:r>
              <a:rPr lang="es-AR">
                <a:solidFill>
                  <a:schemeClr val="dk1"/>
                </a:solidFill>
              </a:rPr>
              <a:t>” el valor de una probabilidad desconocida por medio de un estudio de la conducta de las frecuencias relativas del hecho o suceso correspondiente.</a:t>
            </a:r>
            <a:endParaRPr>
              <a:solidFill>
                <a:schemeClr val="dk1"/>
              </a:solidFill>
            </a:endParaRPr>
          </a:p>
          <a:p>
            <a:pPr indent="-342900" lvl="0" marL="457200" rtl="0" algn="just">
              <a:spcBef>
                <a:spcPts val="0"/>
              </a:spcBef>
              <a:spcAft>
                <a:spcPts val="0"/>
              </a:spcAft>
              <a:buClr>
                <a:schemeClr val="dk1"/>
              </a:buClr>
              <a:buSzPts val="1800"/>
              <a:buChar char="●"/>
            </a:pPr>
            <a:r>
              <a:rPr lang="es-AR">
                <a:solidFill>
                  <a:schemeClr val="dk1"/>
                </a:solidFill>
              </a:rPr>
              <a:t>Se refiere a la probabilidad de ocurrencia de un suceso basado en la experiencia previa, la opinión personal o la intuición del individuo. En este caso después de estudiar la información disponible, se asigna un valor de probabilidad a los sucesos basado en el grado de creencia de que el suceso pueda ocurrir</a:t>
            </a:r>
            <a:endParaRPr>
              <a:solidFill>
                <a:schemeClr val="dk1"/>
              </a:solidFill>
            </a:endParaRPr>
          </a:p>
          <a:p>
            <a:pPr indent="-317500" lvl="0" marL="457200" rtl="0" algn="just">
              <a:spcBef>
                <a:spcPts val="0"/>
              </a:spcBef>
              <a:spcAft>
                <a:spcPts val="0"/>
              </a:spcAft>
              <a:buClr>
                <a:schemeClr val="dk1"/>
              </a:buClr>
              <a:buSzPts val="1400"/>
              <a:buChar char="●"/>
            </a:pPr>
            <a:r>
              <a:rPr lang="es-AR">
                <a:solidFill>
                  <a:schemeClr val="dk1"/>
                </a:solidFill>
              </a:rPr>
              <a:t>es muy importante reconocer cual es el suceso que queremos observar y si tiene dependencia de otros que influyan en su resultado</a:t>
            </a:r>
            <a:endParaRPr>
              <a:solidFill>
                <a:schemeClr val="dk1"/>
              </a:solidFill>
            </a:endParaRPr>
          </a:p>
          <a:p>
            <a:pPr indent="-317500" lvl="0" marL="457200" rtl="0" algn="just">
              <a:spcBef>
                <a:spcPts val="0"/>
              </a:spcBef>
              <a:spcAft>
                <a:spcPts val="0"/>
              </a:spcAft>
              <a:buClr>
                <a:schemeClr val="dk1"/>
              </a:buClr>
              <a:buSzPts val="1400"/>
              <a:buChar char="●"/>
            </a:pPr>
            <a:r>
              <a:rPr lang="es-AR">
                <a:solidFill>
                  <a:schemeClr val="dk1"/>
                </a:solidFill>
              </a:rPr>
              <a:t>las distribuciones de la variables aleatorias nos permiten predecir ciertos comportamientos de la situación que estemos analizando</a:t>
            </a:r>
            <a:endParaRPr>
              <a:solidFill>
                <a:schemeClr val="dk1"/>
              </a:solidFill>
            </a:endParaRPr>
          </a:p>
          <a:p>
            <a:pPr indent="-317500" lvl="0" marL="457200" rtl="0" algn="just">
              <a:spcBef>
                <a:spcPts val="0"/>
              </a:spcBef>
              <a:spcAft>
                <a:spcPts val="0"/>
              </a:spcAft>
              <a:buClr>
                <a:schemeClr val="dk1"/>
              </a:buClr>
              <a:buSzPts val="1400"/>
              <a:buChar char="●"/>
            </a:pPr>
            <a:r>
              <a:rPr lang="es-AR">
                <a:solidFill>
                  <a:schemeClr val="dk1"/>
                </a:solidFill>
              </a:rPr>
              <a:t>los gráficos de estas distribuciones nos ayudan a comunicar de manera más clara el resultado de nuestro análisis</a:t>
            </a:r>
            <a:endParaRPr>
              <a:solidFill>
                <a:schemeClr val="dk1"/>
              </a:solidFill>
            </a:endParaRPr>
          </a:p>
          <a:p>
            <a:pPr indent="0" lvl="0" marL="2743200" rtl="0" algn="just">
              <a:spcBef>
                <a:spcPts val="0"/>
              </a:spcBef>
              <a:spcAft>
                <a:spcPts val="0"/>
              </a:spcAft>
              <a:buNone/>
            </a:pPr>
            <a:r>
              <a:rPr lang="es-AR"/>
              <a:t>	</a:t>
            </a:r>
            <a:endParaRPr/>
          </a:p>
          <a:p>
            <a:pPr indent="0" lvl="0" marL="0" algn="just">
              <a:spcBef>
                <a:spcPts val="0"/>
              </a:spcBef>
              <a:spcAft>
                <a:spcPts val="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6" name="Shape 646"/>
        <p:cNvGrpSpPr/>
        <p:nvPr/>
      </p:nvGrpSpPr>
      <p:grpSpPr>
        <a:xfrm>
          <a:off x="0" y="0"/>
          <a:ext cx="0" cy="0"/>
          <a:chOff x="0" y="0"/>
          <a:chExt cx="0" cy="0"/>
        </a:xfrm>
      </p:grpSpPr>
      <p:sp>
        <p:nvSpPr>
          <p:cNvPr id="647" name="Shape 647"/>
          <p:cNvSpPr txBox="1"/>
          <p:nvPr>
            <p:ph idx="3" type="body"/>
          </p:nvPr>
        </p:nvSpPr>
        <p:spPr>
          <a:xfrm>
            <a:off x="2721050" y="2663850"/>
            <a:ext cx="5055300" cy="2232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s-AR" sz="9600">
                <a:latin typeface="Source Sans Pro"/>
                <a:ea typeface="Source Sans Pro"/>
                <a:cs typeface="Source Sans Pro"/>
                <a:sym typeface="Source Sans Pro"/>
              </a:rPr>
              <a:t>¿Dudas?</a:t>
            </a:r>
            <a:endParaRPr b="1" sz="9600">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60000" y="360000"/>
            <a:ext cx="9360000" cy="900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s-AR" sz="3600">
                <a:solidFill>
                  <a:srgbClr val="FFFFFF"/>
                </a:solidFill>
                <a:latin typeface="Source Sans Pro"/>
                <a:ea typeface="Source Sans Pro"/>
                <a:cs typeface="Source Sans Pro"/>
                <a:sym typeface="Source Sans Pro"/>
              </a:rPr>
              <a:t>Datos Cuantitativos</a:t>
            </a:r>
            <a:endParaRPr b="1" sz="3600">
              <a:solidFill>
                <a:srgbClr val="FFFFFF"/>
              </a:solidFill>
              <a:latin typeface="Source Sans Pro"/>
              <a:ea typeface="Source Sans Pro"/>
              <a:cs typeface="Source Sans Pro"/>
              <a:sym typeface="Source Sans Pro"/>
            </a:endParaRPr>
          </a:p>
        </p:txBody>
      </p:sp>
      <p:sp>
        <p:nvSpPr>
          <p:cNvPr id="123" name="Shape 123"/>
          <p:cNvSpPr txBox="1"/>
          <p:nvPr>
            <p:ph idx="3" type="body"/>
          </p:nvPr>
        </p:nvSpPr>
        <p:spPr>
          <a:xfrm>
            <a:off x="360000" y="2258300"/>
            <a:ext cx="9180000" cy="33771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Font typeface="Arial"/>
              <a:buNone/>
            </a:pPr>
            <a:r>
              <a:t/>
            </a:r>
            <a:endParaRPr sz="2400"/>
          </a:p>
          <a:p>
            <a:pPr indent="0" lvl="0" marL="0">
              <a:spcBef>
                <a:spcPts val="0"/>
              </a:spcBef>
              <a:spcAft>
                <a:spcPts val="0"/>
              </a:spcAft>
              <a:buClr>
                <a:schemeClr val="dk1"/>
              </a:buClr>
              <a:buFont typeface="Arial"/>
              <a:buNone/>
            </a:pPr>
            <a:r>
              <a:rPr lang="es-AR" sz="2400">
                <a:latin typeface="Source Sans Pro"/>
                <a:ea typeface="Source Sans Pro"/>
                <a:cs typeface="Source Sans Pro"/>
                <a:sym typeface="Source Sans Pro"/>
              </a:rPr>
              <a:t>Los </a:t>
            </a:r>
            <a:r>
              <a:rPr b="1" lang="es-AR" sz="2400">
                <a:latin typeface="Source Sans Pro"/>
                <a:ea typeface="Source Sans Pro"/>
                <a:cs typeface="Source Sans Pro"/>
                <a:sym typeface="Source Sans Pro"/>
              </a:rPr>
              <a:t>datos cuantitativos</a:t>
            </a:r>
            <a:r>
              <a:rPr lang="es-AR" sz="2400">
                <a:latin typeface="Source Sans Pro"/>
                <a:ea typeface="Source Sans Pro"/>
                <a:cs typeface="Source Sans Pro"/>
                <a:sym typeface="Source Sans Pro"/>
              </a:rPr>
              <a:t> son datos que miden o calculan un algo para llegar a un punto en su investigación. Estos datos nos dicen a través de números una explicación para alguna tendencia o resultados de algún experimento.</a:t>
            </a:r>
            <a:endParaRPr sz="2400">
              <a:latin typeface="Source Sans Pro"/>
              <a:ea typeface="Source Sans Pro"/>
              <a:cs typeface="Source Sans Pro"/>
              <a:sym typeface="Source Sans Pro"/>
            </a:endParaRPr>
          </a:p>
          <a:p>
            <a:pPr indent="0" lvl="0" marL="0">
              <a:spcBef>
                <a:spcPts val="0"/>
              </a:spcBef>
              <a:spcAft>
                <a:spcPts val="0"/>
              </a:spcAft>
              <a:buClr>
                <a:schemeClr val="dk1"/>
              </a:buClr>
              <a:buFont typeface="Arial"/>
              <a:buNone/>
            </a:pPr>
            <a:r>
              <a:t/>
            </a:r>
            <a:endParaRPr sz="2400">
              <a:latin typeface="Source Sans Pro"/>
              <a:ea typeface="Source Sans Pro"/>
              <a:cs typeface="Source Sans Pro"/>
              <a:sym typeface="Source Sans Pro"/>
            </a:endParaRPr>
          </a:p>
          <a:p>
            <a:pPr indent="0" lvl="0" marL="0">
              <a:spcBef>
                <a:spcPts val="0"/>
              </a:spcBef>
              <a:spcAft>
                <a:spcPts val="0"/>
              </a:spcAft>
              <a:buClr>
                <a:schemeClr val="dk1"/>
              </a:buClr>
              <a:buFont typeface="Arial"/>
              <a:buNone/>
            </a:pPr>
            <a:r>
              <a:rPr lang="es-AR" sz="2400">
                <a:latin typeface="Source Sans Pro"/>
                <a:ea typeface="Source Sans Pro"/>
                <a:cs typeface="Source Sans Pro"/>
                <a:sym typeface="Source Sans Pro"/>
              </a:rPr>
              <a:t>Con los datos cuantitativos, se puede hacer todo tipo de tareas de procesamiento de datos numéricos, tales como sumarlos, calcular promedios, o medir su variabilidad.</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nvSpPr>
        <p:spPr>
          <a:xfrm>
            <a:off x="360000" y="360000"/>
            <a:ext cx="9360000" cy="90000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1" lang="es-AR" sz="3200" strike="noStrike">
                <a:solidFill>
                  <a:srgbClr val="FFFFFF"/>
                </a:solidFill>
                <a:latin typeface="Source Sans Pro Black"/>
                <a:ea typeface="Source Sans Pro Black"/>
                <a:cs typeface="Source Sans Pro Black"/>
                <a:sym typeface="Source Sans Pro Black"/>
              </a:rPr>
              <a:t>Datos Cuantitativos</a:t>
            </a:r>
            <a:endParaRPr b="1" sz="3200" strike="noStrike">
              <a:solidFill>
                <a:srgbClr val="FFFFFF"/>
              </a:solidFill>
              <a:latin typeface="Source Sans Pro Black"/>
              <a:ea typeface="Source Sans Pro Black"/>
              <a:cs typeface="Source Sans Pro Black"/>
              <a:sym typeface="Source Sans Pro Black"/>
            </a:endParaRPr>
          </a:p>
        </p:txBody>
      </p:sp>
      <p:sp>
        <p:nvSpPr>
          <p:cNvPr id="129" name="Shape 129"/>
          <p:cNvSpPr txBox="1"/>
          <p:nvPr/>
        </p:nvSpPr>
        <p:spPr>
          <a:xfrm>
            <a:off x="360000" y="1980000"/>
            <a:ext cx="4479600" cy="4659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s-AR" sz="2600" strike="noStrike">
                <a:solidFill>
                  <a:srgbClr val="1C1C1C"/>
                </a:solidFill>
                <a:latin typeface="Source Sans Pro"/>
                <a:ea typeface="Source Sans Pro"/>
                <a:cs typeface="Source Sans Pro"/>
                <a:sym typeface="Source Sans Pro"/>
              </a:rPr>
              <a:t>Los </a:t>
            </a:r>
            <a:r>
              <a:rPr b="1" lang="es-AR" sz="2600" strike="noStrike">
                <a:solidFill>
                  <a:srgbClr val="1C1C1C"/>
                </a:solidFill>
                <a:latin typeface="Source Sans Pro"/>
                <a:ea typeface="Source Sans Pro"/>
                <a:cs typeface="Source Sans Pro"/>
                <a:sym typeface="Source Sans Pro"/>
              </a:rPr>
              <a:t>datos discretos</a:t>
            </a:r>
            <a:r>
              <a:rPr lang="es-AR" sz="2600" strike="noStrike">
                <a:solidFill>
                  <a:srgbClr val="1C1C1C"/>
                </a:solidFill>
                <a:latin typeface="Source Sans Pro"/>
                <a:ea typeface="Source Sans Pro"/>
                <a:cs typeface="Source Sans Pro"/>
                <a:sym typeface="Source Sans Pro"/>
              </a:rPr>
              <a:t> solo van a poder asumir un valor de una lista de números específicos. </a:t>
            </a:r>
            <a:endParaRPr sz="2600" strike="noStrike">
              <a:solidFill>
                <a:srgbClr val="1C1C1C"/>
              </a:solidFill>
              <a:latin typeface="Source Sans Pro"/>
              <a:ea typeface="Source Sans Pro"/>
              <a:cs typeface="Source Sans Pro"/>
              <a:sym typeface="Source Sans Pro"/>
            </a:endParaRPr>
          </a:p>
          <a:p>
            <a:pPr indent="0" lvl="0" marL="0" marR="0" rtl="0" algn="l">
              <a:spcBef>
                <a:spcPts val="1000"/>
              </a:spcBef>
              <a:spcAft>
                <a:spcPts val="0"/>
              </a:spcAft>
              <a:buNone/>
            </a:pPr>
            <a:r>
              <a:rPr lang="es-AR" sz="2600" strike="noStrike">
                <a:solidFill>
                  <a:srgbClr val="1C1C1C"/>
                </a:solidFill>
                <a:latin typeface="Source Sans Pro"/>
                <a:ea typeface="Source Sans Pro"/>
                <a:cs typeface="Source Sans Pro"/>
                <a:sym typeface="Source Sans Pro"/>
              </a:rPr>
              <a:t>Representan ítems que pueden ser contados; todos sus posibles valores pueden ser listados.</a:t>
            </a:r>
            <a:endParaRPr sz="2600">
              <a:solidFill>
                <a:srgbClr val="1C1C1C"/>
              </a:solidFill>
              <a:latin typeface="Source Sans Pro"/>
              <a:ea typeface="Source Sans Pro"/>
              <a:cs typeface="Source Sans Pro"/>
              <a:sym typeface="Source Sans Pro"/>
            </a:endParaRPr>
          </a:p>
          <a:p>
            <a:pPr indent="0" lvl="0" marL="0" marR="0" rtl="0" algn="l">
              <a:spcBef>
                <a:spcPts val="1000"/>
              </a:spcBef>
              <a:spcAft>
                <a:spcPts val="0"/>
              </a:spcAft>
              <a:buNone/>
            </a:pPr>
            <a:r>
              <a:rPr lang="es-AR" sz="2600" strike="noStrike">
                <a:solidFill>
                  <a:srgbClr val="1C1C1C"/>
                </a:solidFill>
                <a:latin typeface="Source Sans Pro"/>
                <a:ea typeface="Source Sans Pro"/>
                <a:cs typeface="Source Sans Pro"/>
                <a:sym typeface="Source Sans Pro"/>
              </a:rPr>
              <a:t>Suele ser relativamente fácil trabajar con este tipo de dato.</a:t>
            </a:r>
            <a:endParaRPr sz="2600">
              <a:solidFill>
                <a:srgbClr val="1C1C1C"/>
              </a:solidFill>
              <a:latin typeface="Source Sans Pro"/>
              <a:ea typeface="Source Sans Pro"/>
              <a:cs typeface="Source Sans Pro"/>
              <a:sym typeface="Source Sans Pro"/>
            </a:endParaRPr>
          </a:p>
          <a:p>
            <a:pPr indent="0" lvl="0" marL="0" marR="0" rtl="0" algn="l">
              <a:spcBef>
                <a:spcPts val="1000"/>
              </a:spcBef>
              <a:spcAft>
                <a:spcPts val="1000"/>
              </a:spcAft>
              <a:buNone/>
            </a:pPr>
            <a:r>
              <a:rPr i="1" lang="es-AR" sz="2600">
                <a:solidFill>
                  <a:srgbClr val="1C1C1C"/>
                </a:solidFill>
                <a:latin typeface="Source Sans Pro"/>
                <a:ea typeface="Source Sans Pro"/>
                <a:cs typeface="Source Sans Pro"/>
                <a:sym typeface="Source Sans Pro"/>
              </a:rPr>
              <a:t>Ejemplo: medir la característica cantidad de hijos. </a:t>
            </a:r>
            <a:endParaRPr i="1" sz="2600">
              <a:solidFill>
                <a:srgbClr val="1C1C1C"/>
              </a:solidFill>
              <a:latin typeface="Source Sans Pro"/>
              <a:ea typeface="Source Sans Pro"/>
              <a:cs typeface="Source Sans Pro"/>
              <a:sym typeface="Source Sans Pro"/>
            </a:endParaRPr>
          </a:p>
        </p:txBody>
      </p:sp>
      <p:sp>
        <p:nvSpPr>
          <p:cNvPr id="130" name="Shape 130"/>
          <p:cNvSpPr txBox="1"/>
          <p:nvPr/>
        </p:nvSpPr>
        <p:spPr>
          <a:xfrm>
            <a:off x="5063750" y="1980000"/>
            <a:ext cx="4479600" cy="4015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s-AR" sz="2400" strike="noStrike">
                <a:solidFill>
                  <a:srgbClr val="1C1C1C"/>
                </a:solidFill>
                <a:latin typeface="Source Sans Pro"/>
                <a:ea typeface="Source Sans Pro"/>
                <a:cs typeface="Source Sans Pro"/>
                <a:sym typeface="Source Sans Pro"/>
              </a:rPr>
              <a:t>Los </a:t>
            </a:r>
            <a:r>
              <a:rPr b="1" lang="es-AR" sz="2400" strike="noStrike">
                <a:solidFill>
                  <a:srgbClr val="1C1C1C"/>
                </a:solidFill>
                <a:latin typeface="Source Sans Pro"/>
                <a:ea typeface="Source Sans Pro"/>
                <a:cs typeface="Source Sans Pro"/>
                <a:sym typeface="Source Sans Pro"/>
              </a:rPr>
              <a:t>datos continuos</a:t>
            </a:r>
            <a:r>
              <a:rPr lang="es-AR" sz="2400" strike="noStrike">
                <a:solidFill>
                  <a:srgbClr val="1C1C1C"/>
                </a:solidFill>
                <a:latin typeface="Source Sans Pro"/>
                <a:ea typeface="Source Sans Pro"/>
                <a:cs typeface="Source Sans Pro"/>
                <a:sym typeface="Source Sans Pro"/>
              </a:rPr>
              <a:t> representan mediciones; sus posibles valores no pueden ser contados y sólo pueden ser descritos usando intervalos en la recta de los números reales.</a:t>
            </a:r>
            <a:endParaRPr i="1" sz="2400" strike="noStrike">
              <a:solidFill>
                <a:srgbClr val="1C1C1C"/>
              </a:solidFill>
              <a:latin typeface="Source Sans Pro"/>
              <a:ea typeface="Source Sans Pro"/>
              <a:cs typeface="Source Sans Pro"/>
              <a:sym typeface="Source Sans Pro"/>
            </a:endParaRPr>
          </a:p>
          <a:p>
            <a:pPr indent="0" lvl="0" marL="0" marR="0" rtl="0" algn="l">
              <a:spcBef>
                <a:spcPts val="0"/>
              </a:spcBef>
              <a:spcAft>
                <a:spcPts val="0"/>
              </a:spcAft>
              <a:buNone/>
            </a:pPr>
            <a:r>
              <a:rPr i="1" lang="es-AR" sz="2400">
                <a:solidFill>
                  <a:srgbClr val="1C1C1C"/>
                </a:solidFill>
                <a:latin typeface="Source Sans Pro"/>
                <a:ea typeface="Source Sans Pro"/>
                <a:cs typeface="Source Sans Pro"/>
                <a:sym typeface="Source Sans Pro"/>
              </a:rPr>
              <a:t>Ejemplo:  medir el tamaño del fémur del bebé en una ecografía. </a:t>
            </a:r>
            <a:endParaRPr i="1" sz="2400">
              <a:solidFill>
                <a:srgbClr val="1C1C1C"/>
              </a:solidFill>
              <a:latin typeface="Source Sans Pro"/>
              <a:ea typeface="Source Sans Pro"/>
              <a:cs typeface="Source Sans Pro"/>
              <a:sym typeface="Source Sans Pro"/>
            </a:endParaRPr>
          </a:p>
          <a:p>
            <a:pPr indent="0" lvl="0" marL="0" marR="0" rtl="0" algn="l">
              <a:spcBef>
                <a:spcPts val="0"/>
              </a:spcBef>
              <a:spcAft>
                <a:spcPts val="0"/>
              </a:spcAft>
              <a:buNone/>
            </a:pPr>
            <a:r>
              <a:t/>
            </a:r>
            <a:endParaRPr sz="2400">
              <a:solidFill>
                <a:srgbClr val="1C1C1C"/>
              </a:solidFill>
              <a:latin typeface="Source Sans Pro"/>
              <a:ea typeface="Source Sans Pro"/>
              <a:cs typeface="Source Sans Pro"/>
              <a:sym typeface="Source Sans Pro"/>
            </a:endParaRPr>
          </a:p>
        </p:txBody>
      </p:sp>
      <p:sp>
        <p:nvSpPr>
          <p:cNvPr id="131" name="Shape 131"/>
          <p:cNvSpPr txBox="1"/>
          <p:nvPr/>
        </p:nvSpPr>
        <p:spPr>
          <a:xfrm>
            <a:off x="5063750" y="4747675"/>
            <a:ext cx="4656300" cy="2232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000" strike="noStrike">
              <a:solidFill>
                <a:srgbClr val="1C1C1C"/>
              </a:solidFill>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