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Lst>
  <p:sldSz cy="5143500" cx="9144000"/>
  <p:notesSz cx="6858000" cy="9144000"/>
  <p:embeddedFontLst>
    <p:embeddedFont>
      <p:font typeface="Economica"/>
      <p:regular r:id="rId136"/>
      <p:bold r:id="rId137"/>
      <p:italic r:id="rId138"/>
      <p:boldItalic r:id="rId139"/>
    </p:embeddedFont>
    <p:embeddedFont>
      <p:font typeface="Source Sans Pro Light"/>
      <p:regular r:id="rId140"/>
      <p:bold r:id="rId141"/>
      <p:italic r:id="rId142"/>
      <p:boldItalic r:id="rId143"/>
    </p:embeddedFont>
    <p:embeddedFont>
      <p:font typeface="Source Sans Pro SemiBold"/>
      <p:regular r:id="rId144"/>
      <p:bold r:id="rId145"/>
      <p:italic r:id="rId146"/>
      <p:boldItalic r:id="rId147"/>
    </p:embeddedFont>
    <p:embeddedFont>
      <p:font typeface="Source Sans Pro Black"/>
      <p:bold r:id="rId148"/>
      <p:boldItalic r:id="rId149"/>
    </p:embeddedFont>
    <p:embeddedFont>
      <p:font typeface="Oswald"/>
      <p:regular r:id="rId150"/>
      <p:bold r:id="rId151"/>
    </p:embeddedFont>
    <p:embeddedFont>
      <p:font typeface="Source Sans Pro"/>
      <p:regular r:id="rId152"/>
      <p:bold r:id="rId153"/>
      <p:italic r:id="rId154"/>
      <p:boldItalic r:id="rId1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060F26D-BFFE-444E-BFA3-AA11BF68A218}">
  <a:tblStyle styleId="{9060F26D-BFFE-444E-BFA3-AA11BF68A2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font" Target="fonts/Oswald-regular.fntdata"/><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font" Target="fonts/SourceSansProBlack-boldItalic.fntdata"/><Relationship Id="rId4" Type="http://schemas.openxmlformats.org/officeDocument/2006/relationships/slideMaster" Target="slideMasters/slideMaster1.xml"/><Relationship Id="rId148" Type="http://schemas.openxmlformats.org/officeDocument/2006/relationships/font" Target="fonts/SourceSansProBlack-bold.fntdata"/><Relationship Id="rId9" Type="http://schemas.openxmlformats.org/officeDocument/2006/relationships/slide" Target="slides/slide3.xml"/><Relationship Id="rId143" Type="http://schemas.openxmlformats.org/officeDocument/2006/relationships/font" Target="fonts/SourceSansProLight-boldItalic.fntdata"/><Relationship Id="rId142" Type="http://schemas.openxmlformats.org/officeDocument/2006/relationships/font" Target="fonts/SourceSansProLight-italic.fntdata"/><Relationship Id="rId141" Type="http://schemas.openxmlformats.org/officeDocument/2006/relationships/font" Target="fonts/SourceSansProLight-bold.fntdata"/><Relationship Id="rId140" Type="http://schemas.openxmlformats.org/officeDocument/2006/relationships/font" Target="fonts/SourceSansProLight-regular.fntdata"/><Relationship Id="rId5" Type="http://schemas.openxmlformats.org/officeDocument/2006/relationships/slideMaster" Target="slideMasters/slideMaster2.xml"/><Relationship Id="rId147" Type="http://schemas.openxmlformats.org/officeDocument/2006/relationships/font" Target="fonts/SourceSansProSemiBold-boldItalic.fntdata"/><Relationship Id="rId6" Type="http://schemas.openxmlformats.org/officeDocument/2006/relationships/notesMaster" Target="notesMasters/notesMaster1.xml"/><Relationship Id="rId146" Type="http://schemas.openxmlformats.org/officeDocument/2006/relationships/font" Target="fonts/SourceSansProSemiBold-italic.fntdata"/><Relationship Id="rId7" Type="http://schemas.openxmlformats.org/officeDocument/2006/relationships/slide" Target="slides/slide1.xml"/><Relationship Id="rId145" Type="http://schemas.openxmlformats.org/officeDocument/2006/relationships/font" Target="fonts/SourceSansProSemiBold-bold.fntdata"/><Relationship Id="rId8" Type="http://schemas.openxmlformats.org/officeDocument/2006/relationships/slide" Target="slides/slide2.xml"/><Relationship Id="rId144" Type="http://schemas.openxmlformats.org/officeDocument/2006/relationships/font" Target="fonts/SourceSansProSemiBold-regular.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Economica-boldItalic.fntdata"/><Relationship Id="rId138" Type="http://schemas.openxmlformats.org/officeDocument/2006/relationships/font" Target="fonts/Economica-italic.fntdata"/><Relationship Id="rId137" Type="http://schemas.openxmlformats.org/officeDocument/2006/relationships/font" Target="fonts/Economica-bold.fntdata"/><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font" Target="fonts/Economica-regular.fntdata"/><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154" Type="http://schemas.openxmlformats.org/officeDocument/2006/relationships/font" Target="fonts/SourceSansPro-italic.fntdata"/><Relationship Id="rId58" Type="http://schemas.openxmlformats.org/officeDocument/2006/relationships/slide" Target="slides/slide52.xml"/><Relationship Id="rId153" Type="http://schemas.openxmlformats.org/officeDocument/2006/relationships/font" Target="fonts/SourceSansPro-bold.fntdata"/><Relationship Id="rId152" Type="http://schemas.openxmlformats.org/officeDocument/2006/relationships/font" Target="fonts/SourceSansPro-regular.fntdata"/><Relationship Id="rId151" Type="http://schemas.openxmlformats.org/officeDocument/2006/relationships/font" Target="fonts/Oswald-bold.fntdata"/><Relationship Id="rId155" Type="http://schemas.openxmlformats.org/officeDocument/2006/relationships/font" Target="fonts/SourceSansPr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Shape 8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1" name="Shape 8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Shape 8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8" name="Shape 8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Shape 8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4" name="Shape 8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Shape 8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0" name="Shape 8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Shape 8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9" name="Shape 8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Shape 8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5" name="Shape 8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El valor p es una medida de la fuerza de la evidencia en sus datos en contra de H</a:t>
            </a:r>
            <a:r>
              <a:rPr baseline="-25000" lang="en">
                <a:solidFill>
                  <a:schemeClr val="dk1"/>
                </a:solidFill>
              </a:rPr>
              <a:t>0</a:t>
            </a:r>
            <a:r>
              <a:rPr lang="en">
                <a:solidFill>
                  <a:schemeClr val="dk1"/>
                </a:solidFill>
              </a:rPr>
              <a:t>. Por lo general, mientras más pequeño sea el valor p, más fuerte será la evidencia de la muestra para rechazar H</a:t>
            </a:r>
            <a:r>
              <a:rPr baseline="-25000" lang="en">
                <a:solidFill>
                  <a:schemeClr val="dk1"/>
                </a:solidFill>
              </a:rPr>
              <a:t>0</a:t>
            </a:r>
            <a:r>
              <a:rPr lang="en">
                <a:solidFill>
                  <a:schemeClr val="dk1"/>
                </a:solidFill>
              </a:rPr>
              <a:t>. Más específicamente, el valor p es el menor valor de α que conduce al rechazo de H</a:t>
            </a:r>
            <a:r>
              <a:rPr baseline="-25000" lang="en">
                <a:solidFill>
                  <a:schemeClr val="dk1"/>
                </a:solidFill>
              </a:rPr>
              <a:t>0</a:t>
            </a:r>
            <a:r>
              <a:rPr lang="en">
                <a:solidFill>
                  <a:schemeClr val="dk1"/>
                </a:solidFill>
              </a:rPr>
              <a:t>. Para cualquier valor de α &gt; valor p, usted no puede rechazar H</a:t>
            </a:r>
            <a:r>
              <a:rPr baseline="-25000" lang="en">
                <a:solidFill>
                  <a:schemeClr val="dk1"/>
                </a:solidFill>
              </a:rPr>
              <a:t>0</a:t>
            </a:r>
            <a:r>
              <a:rPr lang="en">
                <a:solidFill>
                  <a:schemeClr val="dk1"/>
                </a:solidFill>
              </a:rPr>
              <a:t>, y para cualquier valor de α valor p, usted rechaza H</a:t>
            </a:r>
            <a:r>
              <a:rPr baseline="-25000" lang="en">
                <a:solidFill>
                  <a:schemeClr val="dk1"/>
                </a:solidFill>
              </a:rPr>
              <a:t>0</a:t>
            </a:r>
            <a:r>
              <a:rPr lang="en">
                <a:solidFill>
                  <a:schemeClr val="dk1"/>
                </a:solidFill>
              </a:rPr>
              <a:t>.</a:t>
            </a:r>
            <a:endParaRPr sz="1400">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Shape 8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1" name="Shape 8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Shape 8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7" name="Shape 8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5" name="Shape 8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Shape 8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4" name="Shape 8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Shape 8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1" name="Shape 8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6" name="Shape 886"/>
        <p:cNvGrpSpPr/>
        <p:nvPr/>
      </p:nvGrpSpPr>
      <p:grpSpPr>
        <a:xfrm>
          <a:off x="0" y="0"/>
          <a:ext cx="0" cy="0"/>
          <a:chOff x="0" y="0"/>
          <a:chExt cx="0" cy="0"/>
        </a:xfrm>
      </p:grpSpPr>
      <p:sp>
        <p:nvSpPr>
          <p:cNvPr id="887" name="Shape 8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8" name="Shape 8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Shape 8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4" name="Shape 8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Shape 9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1" name="Shape 9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Shape 9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7" name="Shape 9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Shape 9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3" name="Shape 9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9" name="Shape 9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Shape 9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6" name="Shape 9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2" name="Shape 9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Shape 9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4" name="Shape 9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7" name="Shape 9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4" name="Shape 9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8" name="Shape 968"/>
        <p:cNvGrpSpPr/>
        <p:nvPr/>
      </p:nvGrpSpPr>
      <p:grpSpPr>
        <a:xfrm>
          <a:off x="0" y="0"/>
          <a:ext cx="0" cy="0"/>
          <a:chOff x="0" y="0"/>
          <a:chExt cx="0" cy="0"/>
        </a:xfrm>
      </p:grpSpPr>
      <p:sp>
        <p:nvSpPr>
          <p:cNvPr id="969" name="Shape 9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0" name="Shape 9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Shape 9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9" name="Shape 9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6" name="Shape 9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Shape 9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6" name="Shape 9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Shape 10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3" name="Shape 10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Shape 10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0" name="Shape 10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Shape 10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6" name="Shape 10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5" name="Shape 5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3" name="Shape 5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Shape 5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9" name="Shape 5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6" name="Shape 5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0" name="Shape 6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Shape 6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2" name="Shape 6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8" name="Shape 6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Shape 6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9" name="Shape 6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Shape 6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7" name="Shape 6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9" name="Shape 6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Shape 7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5" name="Shape 7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1" name="Shape 7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Shape 7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9" name="Shape 7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Shape 7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5" name="Shape 7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Shape 7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1" name="Shape 7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0" name="Shape 7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Shape 7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8" name="Shape 7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Shape 7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5" name="Shape 7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Shape 7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7" name="Shape 7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Shape 7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3" name="Shape 7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60" name="Shape 60"/>
        <p:cNvGrpSpPr/>
        <p:nvPr/>
      </p:nvGrpSpPr>
      <p:grpSpPr>
        <a:xfrm>
          <a:off x="0" y="0"/>
          <a:ext cx="0" cy="0"/>
          <a:chOff x="0" y="0"/>
          <a:chExt cx="0" cy="0"/>
        </a:xfrm>
      </p:grpSpPr>
      <p:sp>
        <p:nvSpPr>
          <p:cNvPr id="61" name="Shape 61"/>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Clr>
                <a:srgbClr val="FFFFFF"/>
              </a:buClr>
              <a:buSzPts val="3600"/>
              <a:buFont typeface="Source Sans Pro"/>
              <a:buNone/>
              <a:defRPr b="1" i="0" sz="3600" u="none" cap="none" strike="noStrike">
                <a:solidFill>
                  <a:srgbClr val="FFFFFF"/>
                </a:solidFill>
                <a:latin typeface="Source Sans Pro"/>
                <a:ea typeface="Source Sans Pro"/>
                <a:cs typeface="Source Sans Pro"/>
                <a:sym typeface="Source Sans Pro"/>
              </a:defRPr>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62" name="Shape 62"/>
          <p:cNvSpPr txBox="1"/>
          <p:nvPr>
            <p:ph idx="1" type="body"/>
          </p:nvPr>
        </p:nvSpPr>
        <p:spPr>
          <a:xfrm>
            <a:off x="326551" y="1347165"/>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63" name="Shape 63"/>
          <p:cNvSpPr txBox="1"/>
          <p:nvPr>
            <p:ph idx="2" type="body"/>
          </p:nvPr>
        </p:nvSpPr>
        <p:spPr>
          <a:xfrm>
            <a:off x="4593269" y="1347165"/>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64" name="Shape 64"/>
          <p:cNvSpPr txBox="1"/>
          <p:nvPr>
            <p:ph idx="3" type="body"/>
          </p:nvPr>
        </p:nvSpPr>
        <p:spPr>
          <a:xfrm>
            <a:off x="326551" y="3010302"/>
            <a:ext cx="83271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5" name="Shape 65"/>
        <p:cNvGrpSpPr/>
        <p:nvPr/>
      </p:nvGrpSpPr>
      <p:grpSpPr>
        <a:xfrm>
          <a:off x="0" y="0"/>
          <a:ext cx="0" cy="0"/>
          <a:chOff x="0" y="0"/>
          <a:chExt cx="0" cy="0"/>
        </a:xfrm>
      </p:grpSpPr>
      <p:sp>
        <p:nvSpPr>
          <p:cNvPr id="66" name="Shape 66"/>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i="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67" name="Shape 67"/>
          <p:cNvSpPr txBox="1"/>
          <p:nvPr>
            <p:ph idx="1" type="subTitle"/>
          </p:nvPr>
        </p:nvSpPr>
        <p:spPr>
          <a:xfrm>
            <a:off x="326551" y="1347165"/>
            <a:ext cx="8327100" cy="3184200"/>
          </a:xfrm>
          <a:prstGeom prst="rect">
            <a:avLst/>
          </a:prstGeom>
          <a:noFill/>
          <a:ln>
            <a:noFill/>
          </a:ln>
        </p:spPr>
        <p:txBody>
          <a:bodyPr anchorCtr="0" anchor="t" bIns="76025" lIns="76025" spcFirstLastPara="1" rIns="76025" wrap="square" tIns="76025"/>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8" name="Shape 68"/>
        <p:cNvGrpSpPr/>
        <p:nvPr/>
      </p:nvGrpSpPr>
      <p:grpSpPr>
        <a:xfrm>
          <a:off x="0" y="0"/>
          <a:ext cx="0" cy="0"/>
          <a:chOff x="0" y="0"/>
          <a:chExt cx="0" cy="0"/>
        </a:xfrm>
      </p:grpSpPr>
      <p:sp>
        <p:nvSpPr>
          <p:cNvPr id="69" name="Shape 69"/>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i="0" u="none" cap="none" strike="noStrike"/>
            </a:lvl1pPr>
            <a:lvl2pPr lvl="1" marR="0" rtl="0" algn="l">
              <a:spcBef>
                <a:spcPts val="0"/>
              </a:spcBef>
              <a:spcAft>
                <a:spcPts val="0"/>
              </a:spcAft>
              <a:buSzPts val="3600"/>
              <a:buNone/>
              <a:defRPr b="1" i="0" sz="3600" u="none" cap="none" strike="noStrike"/>
            </a:lvl2pPr>
            <a:lvl3pPr lvl="2" marR="0" rtl="0" algn="l">
              <a:spcBef>
                <a:spcPts val="0"/>
              </a:spcBef>
              <a:spcAft>
                <a:spcPts val="0"/>
              </a:spcAft>
              <a:buSzPts val="3600"/>
              <a:buNone/>
              <a:defRPr b="1" i="0" sz="3600" u="none" cap="none" strike="noStrike"/>
            </a:lvl3pPr>
            <a:lvl4pPr lvl="3" marR="0" rtl="0" algn="l">
              <a:spcBef>
                <a:spcPts val="0"/>
              </a:spcBef>
              <a:spcAft>
                <a:spcPts val="0"/>
              </a:spcAft>
              <a:buSzPts val="3600"/>
              <a:buNone/>
              <a:defRPr b="1" i="0" sz="3600" u="none" cap="none" strike="noStrike"/>
            </a:lvl4pPr>
            <a:lvl5pPr lvl="4" marR="0" rtl="0" algn="l">
              <a:spcBef>
                <a:spcPts val="0"/>
              </a:spcBef>
              <a:spcAft>
                <a:spcPts val="0"/>
              </a:spcAft>
              <a:buSzPts val="3600"/>
              <a:buNone/>
              <a:defRPr b="1" i="0" sz="3600" u="none" cap="none" strike="noStrike"/>
            </a:lvl5pPr>
            <a:lvl6pPr lvl="5" marR="0" rtl="0" algn="l">
              <a:spcBef>
                <a:spcPts val="0"/>
              </a:spcBef>
              <a:spcAft>
                <a:spcPts val="0"/>
              </a:spcAft>
              <a:buSzPts val="3600"/>
              <a:buNone/>
              <a:defRPr b="1" i="0" sz="3600" u="none" cap="none" strike="noStrike"/>
            </a:lvl6pPr>
            <a:lvl7pPr lvl="6" marR="0" rtl="0" algn="l">
              <a:spcBef>
                <a:spcPts val="0"/>
              </a:spcBef>
              <a:spcAft>
                <a:spcPts val="0"/>
              </a:spcAft>
              <a:buSzPts val="3600"/>
              <a:buNone/>
              <a:defRPr b="1" i="0" sz="3600" u="none" cap="none" strike="noStrike"/>
            </a:lvl7pPr>
            <a:lvl8pPr lvl="7" marR="0" rtl="0" algn="l">
              <a:spcBef>
                <a:spcPts val="0"/>
              </a:spcBef>
              <a:spcAft>
                <a:spcPts val="0"/>
              </a:spcAft>
              <a:buSzPts val="3600"/>
              <a:buNone/>
              <a:defRPr b="1" i="0" sz="3600" u="none" cap="none" strike="noStrike"/>
            </a:lvl8pPr>
            <a:lvl9pPr lvl="8" marR="0" rtl="0" algn="l">
              <a:spcBef>
                <a:spcPts val="0"/>
              </a:spcBef>
              <a:spcAft>
                <a:spcPts val="0"/>
              </a:spcAft>
              <a:buSzPts val="3600"/>
              <a:buNone/>
              <a:defRPr b="1" i="0" sz="3600" u="none" cap="none" strike="noStrike"/>
            </a:lvl9pPr>
          </a:lstStyle>
          <a:p/>
        </p:txBody>
      </p:sp>
      <p:sp>
        <p:nvSpPr>
          <p:cNvPr id="70" name="Shape 70"/>
          <p:cNvSpPr txBox="1"/>
          <p:nvPr>
            <p:ph idx="1" type="body"/>
          </p:nvPr>
        </p:nvSpPr>
        <p:spPr>
          <a:xfrm>
            <a:off x="326551" y="1347165"/>
            <a:ext cx="8327100" cy="31842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800"/>
              <a:buNone/>
              <a:defRPr b="0" i="0" sz="1800" u="none" cap="none" strike="noStrike"/>
            </a:lvl1pPr>
            <a:lvl2pPr indent="-228600" lvl="1" marL="914400" marR="0" rtl="0" algn="l">
              <a:spcBef>
                <a:spcPts val="0"/>
              </a:spcBef>
              <a:spcAft>
                <a:spcPts val="0"/>
              </a:spcAft>
              <a:buSzPts val="1800"/>
              <a:buNone/>
              <a:defRPr b="0" i="0" sz="1800" u="none" cap="none" strike="noStrike"/>
            </a:lvl2pPr>
            <a:lvl3pPr indent="-228600" lvl="2" marL="1371600" marR="0" rtl="0" algn="l">
              <a:spcBef>
                <a:spcPts val="0"/>
              </a:spcBef>
              <a:spcAft>
                <a:spcPts val="0"/>
              </a:spcAft>
              <a:buSzPts val="1800"/>
              <a:buNone/>
              <a:defRPr b="0" i="0" sz="1800" u="none" cap="none" strike="noStrike"/>
            </a:lvl3pPr>
            <a:lvl4pPr indent="-228600" lvl="3" marL="1828800" marR="0" rtl="0" algn="l">
              <a:spcBef>
                <a:spcPts val="0"/>
              </a:spcBef>
              <a:spcAft>
                <a:spcPts val="0"/>
              </a:spcAft>
              <a:buSzPts val="1800"/>
              <a:buNone/>
              <a:defRPr b="0" i="0" sz="1800" u="none" cap="none" strike="noStrike"/>
            </a:lvl4pPr>
            <a:lvl5pPr indent="-228600" lvl="4" marL="2286000" marR="0" rtl="0" algn="l">
              <a:spcBef>
                <a:spcPts val="0"/>
              </a:spcBef>
              <a:spcAft>
                <a:spcPts val="0"/>
              </a:spcAft>
              <a:buSzPts val="1800"/>
              <a:buNone/>
              <a:defRPr b="0" i="0" sz="1800" u="none" cap="none" strike="noStrike"/>
            </a:lvl5pPr>
            <a:lvl6pPr indent="-228600" lvl="5" marL="2743200" marR="0" rtl="0" algn="l">
              <a:spcBef>
                <a:spcPts val="0"/>
              </a:spcBef>
              <a:spcAft>
                <a:spcPts val="0"/>
              </a:spcAft>
              <a:buSzPts val="1800"/>
              <a:buNone/>
              <a:defRPr b="0" i="0" sz="1800" u="none" cap="none" strike="noStrike"/>
            </a:lvl6pPr>
            <a:lvl7pPr indent="-228600" lvl="6" marL="3200400" marR="0" rtl="0" algn="l">
              <a:spcBef>
                <a:spcPts val="0"/>
              </a:spcBef>
              <a:spcAft>
                <a:spcPts val="0"/>
              </a:spcAft>
              <a:buSzPts val="1800"/>
              <a:buNone/>
              <a:defRPr b="0" i="0" sz="1800" u="none" cap="none" strike="noStrike"/>
            </a:lvl7pPr>
            <a:lvl8pPr indent="-228600" lvl="7" marL="3657600" marR="0" rtl="0" algn="l">
              <a:spcBef>
                <a:spcPts val="0"/>
              </a:spcBef>
              <a:spcAft>
                <a:spcPts val="0"/>
              </a:spcAft>
              <a:buSzPts val="1800"/>
              <a:buNone/>
              <a:defRPr b="0" i="0" sz="1800" u="none" cap="none" strike="noStrike"/>
            </a:lvl8pPr>
            <a:lvl9pPr indent="-228600" lvl="8" marL="4114800" marR="0" rtl="0" algn="l">
              <a:spcBef>
                <a:spcPts val="0"/>
              </a:spcBef>
              <a:spcAft>
                <a:spcPts val="0"/>
              </a:spcAft>
              <a:buSzPts val="1800"/>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1" name="Shape 71"/>
        <p:cNvGrpSpPr/>
        <p:nvPr/>
      </p:nvGrpSpPr>
      <p:grpSpPr>
        <a:xfrm>
          <a:off x="0" y="0"/>
          <a:ext cx="0" cy="0"/>
          <a:chOff x="0" y="0"/>
          <a:chExt cx="0" cy="0"/>
        </a:xfrm>
      </p:grpSpPr>
      <p:sp>
        <p:nvSpPr>
          <p:cNvPr id="72" name="Shape 72"/>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b="0" i="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73" name="Shape 73"/>
          <p:cNvSpPr txBox="1"/>
          <p:nvPr>
            <p:ph idx="1" type="body"/>
          </p:nvPr>
        </p:nvSpPr>
        <p:spPr>
          <a:xfrm>
            <a:off x="326551" y="1347165"/>
            <a:ext cx="4063500" cy="31842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74" name="Shape 74"/>
          <p:cNvSpPr txBox="1"/>
          <p:nvPr>
            <p:ph idx="2" type="body"/>
          </p:nvPr>
        </p:nvSpPr>
        <p:spPr>
          <a:xfrm>
            <a:off x="4593269" y="1347165"/>
            <a:ext cx="4063500" cy="31842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Shape 76"/>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i="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7" name="Shape 77"/>
        <p:cNvGrpSpPr/>
        <p:nvPr/>
      </p:nvGrpSpPr>
      <p:grpSpPr>
        <a:xfrm>
          <a:off x="0" y="0"/>
          <a:ext cx="0" cy="0"/>
          <a:chOff x="0" y="0"/>
          <a:chExt cx="0" cy="0"/>
        </a:xfrm>
      </p:grpSpPr>
      <p:sp>
        <p:nvSpPr>
          <p:cNvPr id="78" name="Shape 78"/>
          <p:cNvSpPr txBox="1"/>
          <p:nvPr>
            <p:ph idx="1" type="subTitle"/>
          </p:nvPr>
        </p:nvSpPr>
        <p:spPr>
          <a:xfrm>
            <a:off x="326551" y="244939"/>
            <a:ext cx="8490300" cy="2839200"/>
          </a:xfrm>
          <a:prstGeom prst="rect">
            <a:avLst/>
          </a:prstGeom>
          <a:noFill/>
          <a:ln>
            <a:noFill/>
          </a:ln>
        </p:spPr>
        <p:txBody>
          <a:bodyPr anchorCtr="0" anchor="t" bIns="76025" lIns="76025" spcFirstLastPara="1" rIns="76025" wrap="square" tIns="76025"/>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9" name="Shape 79"/>
        <p:cNvGrpSpPr/>
        <p:nvPr/>
      </p:nvGrpSpPr>
      <p:grpSpPr>
        <a:xfrm>
          <a:off x="0" y="0"/>
          <a:ext cx="0" cy="0"/>
          <a:chOff x="0" y="0"/>
          <a:chExt cx="0" cy="0"/>
        </a:xfrm>
      </p:grpSpPr>
      <p:sp>
        <p:nvSpPr>
          <p:cNvPr id="80" name="Shape 80"/>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81" name="Shape 81"/>
          <p:cNvSpPr txBox="1"/>
          <p:nvPr>
            <p:ph idx="1" type="body"/>
          </p:nvPr>
        </p:nvSpPr>
        <p:spPr>
          <a:xfrm>
            <a:off x="326551" y="1347165"/>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82" name="Shape 82"/>
          <p:cNvSpPr txBox="1"/>
          <p:nvPr>
            <p:ph idx="2" type="body"/>
          </p:nvPr>
        </p:nvSpPr>
        <p:spPr>
          <a:xfrm>
            <a:off x="326551" y="3010302"/>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83" name="Shape 83"/>
          <p:cNvSpPr txBox="1"/>
          <p:nvPr>
            <p:ph idx="3" type="body"/>
          </p:nvPr>
        </p:nvSpPr>
        <p:spPr>
          <a:xfrm>
            <a:off x="4593269" y="1347165"/>
            <a:ext cx="4063500" cy="31842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4" name="Shape 84"/>
        <p:cNvGrpSpPr/>
        <p:nvPr/>
      </p:nvGrpSpPr>
      <p:grpSpPr>
        <a:xfrm>
          <a:off x="0" y="0"/>
          <a:ext cx="0" cy="0"/>
          <a:chOff x="0" y="0"/>
          <a:chExt cx="0" cy="0"/>
        </a:xfrm>
      </p:grpSpPr>
      <p:sp>
        <p:nvSpPr>
          <p:cNvPr id="85" name="Shape 85"/>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i="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86" name="Shape 86"/>
          <p:cNvSpPr txBox="1"/>
          <p:nvPr>
            <p:ph idx="1" type="body"/>
          </p:nvPr>
        </p:nvSpPr>
        <p:spPr>
          <a:xfrm>
            <a:off x="326551" y="1347165"/>
            <a:ext cx="4063500" cy="31842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800"/>
              <a:buNone/>
              <a:defRPr b="0" i="0" sz="18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87" name="Shape 87"/>
          <p:cNvSpPr txBox="1"/>
          <p:nvPr>
            <p:ph idx="2" type="body"/>
          </p:nvPr>
        </p:nvSpPr>
        <p:spPr>
          <a:xfrm>
            <a:off x="4593269" y="1347165"/>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88" name="Shape 88"/>
          <p:cNvSpPr txBox="1"/>
          <p:nvPr>
            <p:ph idx="3" type="body"/>
          </p:nvPr>
        </p:nvSpPr>
        <p:spPr>
          <a:xfrm>
            <a:off x="4593269" y="3010302"/>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9" name="Shape 89"/>
        <p:cNvGrpSpPr/>
        <p:nvPr/>
      </p:nvGrpSpPr>
      <p:grpSpPr>
        <a:xfrm>
          <a:off x="0" y="0"/>
          <a:ext cx="0" cy="0"/>
          <a:chOff x="0" y="0"/>
          <a:chExt cx="0" cy="0"/>
        </a:xfrm>
      </p:grpSpPr>
      <p:sp>
        <p:nvSpPr>
          <p:cNvPr id="90" name="Shape 90"/>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Clr>
                <a:srgbClr val="FFFFFF"/>
              </a:buClr>
              <a:buSzPts val="3600"/>
              <a:buFont typeface="Source Sans Pro"/>
              <a:buNone/>
              <a:defRPr b="1" i="0" sz="3600" u="none" cap="none" strike="noStrike">
                <a:solidFill>
                  <a:srgbClr val="FFFFFF"/>
                </a:solidFill>
                <a:latin typeface="Source Sans Pro"/>
                <a:ea typeface="Source Sans Pro"/>
                <a:cs typeface="Source Sans Pro"/>
                <a:sym typeface="Source Sans Pro"/>
              </a:defRPr>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91" name="Shape 91"/>
          <p:cNvSpPr txBox="1"/>
          <p:nvPr>
            <p:ph idx="1" type="body"/>
          </p:nvPr>
        </p:nvSpPr>
        <p:spPr>
          <a:xfrm>
            <a:off x="326551" y="1347165"/>
            <a:ext cx="83271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92" name="Shape 92"/>
          <p:cNvSpPr txBox="1"/>
          <p:nvPr>
            <p:ph idx="2" type="body"/>
          </p:nvPr>
        </p:nvSpPr>
        <p:spPr>
          <a:xfrm>
            <a:off x="326551" y="3010302"/>
            <a:ext cx="83271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3" name="Shape 93"/>
        <p:cNvGrpSpPr/>
        <p:nvPr/>
      </p:nvGrpSpPr>
      <p:grpSpPr>
        <a:xfrm>
          <a:off x="0" y="0"/>
          <a:ext cx="0" cy="0"/>
          <a:chOff x="0" y="0"/>
          <a:chExt cx="0" cy="0"/>
        </a:xfrm>
      </p:grpSpPr>
      <p:sp>
        <p:nvSpPr>
          <p:cNvPr id="94" name="Shape 94"/>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SzPts val="36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95" name="Shape 95"/>
          <p:cNvSpPr txBox="1"/>
          <p:nvPr>
            <p:ph idx="1" type="body"/>
          </p:nvPr>
        </p:nvSpPr>
        <p:spPr>
          <a:xfrm>
            <a:off x="326551" y="1347165"/>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96" name="Shape 96"/>
          <p:cNvSpPr txBox="1"/>
          <p:nvPr>
            <p:ph idx="2" type="body"/>
          </p:nvPr>
        </p:nvSpPr>
        <p:spPr>
          <a:xfrm>
            <a:off x="4593269" y="1347165"/>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97" name="Shape 97"/>
          <p:cNvSpPr txBox="1"/>
          <p:nvPr>
            <p:ph idx="3" type="body"/>
          </p:nvPr>
        </p:nvSpPr>
        <p:spPr>
          <a:xfrm>
            <a:off x="4593269" y="3010302"/>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98" name="Shape 98"/>
          <p:cNvSpPr txBox="1"/>
          <p:nvPr>
            <p:ph idx="4" type="body"/>
          </p:nvPr>
        </p:nvSpPr>
        <p:spPr>
          <a:xfrm>
            <a:off x="326551" y="3010302"/>
            <a:ext cx="4063500" cy="15186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9" name="Shape 99"/>
        <p:cNvGrpSpPr/>
        <p:nvPr/>
      </p:nvGrpSpPr>
      <p:grpSpPr>
        <a:xfrm>
          <a:off x="0" y="0"/>
          <a:ext cx="0" cy="0"/>
          <a:chOff x="0" y="0"/>
          <a:chExt cx="0" cy="0"/>
        </a:xfrm>
      </p:grpSpPr>
      <p:sp>
        <p:nvSpPr>
          <p:cNvPr id="100" name="Shape 100"/>
          <p:cNvSpPr txBox="1"/>
          <p:nvPr>
            <p:ph type="ctrTitle"/>
          </p:nvPr>
        </p:nvSpPr>
        <p:spPr>
          <a:xfrm>
            <a:off x="311708" y="744575"/>
            <a:ext cx="8520600" cy="2052600"/>
          </a:xfrm>
          <a:prstGeom prst="rect">
            <a:avLst/>
          </a:prstGeom>
        </p:spPr>
        <p:txBody>
          <a:bodyPr anchorCtr="0" anchor="b" bIns="76025" lIns="76025" spcFirstLastPara="1" rIns="76025" wrap="square" tIns="760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Shape 101"/>
          <p:cNvSpPr txBox="1"/>
          <p:nvPr>
            <p:ph idx="1" type="subTitle"/>
          </p:nvPr>
        </p:nvSpPr>
        <p:spPr>
          <a:xfrm>
            <a:off x="311700" y="2834125"/>
            <a:ext cx="8520600" cy="792600"/>
          </a:xfrm>
          <a:prstGeom prst="rect">
            <a:avLst/>
          </a:prstGeom>
        </p:spPr>
        <p:txBody>
          <a:bodyPr anchorCtr="0" anchor="t" bIns="76025" lIns="76025" spcFirstLastPara="1" rIns="76025" wrap="square" tIns="760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Shape 10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p:nvPr/>
        </p:nvSpPr>
        <p:spPr>
          <a:xfrm>
            <a:off x="0" y="122470"/>
            <a:ext cx="8817000" cy="857400"/>
          </a:xfrm>
          <a:prstGeom prst="rect">
            <a:avLst/>
          </a:prstGeom>
          <a:solidFill>
            <a:srgbClr val="E74C3C"/>
          </a:solidFill>
          <a:ln>
            <a:noFill/>
          </a:ln>
        </p:spPr>
        <p:txBody>
          <a:bodyPr anchorCtr="0" anchor="ctr" bIns="76025" lIns="76025" spcFirstLastPara="1" rIns="76025" wrap="square" tIns="76025">
            <a:noAutofit/>
          </a:bodyPr>
          <a:lstStyle/>
          <a:p>
            <a:pPr indent="0" lvl="0" marL="0">
              <a:spcBef>
                <a:spcPts val="0"/>
              </a:spcBef>
              <a:spcAft>
                <a:spcPts val="0"/>
              </a:spcAft>
              <a:buNone/>
            </a:pPr>
            <a:r>
              <a:t/>
            </a:r>
            <a:endParaRPr/>
          </a:p>
        </p:txBody>
      </p:sp>
      <p:sp>
        <p:nvSpPr>
          <p:cNvPr id="52" name="Shape 52"/>
          <p:cNvSpPr/>
          <p:nvPr/>
        </p:nvSpPr>
        <p:spPr>
          <a:xfrm>
            <a:off x="6857575" y="4653843"/>
            <a:ext cx="2286000" cy="367500"/>
          </a:xfrm>
          <a:prstGeom prst="rect">
            <a:avLst/>
          </a:prstGeom>
          <a:solidFill>
            <a:srgbClr val="E74C3C"/>
          </a:solidFill>
          <a:ln>
            <a:noFill/>
          </a:ln>
        </p:spPr>
        <p:txBody>
          <a:bodyPr anchorCtr="0" anchor="ctr" bIns="76025" lIns="76025" spcFirstLastPara="1" rIns="76025" wrap="square" tIns="76025">
            <a:noAutofit/>
          </a:bodyPr>
          <a:lstStyle/>
          <a:p>
            <a:pPr indent="0" lvl="0" marL="0">
              <a:spcBef>
                <a:spcPts val="0"/>
              </a:spcBef>
              <a:spcAft>
                <a:spcPts val="0"/>
              </a:spcAft>
              <a:buNone/>
            </a:pPr>
            <a:r>
              <a:t/>
            </a:r>
            <a:endParaRPr/>
          </a:p>
        </p:txBody>
      </p:sp>
      <p:sp>
        <p:nvSpPr>
          <p:cNvPr id="53" name="Shape 53"/>
          <p:cNvSpPr/>
          <p:nvPr/>
        </p:nvSpPr>
        <p:spPr>
          <a:xfrm>
            <a:off x="816378" y="4653843"/>
            <a:ext cx="5877900" cy="367500"/>
          </a:xfrm>
          <a:prstGeom prst="rect">
            <a:avLst/>
          </a:prstGeom>
          <a:solidFill>
            <a:srgbClr val="BDC3C7"/>
          </a:solidFill>
          <a:ln>
            <a:noFill/>
          </a:ln>
        </p:spPr>
        <p:txBody>
          <a:bodyPr anchorCtr="0" anchor="ctr" bIns="76025" lIns="76025" spcFirstLastPara="1" rIns="76025" wrap="square" tIns="76025">
            <a:noAutofit/>
          </a:bodyPr>
          <a:lstStyle/>
          <a:p>
            <a:pPr indent="0" lvl="0" marL="0">
              <a:spcBef>
                <a:spcPts val="0"/>
              </a:spcBef>
              <a:spcAft>
                <a:spcPts val="0"/>
              </a:spcAft>
              <a:buNone/>
            </a:pPr>
            <a:r>
              <a:t/>
            </a:r>
            <a:endParaRPr/>
          </a:p>
        </p:txBody>
      </p:sp>
      <p:sp>
        <p:nvSpPr>
          <p:cNvPr id="54" name="Shape 54"/>
          <p:cNvSpPr/>
          <p:nvPr/>
        </p:nvSpPr>
        <p:spPr>
          <a:xfrm>
            <a:off x="163276" y="4653843"/>
            <a:ext cx="489900" cy="367500"/>
          </a:xfrm>
          <a:prstGeom prst="rect">
            <a:avLst/>
          </a:prstGeom>
          <a:solidFill>
            <a:srgbClr val="F44336"/>
          </a:solidFill>
          <a:ln>
            <a:noFill/>
          </a:ln>
        </p:spPr>
        <p:txBody>
          <a:bodyPr anchorCtr="0" anchor="ctr" bIns="76025" lIns="76025" spcFirstLastPara="1" rIns="76025" wrap="square" tIns="76025">
            <a:noAutofit/>
          </a:bodyPr>
          <a:lstStyle/>
          <a:p>
            <a:pPr indent="0" lvl="0" marL="0">
              <a:spcBef>
                <a:spcPts val="0"/>
              </a:spcBef>
              <a:spcAft>
                <a:spcPts val="0"/>
              </a:spcAft>
              <a:buNone/>
            </a:pPr>
            <a:r>
              <a:t/>
            </a:r>
            <a:endParaRPr/>
          </a:p>
        </p:txBody>
      </p:sp>
      <p:sp>
        <p:nvSpPr>
          <p:cNvPr id="55" name="Shape 55"/>
          <p:cNvSpPr txBox="1"/>
          <p:nvPr>
            <p:ph type="title"/>
          </p:nvPr>
        </p:nvSpPr>
        <p:spPr>
          <a:xfrm>
            <a:off x="326551" y="244939"/>
            <a:ext cx="8490300" cy="612300"/>
          </a:xfrm>
          <a:prstGeom prst="rect">
            <a:avLst/>
          </a:prstGeom>
          <a:noFill/>
          <a:ln>
            <a:noFill/>
          </a:ln>
        </p:spPr>
        <p:txBody>
          <a:bodyPr anchorCtr="0" anchor="b" bIns="76025" lIns="76025" spcFirstLastPara="1" rIns="76025" wrap="square" tIns="76025"/>
          <a:lstStyle>
            <a:lvl1pPr lvl="0" marR="0" rtl="0" algn="l">
              <a:spcBef>
                <a:spcPts val="0"/>
              </a:spcBef>
              <a:spcAft>
                <a:spcPts val="0"/>
              </a:spcAft>
              <a:buClr>
                <a:srgbClr val="FFFFFF"/>
              </a:buClr>
              <a:buSzPts val="3600"/>
              <a:buFont typeface="Source Sans Pro"/>
              <a:buNone/>
              <a:defRPr b="1" sz="3600" u="none" cap="none" strike="noStrike">
                <a:solidFill>
                  <a:srgbClr val="FFFFFF"/>
                </a:solidFill>
                <a:latin typeface="Source Sans Pro"/>
                <a:ea typeface="Source Sans Pro"/>
                <a:cs typeface="Source Sans Pro"/>
                <a:sym typeface="Source Sans Pro"/>
              </a:defRPr>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56" name="Shape 56"/>
          <p:cNvSpPr txBox="1"/>
          <p:nvPr>
            <p:ph idx="1" type="body"/>
          </p:nvPr>
        </p:nvSpPr>
        <p:spPr>
          <a:xfrm>
            <a:off x="326551" y="1347165"/>
            <a:ext cx="8327100" cy="3184200"/>
          </a:xfrm>
          <a:prstGeom prst="rect">
            <a:avLst/>
          </a:prstGeom>
          <a:noFill/>
          <a:ln>
            <a:noFill/>
          </a:ln>
        </p:spPr>
        <p:txBody>
          <a:bodyPr anchorCtr="0" anchor="t" bIns="76025" lIns="76025" spcFirstLastPara="1" rIns="76025" wrap="square" tIns="76025"/>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57" name="Shape 57"/>
          <p:cNvSpPr txBox="1"/>
          <p:nvPr>
            <p:ph idx="10" type="dt"/>
          </p:nvPr>
        </p:nvSpPr>
        <p:spPr>
          <a:xfrm>
            <a:off x="6857575" y="4653843"/>
            <a:ext cx="2122500" cy="367500"/>
          </a:xfrm>
          <a:prstGeom prst="rect">
            <a:avLst/>
          </a:prstGeom>
          <a:noFill/>
          <a:ln>
            <a:noFill/>
          </a:ln>
        </p:spPr>
        <p:txBody>
          <a:bodyPr anchorCtr="0" anchor="ctr" bIns="76025" lIns="76025" spcFirstLastPara="1" rIns="76025" wrap="square" tIns="76025"/>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58" name="Shape 58"/>
          <p:cNvSpPr txBox="1"/>
          <p:nvPr>
            <p:ph idx="11" type="ftr"/>
          </p:nvPr>
        </p:nvSpPr>
        <p:spPr>
          <a:xfrm>
            <a:off x="979654" y="4653843"/>
            <a:ext cx="2939100" cy="367500"/>
          </a:xfrm>
          <a:prstGeom prst="rect">
            <a:avLst/>
          </a:prstGeom>
          <a:noFill/>
          <a:ln>
            <a:noFill/>
          </a:ln>
        </p:spPr>
        <p:txBody>
          <a:bodyPr anchorCtr="0" anchor="ctr" bIns="76025" lIns="76025" spcFirstLastPara="1" rIns="76025" wrap="square" tIns="76025"/>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59" name="Shape 59"/>
          <p:cNvSpPr txBox="1"/>
          <p:nvPr>
            <p:ph idx="12" type="sldNum"/>
          </p:nvPr>
        </p:nvSpPr>
        <p:spPr>
          <a:xfrm>
            <a:off x="163276" y="4653843"/>
            <a:ext cx="489900" cy="3675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1pPr>
            <a:lvl2pPr indent="0" lvl="1"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2pPr>
            <a:lvl3pPr indent="0" lvl="2"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3pPr>
            <a:lvl4pPr indent="0" lvl="3"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4pPr>
            <a:lvl5pPr indent="0" lvl="4"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5pPr>
            <a:lvl6pPr indent="0" lvl="5"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6pPr>
            <a:lvl7pPr indent="0" lvl="6"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7pPr>
            <a:lvl8pPr indent="0" lvl="7"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8pPr>
            <a:lvl9pPr indent="0" lvl="8" marL="0" marR="0" rtl="0" algn="ctr">
              <a:spcBef>
                <a:spcPts val="0"/>
              </a:spcBef>
              <a:buNone/>
              <a:defRPr b="1" i="0" sz="1500" u="none" cap="none" strike="noStrike">
                <a:solidFill>
                  <a:srgbClr val="FFFFFF"/>
                </a:solidFill>
                <a:latin typeface="Source Sans Pro Black"/>
                <a:ea typeface="Source Sans Pro Black"/>
                <a:cs typeface="Source Sans Pro Black"/>
                <a:sym typeface="Source Sans Pro Black"/>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6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7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 Id="rId3" Type="http://schemas.openxmlformats.org/officeDocument/2006/relationships/image" Target="../media/image6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7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 Id="rId3" Type="http://schemas.openxmlformats.org/officeDocument/2006/relationships/image" Target="../media/image7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 Id="rId3" Type="http://schemas.openxmlformats.org/officeDocument/2006/relationships/image" Target="../media/image7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7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 Id="rId3" Type="http://schemas.openxmlformats.org/officeDocument/2006/relationships/image" Target="../media/image6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5.xml"/><Relationship Id="rId3" Type="http://schemas.openxmlformats.org/officeDocument/2006/relationships/image" Target="../media/image70.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6.xml"/><Relationship Id="rId3" Type="http://schemas.openxmlformats.org/officeDocument/2006/relationships/image" Target="../media/image79.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8.xml"/><Relationship Id="rId3" Type="http://schemas.openxmlformats.org/officeDocument/2006/relationships/image" Target="../media/image7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72.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 Id="rId3" Type="http://schemas.openxmlformats.org/officeDocument/2006/relationships/image" Target="../media/image40.png"/><Relationship Id="rId4" Type="http://schemas.openxmlformats.org/officeDocument/2006/relationships/image" Target="../media/image27.png"/><Relationship Id="rId5"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 Id="rId3"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 Id="rId3" Type="http://schemas.openxmlformats.org/officeDocument/2006/relationships/image" Target="../media/image31.png"/><Relationship Id="rId4" Type="http://schemas.openxmlformats.org/officeDocument/2006/relationships/image" Target="../media/image44.png"/><Relationship Id="rId5" Type="http://schemas.openxmlformats.org/officeDocument/2006/relationships/image" Target="../media/image4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 Id="rId3"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 Id="rId3"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 Id="rId3"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 Id="rId3" Type="http://schemas.openxmlformats.org/officeDocument/2006/relationships/image" Target="../media/image42.png"/><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 Id="rId3" Type="http://schemas.openxmlformats.org/officeDocument/2006/relationships/image" Target="../media/image5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 Id="rId3" Type="http://schemas.openxmlformats.org/officeDocument/2006/relationships/image" Target="../media/image46.png"/><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4.xml"/><Relationship Id="rId3" Type="http://schemas.openxmlformats.org/officeDocument/2006/relationships/image" Target="../media/image6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6.xml"/><Relationship Id="rId3" Type="http://schemas.openxmlformats.org/officeDocument/2006/relationships/image" Target="../media/image5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7.xml"/><Relationship Id="rId3" Type="http://schemas.openxmlformats.org/officeDocument/2006/relationships/image" Target="../media/image5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8.xml"/><Relationship Id="rId3" Type="http://schemas.openxmlformats.org/officeDocument/2006/relationships/image" Target="../media/image5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9.xml"/><Relationship Id="rId3"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0.xml"/><Relationship Id="rId3" Type="http://schemas.openxmlformats.org/officeDocument/2006/relationships/image" Target="../media/image46.png"/><Relationship Id="rId4" Type="http://schemas.openxmlformats.org/officeDocument/2006/relationships/image" Target="../media/image4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1.xml"/><Relationship Id="rId3" Type="http://schemas.openxmlformats.org/officeDocument/2006/relationships/image" Target="../media/image6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2.xml"/><Relationship Id="rId3" Type="http://schemas.openxmlformats.org/officeDocument/2006/relationships/image" Target="../media/image6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5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51.png"/><Relationship Id="rId4" Type="http://schemas.openxmlformats.org/officeDocument/2006/relationships/image" Target="../media/image6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5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 Id="rId3" Type="http://schemas.openxmlformats.org/officeDocument/2006/relationships/image" Target="../media/image5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6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56.png"/><Relationship Id="rId4" Type="http://schemas.openxmlformats.org/officeDocument/2006/relationships/image" Target="../media/image5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6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6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7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nvSpPr>
        <p:spPr>
          <a:xfrm>
            <a:off x="311700" y="3350150"/>
            <a:ext cx="7333500" cy="85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 sz="1800">
                <a:solidFill>
                  <a:srgbClr val="1C1C1C"/>
                </a:solidFill>
                <a:latin typeface="Source Sans Pro SemiBold"/>
                <a:ea typeface="Source Sans Pro SemiBold"/>
                <a:cs typeface="Source Sans Pro SemiBold"/>
                <a:sym typeface="Source Sans Pro SemiBold"/>
              </a:rPr>
              <a:t>Docentes :           Soledad Palacios(UNLP)</a:t>
            </a:r>
            <a:endParaRPr b="1" sz="1800">
              <a:solidFill>
                <a:srgbClr val="1C1C1C"/>
              </a:solidFill>
              <a:latin typeface="Source Sans Pro SemiBold"/>
              <a:ea typeface="Source Sans Pro SemiBold"/>
              <a:cs typeface="Source Sans Pro SemiBold"/>
              <a:sym typeface="Source Sans Pro SemiBold"/>
            </a:endParaRPr>
          </a:p>
          <a:p>
            <a:pPr indent="0" lvl="0" marL="0" rtl="0">
              <a:spcBef>
                <a:spcPts val="1142"/>
              </a:spcBef>
              <a:spcAft>
                <a:spcPts val="0"/>
              </a:spcAft>
              <a:buClr>
                <a:schemeClr val="dk1"/>
              </a:buClr>
              <a:buFont typeface="Arial"/>
              <a:buNone/>
            </a:pPr>
            <a:r>
              <a:rPr b="1" lang="en" sz="1800">
                <a:solidFill>
                  <a:srgbClr val="1C1C1C"/>
                </a:solidFill>
                <a:latin typeface="Source Sans Pro SemiBold"/>
                <a:ea typeface="Source Sans Pro SemiBold"/>
                <a:cs typeface="Source Sans Pro SemiBold"/>
                <a:sym typeface="Source Sans Pro SemiBold"/>
              </a:rPr>
              <a:t>            	 	    Milagro Teruel (UNC)</a:t>
            </a:r>
            <a:endParaRPr sz="1800"/>
          </a:p>
        </p:txBody>
      </p:sp>
      <p:sp>
        <p:nvSpPr>
          <p:cNvPr id="108" name="Shape 108"/>
          <p:cNvSpPr txBox="1"/>
          <p:nvPr/>
        </p:nvSpPr>
        <p:spPr>
          <a:xfrm>
            <a:off x="427400" y="1395350"/>
            <a:ext cx="7333500" cy="85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 sz="2400">
                <a:solidFill>
                  <a:srgbClr val="666666"/>
                </a:solidFill>
                <a:latin typeface="Source Sans Pro SemiBold"/>
                <a:ea typeface="Source Sans Pro SemiBold"/>
                <a:cs typeface="Source Sans Pro SemiBold"/>
                <a:sym typeface="Source Sans Pro SemiBold"/>
              </a:rPr>
              <a:t>Clase 3</a:t>
            </a:r>
            <a:endParaRPr b="1" sz="2400">
              <a:solidFill>
                <a:srgbClr val="666666"/>
              </a:solidFill>
              <a:latin typeface="Source Sans Pro SemiBold"/>
              <a:ea typeface="Source Sans Pro SemiBold"/>
              <a:cs typeface="Source Sans Pro SemiBold"/>
              <a:sym typeface="Source Sans Pro SemiBold"/>
            </a:endParaRPr>
          </a:p>
          <a:p>
            <a:pPr indent="0" lvl="0" marL="0" rtl="0">
              <a:spcBef>
                <a:spcPts val="0"/>
              </a:spcBef>
              <a:spcAft>
                <a:spcPts val="0"/>
              </a:spcAft>
              <a:buClr>
                <a:schemeClr val="dk1"/>
              </a:buClr>
              <a:buFont typeface="Arial"/>
              <a:buNone/>
            </a:pPr>
            <a:r>
              <a:rPr b="1" lang="en" sz="2600">
                <a:solidFill>
                  <a:srgbClr val="1C1C1C"/>
                </a:solidFill>
                <a:latin typeface="Source Sans Pro SemiBold"/>
                <a:ea typeface="Source Sans Pro SemiBold"/>
                <a:cs typeface="Source Sans Pro SemiBold"/>
                <a:sym typeface="Source Sans Pro SemiBold"/>
              </a:rPr>
              <a:t>Conceptos de  Estadística Inferencial</a:t>
            </a:r>
            <a:endParaRPr sz="1600">
              <a:solidFill>
                <a:srgbClr val="1C1C1C"/>
              </a:solidFill>
              <a:latin typeface="Source Sans Pro Light"/>
              <a:ea typeface="Source Sans Pro Light"/>
              <a:cs typeface="Source Sans Pro Light"/>
              <a:sym typeface="Source Sans Pro Light"/>
            </a:endParaRPr>
          </a:p>
          <a:p>
            <a:pPr indent="0" lvl="0" marL="0" rtl="0">
              <a:spcBef>
                <a:spcPts val="0"/>
              </a:spcBef>
              <a:spcAft>
                <a:spcPts val="0"/>
              </a:spcAft>
              <a:buNone/>
            </a:pPr>
            <a:r>
              <a:t/>
            </a:r>
            <a:endParaRPr/>
          </a:p>
        </p:txBody>
      </p:sp>
      <p:sp>
        <p:nvSpPr>
          <p:cNvPr id="109" name="Shape 109"/>
          <p:cNvSpPr txBox="1"/>
          <p:nvPr/>
        </p:nvSpPr>
        <p:spPr>
          <a:xfrm>
            <a:off x="275400" y="162360"/>
            <a:ext cx="9071700" cy="6252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i="0" lang="en" sz="3200" u="none" cap="none" strike="noStrike">
                <a:solidFill>
                  <a:srgbClr val="FFFFFF"/>
                </a:solidFill>
                <a:latin typeface="Source Sans Pro Black"/>
                <a:ea typeface="Source Sans Pro Black"/>
                <a:cs typeface="Source Sans Pro Black"/>
                <a:sym typeface="Source Sans Pro Black"/>
              </a:rPr>
              <a:t>Análisis y Visualización de Datos</a:t>
            </a:r>
            <a:endParaRPr b="1" sz="3200" strike="noStrike">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250351" y="397339"/>
            <a:ext cx="8490300" cy="612300"/>
          </a:xfrm>
          <a:prstGeom prst="rect">
            <a:avLst/>
          </a:prstGeom>
        </p:spPr>
        <p:txBody>
          <a:bodyPr anchorCtr="0" anchor="b" bIns="76025" lIns="76025" spcFirstLastPara="1" rIns="76025" wrap="square" tIns="76025">
            <a:noAutofit/>
          </a:bodyPr>
          <a:lstStyle/>
          <a:p>
            <a:pPr indent="0" lvl="0" marL="0" rtl="0">
              <a:lnSpc>
                <a:spcPct val="115000"/>
              </a:lnSpc>
              <a:spcBef>
                <a:spcPts val="1800"/>
              </a:spcBef>
              <a:spcAft>
                <a:spcPts val="400"/>
              </a:spcAft>
              <a:buNone/>
            </a:pPr>
            <a:r>
              <a:rPr lang="en">
                <a:solidFill>
                  <a:srgbClr val="FFFFFF"/>
                </a:solidFill>
              </a:rPr>
              <a:t>Acerca de los parámetros</a:t>
            </a:r>
            <a:endParaRPr>
              <a:solidFill>
                <a:srgbClr val="FFFFFF"/>
              </a:solidFill>
            </a:endParaRPr>
          </a:p>
        </p:txBody>
      </p:sp>
      <p:sp>
        <p:nvSpPr>
          <p:cNvPr id="168" name="Shape 168"/>
          <p:cNvSpPr txBox="1"/>
          <p:nvPr>
            <p:ph idx="1" type="body"/>
          </p:nvPr>
        </p:nvSpPr>
        <p:spPr>
          <a:xfrm>
            <a:off x="326550" y="1118575"/>
            <a:ext cx="84141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sz="2000"/>
              <a:t>Los parámetros son medidas descriptivas de una población completa que se pueden utilizar como las entradas para que una función de distribución de probabilidad (PDF, por sus siglas en inglés) genere curvas de distribución. Los parámetros generalmente se representan con letras griegas para distinguirlos de los estadísticos de muestra. Por ejemplo, la media de la población se representa con la letra griega mu (μ) y la desviación estándar de la población, con la letra griega sigma (σ). Los parámetros son constantes fijas, es decir, no varían como las variables. Sin embargo, sus valores por lo general se desconocen, porque es poco factible medir una población entera.</a:t>
            </a:r>
            <a:endParaRPr sz="20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Shape 80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2400">
                <a:solidFill>
                  <a:schemeClr val="lt1"/>
                </a:solidFill>
              </a:rPr>
              <a:t>Prueba de hipótesis sobre la media, varianza conocida</a:t>
            </a:r>
            <a:endParaRPr/>
          </a:p>
        </p:txBody>
      </p:sp>
      <p:sp>
        <p:nvSpPr>
          <p:cNvPr id="804" name="Shape 804"/>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t>Es evidente que una muestra que produce un valor del estadístico de prueba que cae en las colas de la distribución de Z será inusual si H </a:t>
            </a:r>
            <a:r>
              <a:rPr baseline="-25000" lang="en"/>
              <a:t>0</a:t>
            </a:r>
            <a:r>
              <a:rPr lang="en"/>
              <a:t> : μ = μ </a:t>
            </a:r>
            <a:r>
              <a:rPr baseline="-25000" lang="en"/>
              <a:t>0</a:t>
            </a:r>
            <a:r>
              <a:rPr lang="en"/>
              <a:t> es verdadera, por lo tanto esto es un indicador que H </a:t>
            </a:r>
            <a:r>
              <a:rPr baseline="-25000" lang="en"/>
              <a:t>0</a:t>
            </a:r>
            <a:r>
              <a:rPr lang="en"/>
              <a:t> es falsa.</a:t>
            </a:r>
            <a:endParaRPr/>
          </a:p>
          <a:p>
            <a:pPr indent="0" lvl="0" marL="0">
              <a:spcBef>
                <a:spcPts val="0"/>
              </a:spcBef>
              <a:spcAft>
                <a:spcPts val="0"/>
              </a:spcAft>
              <a:buNone/>
            </a:pPr>
            <a:r>
              <a:rPr lang="en"/>
              <a:t>Entonces la regla de decisión es:</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805" name="Shape 805"/>
          <p:cNvPicPr preferRelativeResize="0"/>
          <p:nvPr/>
        </p:nvPicPr>
        <p:blipFill>
          <a:blip r:embed="rId3">
            <a:alphaModFix/>
          </a:blip>
          <a:stretch>
            <a:fillRect/>
          </a:stretch>
        </p:blipFill>
        <p:spPr>
          <a:xfrm>
            <a:off x="2911925" y="2895238"/>
            <a:ext cx="3009900" cy="109537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Shape 81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 </a:t>
            </a:r>
            <a:endParaRPr/>
          </a:p>
        </p:txBody>
      </p:sp>
      <p:sp>
        <p:nvSpPr>
          <p:cNvPr id="811" name="Shape 811"/>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a:t>El porcentaje deseado de SiO 2 en cierto tipo de cemento aluminoso es 5.5. Para probar si el verdadero promedio de porcentaje es 5.5 para una planta de producción en particular, se analizaron 16 muestras obtenidas de manera independiente. Supongamos que el porcentaje de SiO 2 en una muestra está normalmente distribuido con σ = 3 , y que x = 5 . 25 .</a:t>
            </a:r>
            <a:endParaRPr/>
          </a:p>
          <a:p>
            <a:pPr indent="0" lvl="0" marL="0" algn="just">
              <a:spcBef>
                <a:spcPts val="0"/>
              </a:spcBef>
              <a:spcAft>
                <a:spcPts val="0"/>
              </a:spcAft>
              <a:buNone/>
            </a:pPr>
            <a:r>
              <a:rPr lang="en"/>
              <a:t>¿Indica esto de manera concluyente que el verdadero promedio de porcentaje </a:t>
            </a:r>
            <a:r>
              <a:rPr b="1" i="1" lang="en" u="sng"/>
              <a:t>difiere</a:t>
            </a:r>
            <a:r>
              <a:rPr lang="en"/>
              <a:t> de 5.5?. Utilice α = 0 . 01</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Shape 81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Solución	</a:t>
            </a:r>
            <a:endParaRPr/>
          </a:p>
        </p:txBody>
      </p:sp>
      <p:sp>
        <p:nvSpPr>
          <p:cNvPr id="817" name="Shape 817"/>
          <p:cNvSpPr txBox="1"/>
          <p:nvPr>
            <p:ph idx="1" type="body"/>
          </p:nvPr>
        </p:nvSpPr>
        <p:spPr>
          <a:xfrm>
            <a:off x="326551" y="966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La v.a. de interés es X: “porcentaje de SiO</a:t>
            </a:r>
            <a:r>
              <a:rPr baseline="-25000" lang="en"/>
              <a:t> 2</a:t>
            </a:r>
            <a:r>
              <a:rPr lang="en"/>
              <a:t> en cierto tipo de cemento aluminoso”</a:t>
            </a:r>
            <a:endParaRPr/>
          </a:p>
          <a:p>
            <a:pPr indent="0" lvl="0" marL="0">
              <a:spcBef>
                <a:spcPts val="0"/>
              </a:spcBef>
              <a:spcAft>
                <a:spcPts val="0"/>
              </a:spcAft>
              <a:buNone/>
            </a:pPr>
            <a:r>
              <a:rPr lang="en"/>
              <a:t>Asumimos que X ~ N ( μ , 3</a:t>
            </a:r>
            <a:r>
              <a:rPr baseline="30000" lang="en"/>
              <a:t> 2 </a:t>
            </a:r>
            <a:r>
              <a:rPr lang="en"/>
              <a:t>)</a:t>
            </a:r>
            <a:endParaRPr/>
          </a:p>
          <a:p>
            <a:pPr indent="0" lvl="0" marL="0">
              <a:spcBef>
                <a:spcPts val="0"/>
              </a:spcBef>
              <a:spcAft>
                <a:spcPts val="0"/>
              </a:spcAft>
              <a:buNone/>
            </a:pPr>
            <a:r>
              <a:rPr lang="en"/>
              <a:t>Podemos plantear las hipótesis</a:t>
            </a:r>
            <a:endParaRPr/>
          </a:p>
          <a:p>
            <a:pPr indent="0" lvl="0" marL="0">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rPr lang="en"/>
              <a:t>H 0 : μ = 5 . 5 </a:t>
            </a:r>
            <a:endParaRPr/>
          </a:p>
          <a:p>
            <a:pPr indent="0" lvl="0" marL="0" algn="ctr">
              <a:spcBef>
                <a:spcPts val="0"/>
              </a:spcBef>
              <a:spcAft>
                <a:spcPts val="0"/>
              </a:spcAft>
              <a:buClr>
                <a:schemeClr val="dk1"/>
              </a:buClr>
              <a:buSzPts val="1100"/>
              <a:buFont typeface="Arial"/>
              <a:buNone/>
            </a:pPr>
            <a:r>
              <a:rPr lang="en"/>
              <a:t>contra</a:t>
            </a:r>
            <a:endParaRPr/>
          </a:p>
          <a:p>
            <a:pPr indent="0" lvl="0" marL="0" rtl="0" algn="ctr">
              <a:spcBef>
                <a:spcPts val="0"/>
              </a:spcBef>
              <a:spcAft>
                <a:spcPts val="0"/>
              </a:spcAft>
              <a:buNone/>
            </a:pPr>
            <a:r>
              <a:rPr lang="en"/>
              <a:t>H 1 : μ ≠ 5 . 5</a:t>
            </a:r>
            <a:endParaRPr/>
          </a:p>
          <a:p>
            <a:pPr indent="0" lvl="0" marL="0" algn="ctr">
              <a:spcBef>
                <a:spcPts val="0"/>
              </a:spcBef>
              <a:spcAft>
                <a:spcPts val="0"/>
              </a:spcAft>
              <a:buClr>
                <a:schemeClr val="dk1"/>
              </a:buClr>
              <a:buSzPts val="1100"/>
              <a:buFont typeface="Arial"/>
              <a:buNone/>
            </a:pPr>
            <a:r>
              <a:t/>
            </a:r>
            <a:endParaRPr/>
          </a:p>
          <a:p>
            <a:pPr indent="0" lvl="0" marL="0">
              <a:spcBef>
                <a:spcPts val="0"/>
              </a:spcBef>
              <a:spcAft>
                <a:spcPts val="0"/>
              </a:spcAft>
              <a:buNone/>
            </a:pPr>
            <a:r>
              <a:rPr lang="en"/>
              <a:t>Tenemos una muestra de tamaño n = 16 que dio un promedio muestral x = 5.25</a:t>
            </a:r>
            <a:endParaRPr/>
          </a:p>
          <a:p>
            <a:pPr indent="0" lvl="0" marL="0">
              <a:spcBef>
                <a:spcPts val="0"/>
              </a:spcBef>
              <a:spcAft>
                <a:spcPts val="0"/>
              </a:spcAft>
              <a:buNone/>
            </a:pPr>
            <a:r>
              <a:rPr lang="en"/>
              <a:t>Como α = 0 . 01 entonces z </a:t>
            </a:r>
            <a:r>
              <a:rPr baseline="-25000" lang="en"/>
              <a:t>α/2</a:t>
            </a:r>
            <a:r>
              <a:rPr lang="en"/>
              <a:t> = z </a:t>
            </a:r>
            <a:r>
              <a:rPr baseline="-25000" lang="en"/>
              <a:t>0 . 005 </a:t>
            </a:r>
            <a:r>
              <a:rPr lang="en"/>
              <a:t>= 2 . 575</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Shape 82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Revisemos quien es z</a:t>
            </a:r>
            <a:r>
              <a:rPr baseline="-25000" lang="en"/>
              <a:t>0,05</a:t>
            </a:r>
            <a:endParaRPr baseline="-25000"/>
          </a:p>
        </p:txBody>
      </p:sp>
      <p:pic>
        <p:nvPicPr>
          <p:cNvPr id="823" name="Shape 823"/>
          <p:cNvPicPr preferRelativeResize="0"/>
          <p:nvPr/>
        </p:nvPicPr>
        <p:blipFill>
          <a:blip r:embed="rId3">
            <a:alphaModFix/>
          </a:blip>
          <a:stretch>
            <a:fillRect/>
          </a:stretch>
        </p:blipFill>
        <p:spPr>
          <a:xfrm>
            <a:off x="2460400" y="1111888"/>
            <a:ext cx="6419850" cy="3419475"/>
          </a:xfrm>
          <a:prstGeom prst="rect">
            <a:avLst/>
          </a:prstGeom>
          <a:noFill/>
          <a:ln>
            <a:noFill/>
          </a:ln>
        </p:spPr>
      </p:pic>
      <p:cxnSp>
        <p:nvCxnSpPr>
          <p:cNvPr id="824" name="Shape 824"/>
          <p:cNvCxnSpPr/>
          <p:nvPr/>
        </p:nvCxnSpPr>
        <p:spPr>
          <a:xfrm flipH="1" rot="10800000">
            <a:off x="2610050" y="4365725"/>
            <a:ext cx="4608300" cy="10800"/>
          </a:xfrm>
          <a:prstGeom prst="straightConnector1">
            <a:avLst/>
          </a:prstGeom>
          <a:noFill/>
          <a:ln cap="flat" cmpd="sng" w="9525">
            <a:solidFill>
              <a:srgbClr val="CC0000"/>
            </a:solidFill>
            <a:prstDash val="solid"/>
            <a:round/>
            <a:headEnd len="med" w="med" type="none"/>
            <a:tailEnd len="med" w="med" type="none"/>
          </a:ln>
        </p:spPr>
      </p:cxnSp>
      <p:cxnSp>
        <p:nvCxnSpPr>
          <p:cNvPr id="825" name="Shape 825"/>
          <p:cNvCxnSpPr/>
          <p:nvPr/>
        </p:nvCxnSpPr>
        <p:spPr>
          <a:xfrm>
            <a:off x="7218350" y="1842500"/>
            <a:ext cx="10800" cy="2511600"/>
          </a:xfrm>
          <a:prstGeom prst="straightConnector1">
            <a:avLst/>
          </a:prstGeom>
          <a:noFill/>
          <a:ln cap="flat" cmpd="sng" w="9525">
            <a:solidFill>
              <a:srgbClr val="CC0000"/>
            </a:solidFill>
            <a:prstDash val="solid"/>
            <a:round/>
            <a:headEnd len="med" w="med" type="none"/>
            <a:tailEnd len="med" w="med" type="none"/>
          </a:ln>
        </p:spPr>
      </p:cxnSp>
      <p:sp>
        <p:nvSpPr>
          <p:cNvPr id="826" name="Shape 826"/>
          <p:cNvSpPr txBox="1"/>
          <p:nvPr/>
        </p:nvSpPr>
        <p:spPr>
          <a:xfrm>
            <a:off x="326550" y="1842500"/>
            <a:ext cx="2064000" cy="84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Fda de la normal</a:t>
            </a:r>
            <a:endParaRPr b="1" sz="18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Shape 83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Solución analítica</a:t>
            </a:r>
            <a:endParaRPr/>
          </a:p>
        </p:txBody>
      </p:sp>
      <p:pic>
        <p:nvPicPr>
          <p:cNvPr id="832" name="Shape 832"/>
          <p:cNvPicPr preferRelativeResize="0"/>
          <p:nvPr/>
        </p:nvPicPr>
        <p:blipFill>
          <a:blip r:embed="rId3">
            <a:alphaModFix/>
          </a:blip>
          <a:stretch>
            <a:fillRect/>
          </a:stretch>
        </p:blipFill>
        <p:spPr>
          <a:xfrm>
            <a:off x="850475" y="1049800"/>
            <a:ext cx="6696075" cy="35888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Shape 83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p-valor</a:t>
            </a:r>
            <a:endParaRPr/>
          </a:p>
        </p:txBody>
      </p:sp>
      <p:sp>
        <p:nvSpPr>
          <p:cNvPr id="838" name="Shape 838"/>
          <p:cNvSpPr txBox="1"/>
          <p:nvPr>
            <p:ph idx="1" type="body"/>
          </p:nvPr>
        </p:nvSpPr>
        <p:spPr>
          <a:xfrm>
            <a:off x="326551" y="1194765"/>
            <a:ext cx="83271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a:t>Hasta ahora se dieron los resultados de una prueba de hipótesis estableciendo si la hipótesis nula fue o no rechazada con un valor especificado de α o nivel de significancia. A menudo este planteamiento resulta inadecuado, ya que no proporciona ninguna idea sobre si el valor calculado del estadístico está apenas en la región de rechazo o bien ubicado dentro de ella. </a:t>
            </a:r>
            <a:endParaRPr/>
          </a:p>
          <a:p>
            <a:pPr indent="0" lvl="0" marL="0" algn="just">
              <a:spcBef>
                <a:spcPts val="0"/>
              </a:spcBef>
              <a:spcAft>
                <a:spcPts val="0"/>
              </a:spcAft>
              <a:buNone/>
            </a:pPr>
            <a:r>
              <a:rPr lang="en"/>
              <a:t>Para evitar estas dificultades, se adopta el enfoque del p-valor . El valor p o p-valor es la probabilidad que el estadístico de prueba tome un valor que sea al menos tan extremo como el valor observado del estadístico de prueba cuando la hipótesis nula es verdadera. Es así como el p-valor da mucha información sobre el peso de la evidencia contra H</a:t>
            </a:r>
            <a:r>
              <a:rPr baseline="-25000" lang="en"/>
              <a:t>0</a:t>
            </a:r>
            <a:r>
              <a:rPr lang="en"/>
              <a:t> , de modo que el investigador pueda llegar a una conclusión para cualquier nivel de significancia especificado.</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Shape 843"/>
          <p:cNvSpPr txBox="1"/>
          <p:nvPr/>
        </p:nvSpPr>
        <p:spPr>
          <a:xfrm>
            <a:off x="308575" y="1613675"/>
            <a:ext cx="8408700" cy="1518000"/>
          </a:xfrm>
          <a:prstGeom prst="rect">
            <a:avLst/>
          </a:prstGeom>
          <a:solidFill>
            <a:srgbClr val="EA9999"/>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44" name="Shape 84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sp>
        <p:nvSpPr>
          <p:cNvPr id="845" name="Shape 845"/>
          <p:cNvSpPr txBox="1"/>
          <p:nvPr>
            <p:ph idx="1" type="body"/>
          </p:nvPr>
        </p:nvSpPr>
        <p:spPr>
          <a:xfrm>
            <a:off x="349376" y="15660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b="1" i="1" lang="en" sz="3000"/>
              <a:t>El valor p es el nivel de significancia más pequeño que conduce al rechazo de la hipótesis nula H</a:t>
            </a:r>
            <a:r>
              <a:rPr b="1" baseline="-25000" i="1" lang="en" sz="3000"/>
              <a:t>0</a:t>
            </a:r>
            <a:endParaRPr b="1" baseline="-25000" i="1" sz="3000"/>
          </a:p>
        </p:txBody>
      </p:sp>
      <p:pic>
        <p:nvPicPr>
          <p:cNvPr id="846" name="Shape 846"/>
          <p:cNvPicPr preferRelativeResize="0"/>
          <p:nvPr/>
        </p:nvPicPr>
        <p:blipFill>
          <a:blip r:embed="rId3">
            <a:alphaModFix/>
          </a:blip>
          <a:stretch>
            <a:fillRect/>
          </a:stretch>
        </p:blipFill>
        <p:spPr>
          <a:xfrm>
            <a:off x="152400" y="1009639"/>
            <a:ext cx="104775" cy="133350"/>
          </a:xfrm>
          <a:prstGeom prst="rect">
            <a:avLst/>
          </a:prstGeom>
          <a:noFill/>
          <a:ln>
            <a:noFill/>
          </a:ln>
        </p:spPr>
      </p:pic>
      <p:sp>
        <p:nvSpPr>
          <p:cNvPr id="847" name="Shape 847"/>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48" name="Shape 848"/>
          <p:cNvSpPr txBox="1"/>
          <p:nvPr/>
        </p:nvSpPr>
        <p:spPr>
          <a:xfrm>
            <a:off x="513250" y="3437375"/>
            <a:ext cx="7600500" cy="7536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800"/>
              <a:t>A menor p-value &gt; evidencia contra H</a:t>
            </a:r>
            <a:r>
              <a:rPr baseline="-25000" lang="en" sz="1800"/>
              <a:t>0</a:t>
            </a:r>
            <a:endParaRPr baseline="-25000" sz="18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Shape 85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P-valor para unilaterales</a:t>
            </a:r>
            <a:endParaRPr/>
          </a:p>
        </p:txBody>
      </p:sp>
      <p:sp>
        <p:nvSpPr>
          <p:cNvPr id="854" name="Shape 854"/>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t>Para las pruebas de distribuciones normales presentadas hasta el momento, es sencillo calcular el p-valor.</a:t>
            </a:r>
            <a:endParaRPr/>
          </a:p>
          <a:p>
            <a:pPr indent="0" lvl="0" marL="0">
              <a:spcBef>
                <a:spcPts val="0"/>
              </a:spcBef>
              <a:spcAft>
                <a:spcPts val="0"/>
              </a:spcAft>
              <a:buNone/>
            </a:pPr>
            <a:r>
              <a:rPr lang="en"/>
              <a:t>Si z</a:t>
            </a:r>
            <a:r>
              <a:rPr baseline="-25000" lang="en"/>
              <a:t>0</a:t>
            </a:r>
            <a:r>
              <a:rPr lang="en"/>
              <a:t> es el valor calculado del estadístico de prueba Z , entonces el p-valor es</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
              <a:t>a) si las hipótesis son H</a:t>
            </a:r>
            <a:r>
              <a:rPr baseline="-25000" lang="en"/>
              <a:t>0</a:t>
            </a:r>
            <a:r>
              <a:rPr lang="en"/>
              <a:t> : μ = μ</a:t>
            </a:r>
            <a:r>
              <a:rPr baseline="-25000" lang="en"/>
              <a:t>0</a:t>
            </a:r>
            <a:r>
              <a:rPr lang="en"/>
              <a:t> contra H 1 : μ ≠ μ</a:t>
            </a:r>
            <a:r>
              <a:rPr baseline="-25000" lang="en">
                <a:solidFill>
                  <a:schemeClr val="dk1"/>
                </a:solidFill>
              </a:rPr>
              <a:t>0</a:t>
            </a:r>
            <a:endParaRPr/>
          </a:p>
          <a:p>
            <a:pPr indent="0" lvl="0" marL="0">
              <a:spcBef>
                <a:spcPts val="0"/>
              </a:spcBef>
              <a:spcAft>
                <a:spcPts val="0"/>
              </a:spcAft>
              <a:buNone/>
            </a:pPr>
            <a:r>
              <a:t/>
            </a:r>
            <a:endParaRPr/>
          </a:p>
          <a:p>
            <a:pPr indent="457200" lvl="0" marL="0" rtl="0" algn="ctr">
              <a:spcBef>
                <a:spcPts val="0"/>
              </a:spcBef>
              <a:spcAft>
                <a:spcPts val="0"/>
              </a:spcAft>
              <a:buNone/>
            </a:pPr>
            <a:r>
              <a:rPr lang="en"/>
              <a:t>p − valor = P ( Z &gt; z</a:t>
            </a:r>
            <a:r>
              <a:rPr baseline="-25000" lang="en">
                <a:solidFill>
                  <a:schemeClr val="dk1"/>
                </a:solidFill>
              </a:rPr>
              <a:t>0</a:t>
            </a:r>
            <a:r>
              <a:rPr lang="en"/>
              <a:t>) = 1 − P ( Z &lt; z</a:t>
            </a:r>
            <a:r>
              <a:rPr baseline="-25000" lang="en">
                <a:solidFill>
                  <a:schemeClr val="dk1"/>
                </a:solidFill>
              </a:rPr>
              <a:t>0</a:t>
            </a:r>
            <a:r>
              <a:rPr lang="en"/>
              <a:t> ) = </a:t>
            </a:r>
            <a:endParaRPr/>
          </a:p>
          <a:p>
            <a:pPr indent="457200" lvl="0" marL="0" rtl="0" algn="ctr">
              <a:spcBef>
                <a:spcPts val="0"/>
              </a:spcBef>
              <a:spcAft>
                <a:spcPts val="0"/>
              </a:spcAft>
              <a:buNone/>
            </a:pPr>
            <a:r>
              <a:rPr lang="en"/>
              <a:t>1 − [ Φ ( z</a:t>
            </a:r>
            <a:r>
              <a:rPr baseline="-25000" lang="en">
                <a:solidFill>
                  <a:schemeClr val="dk1"/>
                </a:solidFill>
              </a:rPr>
              <a:t>0</a:t>
            </a:r>
            <a:r>
              <a:rPr lang="en"/>
              <a:t> ) − Φ ( − z</a:t>
            </a:r>
            <a:r>
              <a:rPr baseline="-25000" lang="en">
                <a:solidFill>
                  <a:schemeClr val="dk1"/>
                </a:solidFill>
              </a:rPr>
              <a:t>0</a:t>
            </a:r>
            <a:r>
              <a:rPr lang="en"/>
              <a:t> ) ] =</a:t>
            </a:r>
            <a:endParaRPr/>
          </a:p>
          <a:p>
            <a:pPr indent="457200" lvl="0" marL="0" rtl="0" algn="ctr">
              <a:spcBef>
                <a:spcPts val="0"/>
              </a:spcBef>
              <a:spcAft>
                <a:spcPts val="0"/>
              </a:spcAft>
              <a:buNone/>
            </a:pPr>
            <a:r>
              <a:rPr lang="en"/>
              <a:t> 1 − [ 2 Φ ( z</a:t>
            </a:r>
            <a:r>
              <a:rPr baseline="-25000" lang="en">
                <a:solidFill>
                  <a:schemeClr val="dk1"/>
                </a:solidFill>
              </a:rPr>
              <a:t>0</a:t>
            </a:r>
            <a:r>
              <a:rPr lang="en"/>
              <a:t> ) − 1 ] =</a:t>
            </a:r>
            <a:endParaRPr/>
          </a:p>
          <a:p>
            <a:pPr indent="457200" lvl="0" marL="0" algn="ctr">
              <a:spcBef>
                <a:spcPts val="0"/>
              </a:spcBef>
              <a:spcAft>
                <a:spcPts val="0"/>
              </a:spcAft>
              <a:buNone/>
            </a:pPr>
            <a:r>
              <a:rPr lang="en"/>
              <a:t> 2 [ 1 − Φ ( z</a:t>
            </a:r>
            <a:r>
              <a:rPr baseline="-25000" lang="en">
                <a:solidFill>
                  <a:schemeClr val="dk1"/>
                </a:solidFill>
              </a:rPr>
              <a:t>0</a:t>
            </a:r>
            <a:r>
              <a:rPr lang="en"/>
              <a:t> )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Shape 85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La unilateral</a:t>
            </a:r>
            <a:endParaRPr/>
          </a:p>
        </p:txBody>
      </p:sp>
      <p:pic>
        <p:nvPicPr>
          <p:cNvPr id="860" name="Shape 860"/>
          <p:cNvPicPr preferRelativeResize="0"/>
          <p:nvPr/>
        </p:nvPicPr>
        <p:blipFill>
          <a:blip r:embed="rId3">
            <a:alphaModFix/>
          </a:blip>
          <a:stretch>
            <a:fillRect/>
          </a:stretch>
        </p:blipFill>
        <p:spPr>
          <a:xfrm>
            <a:off x="326550" y="1631088"/>
            <a:ext cx="3352800" cy="2238375"/>
          </a:xfrm>
          <a:prstGeom prst="rect">
            <a:avLst/>
          </a:prstGeom>
          <a:noFill/>
          <a:ln>
            <a:noFill/>
          </a:ln>
        </p:spPr>
      </p:pic>
      <p:sp>
        <p:nvSpPr>
          <p:cNvPr id="861" name="Shape 861"/>
          <p:cNvSpPr/>
          <p:nvPr/>
        </p:nvSpPr>
        <p:spPr>
          <a:xfrm>
            <a:off x="3887650" y="2574650"/>
            <a:ext cx="1408800" cy="31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2" name="Shape 862"/>
          <p:cNvSpPr txBox="1"/>
          <p:nvPr/>
        </p:nvSpPr>
        <p:spPr>
          <a:xfrm>
            <a:off x="5351050" y="1663238"/>
            <a:ext cx="3520500" cy="21741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n"/>
              <a:t>Este gráfico nos muestra que el p-valor es </a:t>
            </a:r>
            <a:r>
              <a:rPr lang="en"/>
              <a:t>más</a:t>
            </a:r>
            <a:r>
              <a:rPr lang="en"/>
              <a:t> grande que el nivel de </a:t>
            </a:r>
            <a:r>
              <a:rPr lang="en"/>
              <a:t>significancia</a:t>
            </a:r>
            <a:r>
              <a:rPr lang="en"/>
              <a:t>, lo que nos lleva a decidir que no podemos rechazar la H</a:t>
            </a:r>
            <a:r>
              <a:rPr baseline="-25000" lang="en"/>
              <a:t>0, </a:t>
            </a:r>
            <a:r>
              <a:rPr lang="en"/>
              <a:t>por ser el p-valor &gt; 𝛂.</a:t>
            </a:r>
            <a:endParaRPr/>
          </a:p>
          <a:p>
            <a:pPr indent="0" lvl="0" marL="0" algn="just">
              <a:spcBef>
                <a:spcPts val="0"/>
              </a:spcBef>
              <a:spcAft>
                <a:spcPts val="0"/>
              </a:spcAft>
              <a:buNone/>
            </a:pPr>
            <a:r>
              <a:rPr lang="en"/>
              <a:t>En este caso si no pudiésemos llegar a mejorar nuestra muestra la </a:t>
            </a:r>
            <a:r>
              <a:rPr lang="en"/>
              <a:t>decisión</a:t>
            </a:r>
            <a:r>
              <a:rPr lang="en"/>
              <a:t> que podemos tomar es tener un mayor nivel de tolerancia recalculando nuestro nivel de significancia con el valor de p-value</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Shape 867"/>
          <p:cNvSpPr/>
          <p:nvPr/>
        </p:nvSpPr>
        <p:spPr>
          <a:xfrm>
            <a:off x="196575" y="1014025"/>
            <a:ext cx="4149600" cy="318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8" name="Shape 86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Las bilaterales</a:t>
            </a:r>
            <a:endParaRPr/>
          </a:p>
        </p:txBody>
      </p:sp>
      <p:sp>
        <p:nvSpPr>
          <p:cNvPr id="869" name="Shape 869"/>
          <p:cNvSpPr txBox="1"/>
          <p:nvPr>
            <p:ph idx="1" type="body"/>
          </p:nvPr>
        </p:nvSpPr>
        <p:spPr>
          <a:xfrm>
            <a:off x="326550" y="1347175"/>
            <a:ext cx="4019700" cy="3184200"/>
          </a:xfrm>
          <a:prstGeom prst="rect">
            <a:avLst/>
          </a:prstGeom>
        </p:spPr>
        <p:txBody>
          <a:bodyPr anchorCtr="0" anchor="t" bIns="76025" lIns="76025" spcFirstLastPara="1" rIns="76025" wrap="square" tIns="76025">
            <a:noAutofit/>
          </a:bodyPr>
          <a:lstStyle/>
          <a:p>
            <a:pPr indent="0" lvl="0" marL="0" rtl="0" algn="ctr">
              <a:spcBef>
                <a:spcPts val="0"/>
              </a:spcBef>
              <a:spcAft>
                <a:spcPts val="0"/>
              </a:spcAft>
              <a:buNone/>
            </a:pPr>
            <a:r>
              <a:rPr lang="en"/>
              <a:t>b) si las hipótesis son </a:t>
            </a:r>
            <a:endParaRPr/>
          </a:p>
          <a:p>
            <a:pPr indent="0" lvl="0" marL="0" algn="ctr">
              <a:spcBef>
                <a:spcPts val="0"/>
              </a:spcBef>
              <a:spcAft>
                <a:spcPts val="0"/>
              </a:spcAft>
              <a:buNone/>
            </a:pPr>
            <a:r>
              <a:t/>
            </a:r>
            <a:endParaRPr/>
          </a:p>
          <a:p>
            <a:pPr indent="0" lvl="0" marL="0" rtl="0" algn="ctr">
              <a:spcBef>
                <a:spcPts val="0"/>
              </a:spcBef>
              <a:spcAft>
                <a:spcPts val="0"/>
              </a:spcAft>
              <a:buNone/>
            </a:pPr>
            <a:r>
              <a:rPr lang="en"/>
              <a:t>H</a:t>
            </a:r>
            <a:r>
              <a:rPr baseline="-25000" lang="en">
                <a:solidFill>
                  <a:schemeClr val="dk1"/>
                </a:solidFill>
              </a:rPr>
              <a:t>0</a:t>
            </a:r>
            <a:r>
              <a:rPr lang="en"/>
              <a:t>: μ = μ</a:t>
            </a:r>
            <a:r>
              <a:rPr baseline="-25000" lang="en">
                <a:solidFill>
                  <a:schemeClr val="dk1"/>
                </a:solidFill>
              </a:rPr>
              <a:t>0</a:t>
            </a:r>
            <a:endParaRPr/>
          </a:p>
          <a:p>
            <a:pPr indent="0" lvl="0" marL="0" rtl="0" algn="ctr">
              <a:spcBef>
                <a:spcPts val="0"/>
              </a:spcBef>
              <a:spcAft>
                <a:spcPts val="0"/>
              </a:spcAft>
              <a:buNone/>
            </a:pPr>
            <a:r>
              <a:rPr lang="en"/>
              <a:t>Contra</a:t>
            </a:r>
            <a:endParaRPr/>
          </a:p>
          <a:p>
            <a:pPr indent="0" lvl="0" marL="0" rtl="0" algn="ctr">
              <a:spcBef>
                <a:spcPts val="0"/>
              </a:spcBef>
              <a:spcAft>
                <a:spcPts val="0"/>
              </a:spcAft>
              <a:buNone/>
            </a:pPr>
            <a:r>
              <a:rPr lang="en"/>
              <a:t>H 1 : μ &gt; μ</a:t>
            </a:r>
            <a:r>
              <a:rPr baseline="-25000" lang="en">
                <a:solidFill>
                  <a:schemeClr val="dk1"/>
                </a:solidFill>
              </a:rPr>
              <a:t>0</a:t>
            </a:r>
            <a:endParaRPr baseline="-25000">
              <a:solidFill>
                <a:schemeClr val="dk1"/>
              </a:solidFill>
            </a:endParaRPr>
          </a:p>
          <a:p>
            <a:pPr indent="0" lvl="0" marL="0" rtl="0" algn="ctr">
              <a:spcBef>
                <a:spcPts val="0"/>
              </a:spcBef>
              <a:spcAft>
                <a:spcPts val="0"/>
              </a:spcAft>
              <a:buNone/>
            </a:pPr>
            <a:r>
              <a:t/>
            </a:r>
            <a:endParaRPr baseline="-25000">
              <a:solidFill>
                <a:schemeClr val="dk1"/>
              </a:solidFill>
            </a:endParaRPr>
          </a:p>
          <a:p>
            <a:pPr indent="0" lvl="0" marL="0" rtl="0" algn="ctr">
              <a:spcBef>
                <a:spcPts val="0"/>
              </a:spcBef>
              <a:spcAft>
                <a:spcPts val="0"/>
              </a:spcAft>
              <a:buNone/>
            </a:pPr>
            <a:r>
              <a:rPr lang="en"/>
              <a:t>p − valor = P ( Z &gt; z</a:t>
            </a:r>
            <a:r>
              <a:rPr baseline="-25000" lang="en">
                <a:solidFill>
                  <a:schemeClr val="dk1"/>
                </a:solidFill>
              </a:rPr>
              <a:t>0</a:t>
            </a:r>
            <a:r>
              <a:rPr lang="en"/>
              <a:t> ) =</a:t>
            </a:r>
            <a:endParaRPr/>
          </a:p>
          <a:p>
            <a:pPr indent="0" lvl="0" marL="0" rtl="0" algn="ctr">
              <a:spcBef>
                <a:spcPts val="0"/>
              </a:spcBef>
              <a:spcAft>
                <a:spcPts val="0"/>
              </a:spcAft>
              <a:buNone/>
            </a:pPr>
            <a:r>
              <a:rPr lang="en"/>
              <a:t> 1 − P ( Z ≤ z</a:t>
            </a:r>
            <a:r>
              <a:rPr baseline="-25000" lang="en">
                <a:solidFill>
                  <a:schemeClr val="dk1"/>
                </a:solidFill>
              </a:rPr>
              <a:t>0</a:t>
            </a:r>
            <a:r>
              <a:rPr lang="en"/>
              <a:t> ) = </a:t>
            </a:r>
            <a:endParaRPr/>
          </a:p>
          <a:p>
            <a:pPr indent="0" lvl="0" marL="0" rtl="0" algn="ctr">
              <a:spcBef>
                <a:spcPts val="0"/>
              </a:spcBef>
              <a:spcAft>
                <a:spcPts val="0"/>
              </a:spcAft>
              <a:buNone/>
            </a:pPr>
            <a:r>
              <a:rPr lang="en"/>
              <a:t>1 − Φ ( z</a:t>
            </a:r>
            <a:r>
              <a:rPr baseline="-25000" lang="en">
                <a:solidFill>
                  <a:schemeClr val="dk1"/>
                </a:solidFill>
              </a:rPr>
              <a:t>0</a:t>
            </a:r>
            <a:r>
              <a:rPr lang="en"/>
              <a:t>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
        <p:nvSpPr>
          <p:cNvPr id="870" name="Shape 870"/>
          <p:cNvSpPr/>
          <p:nvPr/>
        </p:nvSpPr>
        <p:spPr>
          <a:xfrm>
            <a:off x="4768575" y="1014025"/>
            <a:ext cx="4149600" cy="318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1" name="Shape 871"/>
          <p:cNvSpPr txBox="1"/>
          <p:nvPr/>
        </p:nvSpPr>
        <p:spPr>
          <a:xfrm>
            <a:off x="5274550" y="1428025"/>
            <a:ext cx="2992200" cy="218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a:t>
            </a:r>
            <a:r>
              <a:rPr lang="en" sz="1800">
                <a:solidFill>
                  <a:schemeClr val="dk1"/>
                </a:solidFill>
              </a:rPr>
              <a:t>si las hipótesis son </a:t>
            </a:r>
            <a:endParaRPr sz="1800">
              <a:solidFill>
                <a:schemeClr val="dk1"/>
              </a:solidFill>
            </a:endParaRPr>
          </a:p>
          <a:p>
            <a:pPr indent="0" lvl="0" marL="0" rtl="0" algn="ctr">
              <a:spcBef>
                <a:spcPts val="0"/>
              </a:spcBef>
              <a:spcAft>
                <a:spcPts val="0"/>
              </a:spcAft>
              <a:buClr>
                <a:schemeClr val="dk1"/>
              </a:buClr>
              <a:buSzPts val="1100"/>
              <a:buFont typeface="Arial"/>
              <a:buNone/>
            </a:pPr>
            <a:r>
              <a:t/>
            </a:r>
            <a:endParaRPr sz="1800">
              <a:solidFill>
                <a:schemeClr val="dk1"/>
              </a:solidFill>
            </a:endParaRPr>
          </a:p>
          <a:p>
            <a:pPr indent="0" lvl="0" marL="0" rtl="0" algn="ctr">
              <a:spcBef>
                <a:spcPts val="0"/>
              </a:spcBef>
              <a:spcAft>
                <a:spcPts val="0"/>
              </a:spcAft>
              <a:buClr>
                <a:schemeClr val="dk1"/>
              </a:buClr>
              <a:buSzPts val="1100"/>
              <a:buFont typeface="Arial"/>
              <a:buNone/>
            </a:pPr>
            <a:r>
              <a:rPr lang="en" sz="1800">
                <a:solidFill>
                  <a:schemeClr val="dk1"/>
                </a:solidFill>
              </a:rPr>
              <a:t>H</a:t>
            </a:r>
            <a:r>
              <a:rPr baseline="-25000" lang="en" sz="1800">
                <a:solidFill>
                  <a:schemeClr val="dk1"/>
                </a:solidFill>
              </a:rPr>
              <a:t>0</a:t>
            </a:r>
            <a:r>
              <a:rPr lang="en" sz="1800">
                <a:solidFill>
                  <a:schemeClr val="dk1"/>
                </a:solidFill>
              </a:rPr>
              <a:t>: μ = μ</a:t>
            </a:r>
            <a:r>
              <a:rPr baseline="-25000" lang="en" sz="1800">
                <a:solidFill>
                  <a:schemeClr val="dk1"/>
                </a:solidFill>
              </a:rPr>
              <a:t>0</a:t>
            </a:r>
            <a:endParaRPr sz="1800">
              <a:solidFill>
                <a:schemeClr val="dk1"/>
              </a:solidFill>
            </a:endParaRPr>
          </a:p>
          <a:p>
            <a:pPr indent="0" lvl="0" marL="0" rtl="0" algn="ctr">
              <a:spcBef>
                <a:spcPts val="0"/>
              </a:spcBef>
              <a:spcAft>
                <a:spcPts val="0"/>
              </a:spcAft>
              <a:buClr>
                <a:schemeClr val="dk1"/>
              </a:buClr>
              <a:buSzPts val="1100"/>
              <a:buFont typeface="Arial"/>
              <a:buNone/>
            </a:pPr>
            <a:r>
              <a:rPr lang="en" sz="1800">
                <a:solidFill>
                  <a:schemeClr val="dk1"/>
                </a:solidFill>
              </a:rPr>
              <a:t>Contra</a:t>
            </a:r>
            <a:endParaRPr sz="1800">
              <a:solidFill>
                <a:schemeClr val="dk1"/>
              </a:solidFill>
            </a:endParaRPr>
          </a:p>
          <a:p>
            <a:pPr indent="0" lvl="0" marL="0" rtl="0" algn="ctr">
              <a:spcBef>
                <a:spcPts val="0"/>
              </a:spcBef>
              <a:spcAft>
                <a:spcPts val="0"/>
              </a:spcAft>
              <a:buNone/>
            </a:pPr>
            <a:r>
              <a:rPr lang="en" sz="1800">
                <a:solidFill>
                  <a:schemeClr val="dk1"/>
                </a:solidFill>
              </a:rPr>
              <a:t>H 1 : μ &lt; μ</a:t>
            </a:r>
            <a:r>
              <a:rPr baseline="-25000" lang="en" sz="1800">
                <a:solidFill>
                  <a:schemeClr val="dk1"/>
                </a:solidFill>
              </a:rPr>
              <a:t>0</a:t>
            </a:r>
            <a:endParaRPr baseline="-25000" sz="1800">
              <a:solidFill>
                <a:schemeClr val="dk1"/>
              </a:solidFill>
            </a:endParaRPr>
          </a:p>
          <a:p>
            <a:pPr indent="0" lvl="0" marL="0" rtl="0" algn="ctr">
              <a:spcBef>
                <a:spcPts val="0"/>
              </a:spcBef>
              <a:spcAft>
                <a:spcPts val="0"/>
              </a:spcAft>
              <a:buNone/>
            </a:pPr>
            <a:r>
              <a:rPr lang="en" sz="1800">
                <a:solidFill>
                  <a:schemeClr val="dk1"/>
                </a:solidFill>
              </a:rPr>
              <a:t>p − valor = </a:t>
            </a:r>
            <a:endParaRPr sz="1800">
              <a:solidFill>
                <a:schemeClr val="dk1"/>
              </a:solidFill>
            </a:endParaRPr>
          </a:p>
          <a:p>
            <a:pPr indent="0" lvl="0" marL="0" rtl="0" algn="ctr">
              <a:spcBef>
                <a:spcPts val="0"/>
              </a:spcBef>
              <a:spcAft>
                <a:spcPts val="0"/>
              </a:spcAft>
              <a:buNone/>
            </a:pPr>
            <a:r>
              <a:rPr lang="en" sz="1800">
                <a:solidFill>
                  <a:schemeClr val="dk1"/>
                </a:solidFill>
              </a:rPr>
              <a:t>P ( Z &lt; z </a:t>
            </a:r>
            <a:r>
              <a:rPr baseline="-25000" lang="en" sz="1800">
                <a:solidFill>
                  <a:schemeClr val="dk1"/>
                </a:solidFill>
              </a:rPr>
              <a:t>0</a:t>
            </a:r>
            <a:r>
              <a:rPr lang="en" sz="1800">
                <a:solidFill>
                  <a:schemeClr val="dk1"/>
                </a:solidFill>
              </a:rPr>
              <a:t> ) =</a:t>
            </a:r>
            <a:endParaRPr sz="1800">
              <a:solidFill>
                <a:schemeClr val="dk1"/>
              </a:solidFill>
            </a:endParaRPr>
          </a:p>
          <a:p>
            <a:pPr indent="0" lvl="0" marL="0" rtl="0" algn="ctr">
              <a:spcBef>
                <a:spcPts val="0"/>
              </a:spcBef>
              <a:spcAft>
                <a:spcPts val="0"/>
              </a:spcAft>
              <a:buClr>
                <a:schemeClr val="dk1"/>
              </a:buClr>
              <a:buSzPts val="1100"/>
              <a:buFont typeface="Arial"/>
              <a:buNone/>
            </a:pPr>
            <a:r>
              <a:rPr lang="en" sz="1800">
                <a:solidFill>
                  <a:schemeClr val="dk1"/>
                </a:solidFill>
              </a:rPr>
              <a:t> Φ ( z </a:t>
            </a:r>
            <a:r>
              <a:rPr baseline="-25000" lang="en" sz="1800">
                <a:solidFill>
                  <a:schemeClr val="dk1"/>
                </a:solidFill>
              </a:rPr>
              <a:t>0</a:t>
            </a:r>
            <a:r>
              <a:rPr lang="en" sz="1800">
                <a:solidFill>
                  <a:schemeClr val="dk1"/>
                </a:solidFill>
              </a:rPr>
              <a:t> )</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Esperanza de una variable aleatoria</a:t>
            </a:r>
            <a:endParaRPr/>
          </a:p>
        </p:txBody>
      </p:sp>
      <p:sp>
        <p:nvSpPr>
          <p:cNvPr id="174" name="Shape 174"/>
          <p:cNvSpPr txBox="1"/>
          <p:nvPr>
            <p:ph idx="1" type="body"/>
          </p:nvPr>
        </p:nvSpPr>
        <p:spPr>
          <a:xfrm>
            <a:off x="326549" y="1347175"/>
            <a:ext cx="84039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Sea X una v.a. discreta con rango R</a:t>
            </a:r>
            <a:r>
              <a:rPr baseline="-25000" lang="en"/>
              <a:t> X</a:t>
            </a:r>
            <a:r>
              <a:rPr lang="en"/>
              <a:t> . La esperanza , valor medio o valor esperado de X , lo anotamos E ( X ) , y se define como</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175" name="Shape 175"/>
          <p:cNvPicPr preferRelativeResize="0"/>
          <p:nvPr/>
        </p:nvPicPr>
        <p:blipFill>
          <a:blip r:embed="rId3">
            <a:alphaModFix/>
          </a:blip>
          <a:stretch>
            <a:fillRect/>
          </a:stretch>
        </p:blipFill>
        <p:spPr>
          <a:xfrm>
            <a:off x="2534875" y="2374750"/>
            <a:ext cx="3640700" cy="18492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pic>
        <p:nvPicPr>
          <p:cNvPr id="876" name="Shape 876"/>
          <p:cNvPicPr preferRelativeResize="0"/>
          <p:nvPr/>
        </p:nvPicPr>
        <p:blipFill>
          <a:blip r:embed="rId3">
            <a:alphaModFix/>
          </a:blip>
          <a:stretch>
            <a:fillRect/>
          </a:stretch>
        </p:blipFill>
        <p:spPr>
          <a:xfrm>
            <a:off x="3000375" y="2662248"/>
            <a:ext cx="2754675" cy="1978350"/>
          </a:xfrm>
          <a:prstGeom prst="rect">
            <a:avLst/>
          </a:prstGeom>
          <a:noFill/>
          <a:ln>
            <a:noFill/>
          </a:ln>
        </p:spPr>
      </p:pic>
      <p:sp>
        <p:nvSpPr>
          <p:cNvPr id="877" name="Shape 87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2400"/>
              <a:t>Relación entre test de hipótesis e intervalos de confianza</a:t>
            </a:r>
            <a:endParaRPr sz="2400"/>
          </a:p>
        </p:txBody>
      </p:sp>
      <p:sp>
        <p:nvSpPr>
          <p:cNvPr id="878" name="Shape 878"/>
          <p:cNvSpPr txBox="1"/>
          <p:nvPr>
            <p:ph idx="1" type="body"/>
          </p:nvPr>
        </p:nvSpPr>
        <p:spPr>
          <a:xfrm>
            <a:off x="326551" y="1063240"/>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t>Existe una estrecha relación entre la prueba de hipótesis bilateral sobre un parámetro μ y el intervalo de confianza de nivel 1 − α para μ .</a:t>
            </a:r>
            <a:endParaRPr/>
          </a:p>
          <a:p>
            <a:pPr indent="0" lvl="0" marL="0">
              <a:spcBef>
                <a:spcPts val="0"/>
              </a:spcBef>
              <a:spcAft>
                <a:spcPts val="0"/>
              </a:spcAft>
              <a:buClr>
                <a:schemeClr val="dk1"/>
              </a:buClr>
              <a:buSzPts val="1100"/>
              <a:buFont typeface="Arial"/>
              <a:buNone/>
            </a:pPr>
            <a:r>
              <a:rPr lang="en"/>
              <a:t>Específicamente supongamos que tenemos las hipótesis</a:t>
            </a:r>
            <a:endParaRPr/>
          </a:p>
          <a:p>
            <a:pPr indent="0" lvl="0" marL="0" rtl="0">
              <a:spcBef>
                <a:spcPts val="0"/>
              </a:spcBef>
              <a:spcAft>
                <a:spcPts val="0"/>
              </a:spcAft>
              <a:buNone/>
            </a:pPr>
            <a:r>
              <a:rPr lang="en">
                <a:solidFill>
                  <a:schemeClr val="dk1"/>
                </a:solidFill>
              </a:rPr>
              <a:t> </a:t>
            </a:r>
            <a:endParaRPr>
              <a:solidFill>
                <a:schemeClr val="dk1"/>
              </a:solidFill>
            </a:endParaRPr>
          </a:p>
          <a:p>
            <a:pPr indent="0" lvl="0" marL="0" rtl="0" algn="ctr">
              <a:spcBef>
                <a:spcPts val="0"/>
              </a:spcBef>
              <a:spcAft>
                <a:spcPts val="0"/>
              </a:spcAft>
              <a:buNone/>
            </a:pPr>
            <a:r>
              <a:rPr b="1" i="1" lang="en">
                <a:solidFill>
                  <a:schemeClr val="dk1"/>
                </a:solidFill>
              </a:rPr>
              <a:t>H</a:t>
            </a:r>
            <a:r>
              <a:rPr b="1" baseline="-25000" i="1" lang="en">
                <a:solidFill>
                  <a:schemeClr val="dk1"/>
                </a:solidFill>
              </a:rPr>
              <a:t>0</a:t>
            </a:r>
            <a:r>
              <a:rPr b="1" i="1" lang="en">
                <a:solidFill>
                  <a:schemeClr val="dk1"/>
                </a:solidFill>
              </a:rPr>
              <a:t> : μ = μ</a:t>
            </a:r>
            <a:r>
              <a:rPr b="1" baseline="-25000" i="1" lang="en">
                <a:solidFill>
                  <a:schemeClr val="dk1"/>
                </a:solidFill>
              </a:rPr>
              <a:t>0</a:t>
            </a:r>
            <a:r>
              <a:rPr b="1" i="1" lang="en">
                <a:solidFill>
                  <a:schemeClr val="dk1"/>
                </a:solidFill>
              </a:rPr>
              <a:t> contra H 1 : μ ≠ μ</a:t>
            </a:r>
            <a:r>
              <a:rPr b="1" baseline="-25000" i="1" lang="en">
                <a:solidFill>
                  <a:schemeClr val="dk1"/>
                </a:solidFill>
              </a:rPr>
              <a:t>0</a:t>
            </a:r>
            <a:endParaRPr b="1" baseline="-25000" i="1">
              <a:solidFill>
                <a:schemeClr val="dk1"/>
              </a:solidFill>
            </a:endParaRPr>
          </a:p>
          <a:p>
            <a:pPr indent="0" lvl="0" marL="0" rtl="0">
              <a:spcBef>
                <a:spcPts val="0"/>
              </a:spcBef>
              <a:spcAft>
                <a:spcPts val="0"/>
              </a:spcAft>
              <a:buNone/>
            </a:pPr>
            <a:r>
              <a:rPr lang="en">
                <a:solidFill>
                  <a:schemeClr val="dk1"/>
                </a:solidFill>
              </a:rPr>
              <a:t>La regla de decisión es</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algn="ctr">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Shape 88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2400">
                <a:solidFill>
                  <a:schemeClr val="lt1"/>
                </a:solidFill>
              </a:rPr>
              <a:t>Relación entre test de hipótesis e intervalos de confianza</a:t>
            </a:r>
            <a:endParaRPr/>
          </a:p>
        </p:txBody>
      </p:sp>
      <p:sp>
        <p:nvSpPr>
          <p:cNvPr id="884" name="Shape 884"/>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t/>
            </a:r>
            <a:endParaRPr/>
          </a:p>
        </p:txBody>
      </p:sp>
      <p:pic>
        <p:nvPicPr>
          <p:cNvPr id="885" name="Shape 885"/>
          <p:cNvPicPr preferRelativeResize="0"/>
          <p:nvPr/>
        </p:nvPicPr>
        <p:blipFill>
          <a:blip r:embed="rId3">
            <a:alphaModFix/>
          </a:blip>
          <a:stretch>
            <a:fillRect/>
          </a:stretch>
        </p:blipFill>
        <p:spPr>
          <a:xfrm>
            <a:off x="255750" y="1021200"/>
            <a:ext cx="8327101" cy="3606499"/>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Shape 89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 de la relación</a:t>
            </a:r>
            <a:endParaRPr/>
          </a:p>
        </p:txBody>
      </p:sp>
      <p:sp>
        <p:nvSpPr>
          <p:cNvPr id="891" name="Shape 891"/>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t>Ejemplo:</a:t>
            </a:r>
            <a:endParaRPr/>
          </a:p>
          <a:p>
            <a:pPr indent="0" lvl="0" marL="0">
              <a:spcBef>
                <a:spcPts val="0"/>
              </a:spcBef>
              <a:spcAft>
                <a:spcPts val="0"/>
              </a:spcAft>
              <a:buNone/>
            </a:pPr>
            <a:r>
              <a:rPr lang="en"/>
              <a:t>En el ejemplo referido al porcentaje deseado de SiO 2 en cierto tipo de cemento aluminoso las hipótesis eran: </a:t>
            </a:r>
            <a:endParaRPr/>
          </a:p>
          <a:p>
            <a:pPr indent="0" lvl="0" marL="0">
              <a:spcBef>
                <a:spcPts val="0"/>
              </a:spcBef>
              <a:spcAft>
                <a:spcPts val="0"/>
              </a:spcAft>
              <a:buNone/>
            </a:pPr>
            <a:r>
              <a:t/>
            </a:r>
            <a:endParaRPr/>
          </a:p>
          <a:p>
            <a:pPr indent="0" lvl="0" marL="0" algn="ctr">
              <a:spcBef>
                <a:spcPts val="0"/>
              </a:spcBef>
              <a:spcAft>
                <a:spcPts val="0"/>
              </a:spcAft>
              <a:buClr>
                <a:schemeClr val="dk1"/>
              </a:buClr>
              <a:buSzPts val="1100"/>
              <a:buFont typeface="Arial"/>
              <a:buNone/>
            </a:pPr>
            <a:r>
              <a:rPr b="1" i="1" lang="en"/>
              <a:t>H</a:t>
            </a:r>
            <a:r>
              <a:rPr b="1" baseline="-25000" i="1" lang="en"/>
              <a:t> 0</a:t>
            </a:r>
            <a:r>
              <a:rPr b="1" i="1" lang="en"/>
              <a:t> : μ = 5 . 5 contra H </a:t>
            </a:r>
            <a:r>
              <a:rPr b="1" baseline="-25000" i="1" lang="en"/>
              <a:t>1</a:t>
            </a:r>
            <a:r>
              <a:rPr b="1" i="1" lang="en"/>
              <a:t> : μ ≠ 5 . 5 </a:t>
            </a:r>
            <a:endParaRPr b="1" i="1"/>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
              <a:t>y teníamos n = 16 ; σ = 3 ; un promedio muestral x = 5 . 25</a:t>
            </a:r>
            <a:endParaRPr/>
          </a:p>
          <a:p>
            <a:pPr indent="0" lvl="0" marL="0">
              <a:spcBef>
                <a:spcPts val="0"/>
              </a:spcBef>
              <a:spcAft>
                <a:spcPts val="0"/>
              </a:spcAft>
              <a:buClr>
                <a:schemeClr val="dk1"/>
              </a:buClr>
              <a:buSzPts val="1100"/>
              <a:buFont typeface="Arial"/>
              <a:buNone/>
            </a:pPr>
            <a:r>
              <a:rPr lang="en"/>
              <a:t>Como α = 0 . 01 entonces z </a:t>
            </a:r>
            <a:r>
              <a:rPr baseline="-25000" lang="en"/>
              <a:t>α/2</a:t>
            </a:r>
            <a:r>
              <a:rPr lang="en"/>
              <a:t> = z 0 . 005 = 2 . 575</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rPr lang="en"/>
              <a:t>Construimos un intervalo de confianza de nivel 1 − α = 1 − 0 . 01 = 0 . 99</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Shape 89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Solución </a:t>
            </a:r>
            <a:endParaRPr/>
          </a:p>
        </p:txBody>
      </p:sp>
      <p:sp>
        <p:nvSpPr>
          <p:cNvPr id="897" name="Shape 897"/>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t/>
            </a:r>
            <a:endParaRPr/>
          </a:p>
        </p:txBody>
      </p:sp>
      <p:pic>
        <p:nvPicPr>
          <p:cNvPr id="898" name="Shape 898"/>
          <p:cNvPicPr preferRelativeResize="0"/>
          <p:nvPr/>
        </p:nvPicPr>
        <p:blipFill>
          <a:blip r:embed="rId3">
            <a:alphaModFix/>
          </a:blip>
          <a:stretch>
            <a:fillRect/>
          </a:stretch>
        </p:blipFill>
        <p:spPr>
          <a:xfrm>
            <a:off x="229325" y="1041225"/>
            <a:ext cx="8587525" cy="336685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Shape 90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2400"/>
              <a:t>Como realizamos test en otras condiciones?</a:t>
            </a:r>
            <a:endParaRPr sz="2400"/>
          </a:p>
        </p:txBody>
      </p:sp>
      <p:sp>
        <p:nvSpPr>
          <p:cNvPr id="904" name="Shape 904"/>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Qué otras situaciones se nos pueden presentar?</a:t>
            </a:r>
            <a:endParaRPr/>
          </a:p>
          <a:p>
            <a:pPr indent="-342900" lvl="0" marL="457200" rtl="0">
              <a:spcBef>
                <a:spcPts val="0"/>
              </a:spcBef>
              <a:spcAft>
                <a:spcPts val="0"/>
              </a:spcAft>
              <a:buSzPts val="1800"/>
              <a:buChar char="●"/>
            </a:pPr>
            <a:r>
              <a:rPr lang="en"/>
              <a:t>Que tengamos más de 30 datos en nuestra muestra, conozcamos la varianza poblacional y no sepamos su distribución</a:t>
            </a:r>
            <a:endParaRPr/>
          </a:p>
          <a:p>
            <a:pPr indent="-342900" lvl="0" marL="457200" rtl="0">
              <a:spcBef>
                <a:spcPts val="0"/>
              </a:spcBef>
              <a:spcAft>
                <a:spcPts val="0"/>
              </a:spcAft>
              <a:buSzPts val="1800"/>
              <a:buChar char="●"/>
            </a:pPr>
            <a:r>
              <a:rPr lang="en">
                <a:solidFill>
                  <a:schemeClr val="dk1"/>
                </a:solidFill>
              </a:rPr>
              <a:t>Que tengamos mas de 30 datos en nuestra muestra, desconozcamos la varianza poblacional y que tiene una distribución normal</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Tests de hipótesis sobre la varianza</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También podemos crear test de hipótesis de la diferencias de 2 medias poblacionales o de 2 varianza (comparaciones)</a:t>
            </a:r>
            <a:endParaRPr>
              <a:solidFill>
                <a:schemeClr val="dk1"/>
              </a:solidFill>
            </a:endParaRPr>
          </a:p>
          <a:p>
            <a:pPr indent="0" lvl="0" marL="0">
              <a:spcBef>
                <a:spcPts val="0"/>
              </a:spcBef>
              <a:spcAft>
                <a:spcPts val="0"/>
              </a:spcAft>
              <a:buNone/>
            </a:pPr>
            <a:r>
              <a:t/>
            </a:r>
            <a:endParaRPr>
              <a:solidFill>
                <a:schemeClr val="dk1"/>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Shape 90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Otras condiciones del test</a:t>
            </a:r>
            <a:endParaRPr/>
          </a:p>
        </p:txBody>
      </p:sp>
      <p:sp>
        <p:nvSpPr>
          <p:cNvPr id="910" name="Shape 910"/>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Para resolver estas situaciones vamos a proceder de manera similar a los intervalos de confianza, dependiendo </a:t>
            </a:r>
            <a:r>
              <a:rPr lang="en"/>
              <a:t>qué</a:t>
            </a:r>
            <a:r>
              <a:rPr lang="en"/>
              <a:t> situación </a:t>
            </a:r>
            <a:r>
              <a:rPr lang="en"/>
              <a:t>queramos</a:t>
            </a:r>
            <a:r>
              <a:rPr lang="en"/>
              <a:t> analizar </a:t>
            </a:r>
            <a:r>
              <a:rPr lang="en"/>
              <a:t>qué</a:t>
            </a:r>
            <a:r>
              <a:rPr lang="en"/>
              <a:t> estadístico de prueba tomar y </a:t>
            </a:r>
            <a:r>
              <a:rPr lang="en"/>
              <a:t>qué</a:t>
            </a:r>
            <a:r>
              <a:rPr lang="en"/>
              <a:t> regla de decisión vamos a contrastar. El resto se reduce a pura álgebra. </a:t>
            </a:r>
            <a:endParaRPr/>
          </a:p>
          <a:p>
            <a:pPr indent="0" lvl="0" marL="0">
              <a:spcBef>
                <a:spcPts val="0"/>
              </a:spcBef>
              <a:spcAft>
                <a:spcPts val="0"/>
              </a:spcAft>
              <a:buNone/>
            </a:pPr>
            <a:r>
              <a:rPr lang="en"/>
              <a:t>Es importante tener en cuenta las condiciones en las que realizamos el test</a:t>
            </a:r>
            <a:endParaRPr/>
          </a:p>
          <a:p>
            <a:pPr indent="0" lvl="0" marL="0">
              <a:spcBef>
                <a:spcPts val="0"/>
              </a:spcBef>
              <a:spcAft>
                <a:spcPts val="0"/>
              </a:spcAft>
              <a:buNone/>
            </a:pPr>
            <a:r>
              <a:t/>
            </a:r>
            <a:endParaRPr/>
          </a:p>
          <a:p>
            <a:pPr indent="-342900" lvl="0" marL="457200" rtl="0">
              <a:spcBef>
                <a:spcPts val="0"/>
              </a:spcBef>
              <a:spcAft>
                <a:spcPts val="0"/>
              </a:spcAft>
              <a:buSzPts val="1800"/>
              <a:buChar char="●"/>
            </a:pPr>
            <a:r>
              <a:rPr lang="en"/>
              <a:t>Qué</a:t>
            </a:r>
            <a:r>
              <a:rPr lang="en"/>
              <a:t> parámetro poblacional vamos a contrastar</a:t>
            </a:r>
            <a:endParaRPr/>
          </a:p>
          <a:p>
            <a:pPr indent="-342900" lvl="0" marL="457200" rtl="0">
              <a:spcBef>
                <a:spcPts val="0"/>
              </a:spcBef>
              <a:spcAft>
                <a:spcPts val="0"/>
              </a:spcAft>
              <a:buSzPts val="1800"/>
              <a:buChar char="●"/>
            </a:pPr>
            <a:r>
              <a:rPr lang="en"/>
              <a:t>Qué</a:t>
            </a:r>
            <a:r>
              <a:rPr lang="en"/>
              <a:t> distribución tiene la población</a:t>
            </a:r>
            <a:endParaRPr/>
          </a:p>
          <a:p>
            <a:pPr indent="-342900" lvl="0" marL="457200" rtl="0">
              <a:spcBef>
                <a:spcPts val="0"/>
              </a:spcBef>
              <a:spcAft>
                <a:spcPts val="0"/>
              </a:spcAft>
              <a:buSzPts val="1800"/>
              <a:buChar char="●"/>
            </a:pPr>
            <a:r>
              <a:rPr lang="en"/>
              <a:t>El tamaño de la muestra</a:t>
            </a:r>
            <a:endParaRPr/>
          </a:p>
          <a:p>
            <a:pPr indent="-342900" lvl="0" marL="457200">
              <a:spcBef>
                <a:spcPts val="0"/>
              </a:spcBef>
              <a:spcAft>
                <a:spcPts val="0"/>
              </a:spcAft>
              <a:buSzPts val="1800"/>
              <a:buChar char="●"/>
            </a:pPr>
            <a:r>
              <a:rPr lang="en"/>
              <a:t>En base a estos últimos que estadístico nos ayudará a generar la decisión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4" name="Shape 914"/>
        <p:cNvGrpSpPr/>
        <p:nvPr/>
      </p:nvGrpSpPr>
      <p:grpSpPr>
        <a:xfrm>
          <a:off x="0" y="0"/>
          <a:ext cx="0" cy="0"/>
          <a:chOff x="0" y="0"/>
          <a:chExt cx="0" cy="0"/>
        </a:xfrm>
      </p:grpSpPr>
      <p:sp>
        <p:nvSpPr>
          <p:cNvPr id="915" name="Shape 91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La prueba de bondad de la chi-cuadrado</a:t>
            </a:r>
            <a:endParaRPr/>
          </a:p>
        </p:txBody>
      </p:sp>
      <p:sp>
        <p:nvSpPr>
          <p:cNvPr id="916" name="Shape 916"/>
          <p:cNvSpPr txBox="1"/>
          <p:nvPr>
            <p:ph idx="1" type="body"/>
          </p:nvPr>
        </p:nvSpPr>
        <p:spPr>
          <a:xfrm>
            <a:off x="326551" y="966165"/>
            <a:ext cx="8327100" cy="3184200"/>
          </a:xfrm>
          <a:prstGeom prst="rect">
            <a:avLst/>
          </a:prstGeom>
        </p:spPr>
        <p:txBody>
          <a:bodyPr anchorCtr="0" anchor="t" bIns="76025" lIns="76025" spcFirstLastPara="1" rIns="76025" wrap="square" tIns="76025">
            <a:noAutofit/>
          </a:bodyPr>
          <a:lstStyle/>
          <a:p>
            <a:pPr indent="0" lvl="0" marL="0" rtl="0" algn="just">
              <a:lnSpc>
                <a:spcPct val="115000"/>
              </a:lnSpc>
              <a:spcBef>
                <a:spcPts val="0"/>
              </a:spcBef>
              <a:spcAft>
                <a:spcPts val="0"/>
              </a:spcAft>
              <a:buClr>
                <a:schemeClr val="dk1"/>
              </a:buClr>
              <a:buSzPts val="1100"/>
              <a:buFont typeface="Arial"/>
              <a:buNone/>
            </a:pPr>
            <a:r>
              <a:rPr lang="en" sz="1700"/>
              <a:t>La prueba de bondad de ajuste chi-cuadrado es un análogo de la prueba t unidireccional para variables categóricas: prueba si la distribución de datos categóricos de muestra coincide con una distribución esperada. Por ejemplo, podría usar una prueba de bondad de ajuste chi-cuadrado para verificar si los datos demográficos de la cantidad de </a:t>
            </a:r>
            <a:r>
              <a:rPr lang="en" sz="1700"/>
              <a:t>médicos</a:t>
            </a:r>
            <a:r>
              <a:rPr lang="en" sz="1700"/>
              <a:t>, abogados y maestros de toda la población de Argentina. O si las preferencias de sus amigos coinciden con las de los usos de Internet.</a:t>
            </a:r>
            <a:br>
              <a:rPr lang="en" sz="1700"/>
            </a:br>
            <a:r>
              <a:rPr lang="en" sz="1700"/>
              <a:t>Al trabajar con datos categóricos, los valores de las observaciones en sí mismas no son de mucha utilidad para las pruebas estadísticas porque las categorías como "masculino", "femenino" y "otro" no tienen ningún significado matemático. Las pruebas que tratan con variables categóricas se basan en recuentos de variables en lugar del valor real de las variables mismas.</a:t>
            </a:r>
            <a:endParaRPr sz="1700"/>
          </a:p>
          <a:p>
            <a:pPr indent="0" lvl="0" marL="0" algn="just">
              <a:spcBef>
                <a:spcPts val="0"/>
              </a:spcBef>
              <a:spcAft>
                <a:spcPts val="0"/>
              </a:spcAft>
              <a:buNone/>
            </a:pPr>
            <a:r>
              <a:t/>
            </a:r>
            <a:endParaRPr sz="17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0" name="Shape 920"/>
        <p:cNvGrpSpPr/>
        <p:nvPr/>
      </p:nvGrpSpPr>
      <p:grpSpPr>
        <a:xfrm>
          <a:off x="0" y="0"/>
          <a:ext cx="0" cy="0"/>
          <a:chOff x="0" y="0"/>
          <a:chExt cx="0" cy="0"/>
        </a:xfrm>
      </p:grpSpPr>
      <p:sp>
        <p:nvSpPr>
          <p:cNvPr id="921" name="Shape 921"/>
          <p:cNvSpPr txBox="1"/>
          <p:nvPr>
            <p:ph type="title"/>
          </p:nvPr>
        </p:nvSpPr>
        <p:spPr>
          <a:xfrm>
            <a:off x="174151" y="3211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2400"/>
              <a:t>La prueba de chi cuadrado para independencia de variables categóricas</a:t>
            </a:r>
            <a:endParaRPr sz="2400"/>
          </a:p>
        </p:txBody>
      </p:sp>
      <p:sp>
        <p:nvSpPr>
          <p:cNvPr id="922" name="Shape 922"/>
          <p:cNvSpPr txBox="1"/>
          <p:nvPr>
            <p:ph idx="1" type="body"/>
          </p:nvPr>
        </p:nvSpPr>
        <p:spPr>
          <a:xfrm>
            <a:off x="326550" y="1270975"/>
            <a:ext cx="8490300" cy="8313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Supongamos que tenemos los datos de 4 tratamientos médicos y con una descripción de </a:t>
            </a:r>
            <a:r>
              <a:rPr lang="en"/>
              <a:t>cómo</a:t>
            </a:r>
            <a:r>
              <a:rPr lang="en"/>
              <a:t> lo han recibido los pacientes. Los plasmamos en una </a:t>
            </a:r>
            <a:r>
              <a:rPr b="1" lang="en"/>
              <a:t>tabla de contingencia</a:t>
            </a:r>
            <a:endParaRPr b="1"/>
          </a:p>
        </p:txBody>
      </p:sp>
      <p:graphicFrame>
        <p:nvGraphicFramePr>
          <p:cNvPr id="923" name="Shape 923"/>
          <p:cNvGraphicFramePr/>
          <p:nvPr/>
        </p:nvGraphicFramePr>
        <p:xfrm>
          <a:off x="952500" y="2190450"/>
          <a:ext cx="3000000" cy="3000000"/>
        </p:xfrm>
        <a:graphic>
          <a:graphicData uri="http://schemas.openxmlformats.org/drawingml/2006/table">
            <a:tbl>
              <a:tblPr>
                <a:noFill/>
                <a:tableStyleId>{9060F26D-BFFE-444E-BFA3-AA11BF68A218}</a:tableStyleId>
              </a:tblPr>
              <a:tblGrid>
                <a:gridCol w="1447800"/>
                <a:gridCol w="1447800"/>
                <a:gridCol w="1447800"/>
                <a:gridCol w="1447800"/>
                <a:gridCol w="1447800"/>
              </a:tblGrid>
              <a:tr h="381000">
                <a:tc>
                  <a:txBody>
                    <a:bodyPr>
                      <a:noAutofit/>
                    </a:bodyPr>
                    <a:lstStyle/>
                    <a:p>
                      <a:pPr indent="0" lvl="0" marL="0">
                        <a:spcBef>
                          <a:spcPts val="0"/>
                        </a:spcBef>
                        <a:spcAft>
                          <a:spcPts val="0"/>
                        </a:spcAft>
                        <a:buNone/>
                      </a:pPr>
                      <a:r>
                        <a:rPr lang="en"/>
                        <a:t>i x j = 4*3</a:t>
                      </a:r>
                      <a:endParaRPr/>
                    </a:p>
                  </a:txBody>
                  <a:tcPr marT="91425" marB="91425" marR="91425" marL="91425"/>
                </a:tc>
                <a:tc>
                  <a:txBody>
                    <a:bodyPr>
                      <a:noAutofit/>
                    </a:bodyPr>
                    <a:lstStyle/>
                    <a:p>
                      <a:pPr indent="0" lvl="0" marL="0">
                        <a:spcBef>
                          <a:spcPts val="0"/>
                        </a:spcBef>
                        <a:spcAft>
                          <a:spcPts val="0"/>
                        </a:spcAft>
                        <a:buNone/>
                      </a:pPr>
                      <a:r>
                        <a:rPr lang="en"/>
                        <a:t>Peor</a:t>
                      </a:r>
                      <a:endParaRPr/>
                    </a:p>
                  </a:txBody>
                  <a:tcPr marT="91425" marB="91425" marR="91425" marL="91425"/>
                </a:tc>
                <a:tc>
                  <a:txBody>
                    <a:bodyPr>
                      <a:noAutofit/>
                    </a:bodyPr>
                    <a:lstStyle/>
                    <a:p>
                      <a:pPr indent="0" lvl="0" marL="0">
                        <a:spcBef>
                          <a:spcPts val="0"/>
                        </a:spcBef>
                        <a:spcAft>
                          <a:spcPts val="0"/>
                        </a:spcAft>
                        <a:buNone/>
                      </a:pPr>
                      <a:r>
                        <a:rPr lang="en"/>
                        <a:t>igual</a:t>
                      </a:r>
                      <a:endParaRPr/>
                    </a:p>
                  </a:txBody>
                  <a:tcPr marT="91425" marB="91425" marR="91425" marL="91425"/>
                </a:tc>
                <a:tc>
                  <a:txBody>
                    <a:bodyPr>
                      <a:noAutofit/>
                    </a:bodyPr>
                    <a:lstStyle/>
                    <a:p>
                      <a:pPr indent="0" lvl="0" marL="0">
                        <a:spcBef>
                          <a:spcPts val="0"/>
                        </a:spcBef>
                        <a:spcAft>
                          <a:spcPts val="0"/>
                        </a:spcAft>
                        <a:buNone/>
                      </a:pPr>
                      <a:r>
                        <a:rPr lang="en"/>
                        <a:t>mejor</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381000">
                <a:tc>
                  <a:txBody>
                    <a:bodyPr>
                      <a:noAutofit/>
                    </a:bodyPr>
                    <a:lstStyle/>
                    <a:p>
                      <a:pPr indent="0" lvl="0" marL="0">
                        <a:spcBef>
                          <a:spcPts val="0"/>
                        </a:spcBef>
                        <a:spcAft>
                          <a:spcPts val="0"/>
                        </a:spcAft>
                        <a:buNone/>
                      </a:pPr>
                      <a:r>
                        <a:rPr lang="en"/>
                        <a:t>Tratamiento1</a:t>
                      </a:r>
                      <a:endParaRPr/>
                    </a:p>
                  </a:txBody>
                  <a:tcPr marT="91425" marB="91425" marR="91425" marL="91425"/>
                </a:tc>
                <a:tc>
                  <a:txBody>
                    <a:bodyPr>
                      <a:noAutofit/>
                    </a:bodyPr>
                    <a:lstStyle/>
                    <a:p>
                      <a:pPr indent="0" lvl="0" marL="0">
                        <a:spcBef>
                          <a:spcPts val="0"/>
                        </a:spcBef>
                        <a:spcAft>
                          <a:spcPts val="0"/>
                        </a:spcAft>
                        <a:buNone/>
                      </a:pPr>
                      <a:r>
                        <a:rPr lang="en"/>
                        <a:t>7</a:t>
                      </a:r>
                      <a:endParaRPr/>
                    </a:p>
                  </a:txBody>
                  <a:tcPr marT="91425" marB="91425" marR="91425" marL="91425"/>
                </a:tc>
                <a:tc>
                  <a:txBody>
                    <a:bodyPr>
                      <a:noAutofit/>
                    </a:bodyPr>
                    <a:lstStyle/>
                    <a:p>
                      <a:pPr indent="0" lvl="0" marL="0">
                        <a:spcBef>
                          <a:spcPts val="0"/>
                        </a:spcBef>
                        <a:spcAft>
                          <a:spcPts val="0"/>
                        </a:spcAft>
                        <a:buNone/>
                      </a:pPr>
                      <a:r>
                        <a:rPr lang="en"/>
                        <a:t>28</a:t>
                      </a:r>
                      <a:endParaRPr/>
                    </a:p>
                  </a:txBody>
                  <a:tcPr marT="91425" marB="91425" marR="91425" marL="91425"/>
                </a:tc>
                <a:tc>
                  <a:txBody>
                    <a:bodyPr>
                      <a:noAutofit/>
                    </a:bodyPr>
                    <a:lstStyle/>
                    <a:p>
                      <a:pPr indent="0" lvl="0" marL="0">
                        <a:spcBef>
                          <a:spcPts val="0"/>
                        </a:spcBef>
                        <a:spcAft>
                          <a:spcPts val="0"/>
                        </a:spcAft>
                        <a:buNone/>
                      </a:pPr>
                      <a:r>
                        <a:rPr lang="en"/>
                        <a:t>115</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381000">
                <a:tc>
                  <a:txBody>
                    <a:bodyPr>
                      <a:noAutofit/>
                    </a:bodyPr>
                    <a:lstStyle/>
                    <a:p>
                      <a:pPr indent="0" lvl="0" marL="0">
                        <a:spcBef>
                          <a:spcPts val="0"/>
                        </a:spcBef>
                        <a:spcAft>
                          <a:spcPts val="0"/>
                        </a:spcAft>
                        <a:buNone/>
                      </a:pPr>
                      <a:r>
                        <a:rPr lang="en">
                          <a:solidFill>
                            <a:schemeClr val="dk1"/>
                          </a:solidFill>
                        </a:rPr>
                        <a:t>Tratamiento2</a:t>
                      </a:r>
                      <a:endParaRPr/>
                    </a:p>
                  </a:txBody>
                  <a:tcPr marT="91425" marB="91425" marR="91425" marL="91425"/>
                </a:tc>
                <a:tc>
                  <a:txBody>
                    <a:bodyPr>
                      <a:noAutofit/>
                    </a:bodyPr>
                    <a:lstStyle/>
                    <a:p>
                      <a:pPr indent="0" lvl="0" marL="0">
                        <a:spcBef>
                          <a:spcPts val="0"/>
                        </a:spcBef>
                        <a:spcAft>
                          <a:spcPts val="0"/>
                        </a:spcAft>
                        <a:buNone/>
                      </a:pPr>
                      <a:r>
                        <a:rPr lang="en"/>
                        <a:t>15</a:t>
                      </a:r>
                      <a:endParaRPr/>
                    </a:p>
                  </a:txBody>
                  <a:tcPr marT="91425" marB="91425" marR="91425" marL="91425"/>
                </a:tc>
                <a:tc>
                  <a:txBody>
                    <a:bodyPr>
                      <a:noAutofit/>
                    </a:bodyPr>
                    <a:lstStyle/>
                    <a:p>
                      <a:pPr indent="0" lvl="0" marL="0">
                        <a:spcBef>
                          <a:spcPts val="0"/>
                        </a:spcBef>
                        <a:spcAft>
                          <a:spcPts val="0"/>
                        </a:spcAft>
                        <a:buNone/>
                      </a:pPr>
                      <a:r>
                        <a:rPr lang="en"/>
                        <a:t>20</a:t>
                      </a:r>
                      <a:endParaRPr/>
                    </a:p>
                  </a:txBody>
                  <a:tcPr marT="91425" marB="91425" marR="91425" marL="91425"/>
                </a:tc>
                <a:tc>
                  <a:txBody>
                    <a:bodyPr>
                      <a:noAutofit/>
                    </a:bodyPr>
                    <a:lstStyle/>
                    <a:p>
                      <a:pPr indent="0" lvl="0" marL="0">
                        <a:spcBef>
                          <a:spcPts val="0"/>
                        </a:spcBef>
                        <a:spcAft>
                          <a:spcPts val="0"/>
                        </a:spcAft>
                        <a:buNone/>
                      </a:pPr>
                      <a:r>
                        <a:rPr lang="en"/>
                        <a:t>85</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381000">
                <a:tc>
                  <a:txBody>
                    <a:bodyPr>
                      <a:noAutofit/>
                    </a:bodyPr>
                    <a:lstStyle/>
                    <a:p>
                      <a:pPr indent="0" lvl="0" marL="0">
                        <a:spcBef>
                          <a:spcPts val="0"/>
                        </a:spcBef>
                        <a:spcAft>
                          <a:spcPts val="0"/>
                        </a:spcAft>
                        <a:buNone/>
                      </a:pPr>
                      <a:r>
                        <a:rPr lang="en">
                          <a:solidFill>
                            <a:schemeClr val="dk1"/>
                          </a:solidFill>
                        </a:rPr>
                        <a:t>Tratamiento3</a:t>
                      </a:r>
                      <a:endParaRPr b="1"/>
                    </a:p>
                  </a:txBody>
                  <a:tcPr marT="91425" marB="91425" marR="91425" marL="91425"/>
                </a:tc>
                <a:tc>
                  <a:txBody>
                    <a:bodyPr>
                      <a:noAutofit/>
                    </a:bodyPr>
                    <a:lstStyle/>
                    <a:p>
                      <a:pPr indent="0" lvl="0" marL="0">
                        <a:spcBef>
                          <a:spcPts val="0"/>
                        </a:spcBef>
                        <a:spcAft>
                          <a:spcPts val="0"/>
                        </a:spcAft>
                        <a:buNone/>
                      </a:pPr>
                      <a:r>
                        <a:rPr lang="en"/>
                        <a:t>10</a:t>
                      </a:r>
                      <a:endParaRPr/>
                    </a:p>
                  </a:txBody>
                  <a:tcPr marT="91425" marB="91425" marR="91425" marL="91425"/>
                </a:tc>
                <a:tc>
                  <a:txBody>
                    <a:bodyPr>
                      <a:noAutofit/>
                    </a:bodyPr>
                    <a:lstStyle/>
                    <a:p>
                      <a:pPr indent="0" lvl="0" marL="0">
                        <a:spcBef>
                          <a:spcPts val="0"/>
                        </a:spcBef>
                        <a:spcAft>
                          <a:spcPts val="0"/>
                        </a:spcAft>
                        <a:buNone/>
                      </a:pPr>
                      <a:r>
                        <a:rPr lang="en"/>
                        <a:t>30</a:t>
                      </a:r>
                      <a:endParaRPr/>
                    </a:p>
                  </a:txBody>
                  <a:tcPr marT="91425" marB="91425" marR="91425" marL="91425"/>
                </a:tc>
                <a:tc>
                  <a:txBody>
                    <a:bodyPr>
                      <a:noAutofit/>
                    </a:bodyPr>
                    <a:lstStyle/>
                    <a:p>
                      <a:pPr indent="0" lvl="0" marL="0">
                        <a:spcBef>
                          <a:spcPts val="0"/>
                        </a:spcBef>
                        <a:spcAft>
                          <a:spcPts val="0"/>
                        </a:spcAft>
                        <a:buNone/>
                      </a:pPr>
                      <a:r>
                        <a:rPr lang="en"/>
                        <a:t>90</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381000">
                <a:tc>
                  <a:txBody>
                    <a:bodyPr>
                      <a:noAutofit/>
                    </a:bodyPr>
                    <a:lstStyle/>
                    <a:p>
                      <a:pPr indent="0" lvl="0" marL="0">
                        <a:spcBef>
                          <a:spcPts val="0"/>
                        </a:spcBef>
                        <a:spcAft>
                          <a:spcPts val="0"/>
                        </a:spcAft>
                        <a:buNone/>
                      </a:pPr>
                      <a:r>
                        <a:rPr lang="en">
                          <a:solidFill>
                            <a:schemeClr val="dk1"/>
                          </a:solidFill>
                        </a:rPr>
                        <a:t>Tratamiento4</a:t>
                      </a:r>
                      <a:endParaRPr/>
                    </a:p>
                  </a:txBody>
                  <a:tcPr marT="91425" marB="91425" marR="91425" marL="91425"/>
                </a:tc>
                <a:tc>
                  <a:txBody>
                    <a:bodyPr>
                      <a:noAutofit/>
                    </a:bodyPr>
                    <a:lstStyle/>
                    <a:p>
                      <a:pPr indent="0" lvl="0" marL="0">
                        <a:spcBef>
                          <a:spcPts val="0"/>
                        </a:spcBef>
                        <a:spcAft>
                          <a:spcPts val="0"/>
                        </a:spcAft>
                        <a:buNone/>
                      </a:pPr>
                      <a:r>
                        <a:rPr lang="en"/>
                        <a:t>5</a:t>
                      </a:r>
                      <a:endParaRPr/>
                    </a:p>
                  </a:txBody>
                  <a:tcPr marT="91425" marB="91425" marR="91425" marL="91425"/>
                </a:tc>
                <a:tc>
                  <a:txBody>
                    <a:bodyPr>
                      <a:noAutofit/>
                    </a:bodyPr>
                    <a:lstStyle/>
                    <a:p>
                      <a:pPr indent="0" lvl="0" marL="0">
                        <a:spcBef>
                          <a:spcPts val="0"/>
                        </a:spcBef>
                        <a:spcAft>
                          <a:spcPts val="0"/>
                        </a:spcAft>
                        <a:buNone/>
                      </a:pPr>
                      <a:r>
                        <a:rPr lang="en"/>
                        <a:t>40</a:t>
                      </a:r>
                      <a:endParaRPr/>
                    </a:p>
                  </a:txBody>
                  <a:tcPr marT="91425" marB="91425" marR="91425" marL="91425"/>
                </a:tc>
                <a:tc>
                  <a:txBody>
                    <a:bodyPr>
                      <a:noAutofit/>
                    </a:bodyPr>
                    <a:lstStyle/>
                    <a:p>
                      <a:pPr indent="0" lvl="0" marL="0">
                        <a:spcBef>
                          <a:spcPts val="0"/>
                        </a:spcBef>
                        <a:spcAft>
                          <a:spcPts val="0"/>
                        </a:spcAft>
                        <a:buNone/>
                      </a:pPr>
                      <a:r>
                        <a:rPr lang="en"/>
                        <a:t>115</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3810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rPr lang="en"/>
                        <a:t>560</a:t>
                      </a:r>
                      <a:endParaRPr/>
                    </a:p>
                  </a:txBody>
                  <a:tcPr marT="91425" marB="91425" marR="91425" marL="91425"/>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7" name="Shape 927"/>
        <p:cNvGrpSpPr/>
        <p:nvPr/>
      </p:nvGrpSpPr>
      <p:grpSpPr>
        <a:xfrm>
          <a:off x="0" y="0"/>
          <a:ext cx="0" cy="0"/>
          <a:chOff x="0" y="0"/>
          <a:chExt cx="0" cy="0"/>
        </a:xfrm>
      </p:grpSpPr>
      <p:sp>
        <p:nvSpPr>
          <p:cNvPr id="928" name="Shape 92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sz="2400">
                <a:solidFill>
                  <a:schemeClr val="lt1"/>
                </a:solidFill>
              </a:rPr>
              <a:t>La prueba de chi cuadrado para independencia de variables categóricas</a:t>
            </a:r>
            <a:endParaRPr/>
          </a:p>
        </p:txBody>
      </p:sp>
      <p:sp>
        <p:nvSpPr>
          <p:cNvPr id="929" name="Shape 929"/>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En primer lugar vamos a plantear nuestra hipótesis</a:t>
            </a:r>
            <a:endParaRPr/>
          </a:p>
          <a:p>
            <a:pPr indent="0" lvl="0" marL="0">
              <a:spcBef>
                <a:spcPts val="0"/>
              </a:spcBef>
              <a:spcAft>
                <a:spcPts val="0"/>
              </a:spcAft>
              <a:buNone/>
            </a:pPr>
            <a:r>
              <a:t/>
            </a:r>
            <a:endParaRPr/>
          </a:p>
          <a:p>
            <a:pPr indent="0" lvl="0" marL="0" rtl="0" algn="ctr">
              <a:spcBef>
                <a:spcPts val="0"/>
              </a:spcBef>
              <a:spcAft>
                <a:spcPts val="0"/>
              </a:spcAft>
              <a:buNone/>
            </a:pPr>
            <a:r>
              <a:rPr b="1" lang="en"/>
              <a:t>H</a:t>
            </a:r>
            <a:r>
              <a:rPr b="1" baseline="-25000" lang="en"/>
              <a:t>0</a:t>
            </a:r>
            <a:r>
              <a:rPr b="1" lang="en"/>
              <a:t>=”las dos variables en estudio son independientes”</a:t>
            </a:r>
            <a:endParaRPr b="1"/>
          </a:p>
          <a:p>
            <a:pPr indent="0" lvl="0" marL="0" algn="ctr">
              <a:spcBef>
                <a:spcPts val="0"/>
              </a:spcBef>
              <a:spcAft>
                <a:spcPts val="0"/>
              </a:spcAft>
              <a:buNone/>
            </a:pPr>
            <a:r>
              <a:t/>
            </a:r>
            <a:endParaRPr b="1"/>
          </a:p>
          <a:p>
            <a:pPr indent="0" lvl="0" marL="0" rtl="0" algn="ctr">
              <a:spcBef>
                <a:spcPts val="0"/>
              </a:spcBef>
              <a:spcAft>
                <a:spcPts val="0"/>
              </a:spcAft>
              <a:buNone/>
            </a:pPr>
            <a:r>
              <a:rPr b="1" lang="en">
                <a:solidFill>
                  <a:schemeClr val="dk1"/>
                </a:solidFill>
              </a:rPr>
              <a:t>H</a:t>
            </a:r>
            <a:r>
              <a:rPr b="1" baseline="-25000" lang="en">
                <a:solidFill>
                  <a:schemeClr val="dk1"/>
                </a:solidFill>
              </a:rPr>
              <a:t>1</a:t>
            </a:r>
            <a:r>
              <a:rPr b="1" lang="en">
                <a:solidFill>
                  <a:schemeClr val="dk1"/>
                </a:solidFill>
              </a:rPr>
              <a:t>=”las dos variables en estudio están relacionadas”</a:t>
            </a:r>
            <a:endParaRPr b="1">
              <a:solidFill>
                <a:schemeClr val="dk1"/>
              </a:solidFill>
            </a:endParaRPr>
          </a:p>
          <a:p>
            <a:pPr indent="0" lvl="0" marL="0" rtl="0" algn="ctr">
              <a:spcBef>
                <a:spcPts val="0"/>
              </a:spcBef>
              <a:spcAft>
                <a:spcPts val="0"/>
              </a:spcAft>
              <a:buNone/>
            </a:pPr>
            <a:r>
              <a:t/>
            </a:r>
            <a:endParaRPr b="1">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Como en los juicios, en estadística, las variables son independientes hasta que demostremos lo contrario.</a:t>
            </a:r>
            <a:endParaRPr>
              <a:solidFill>
                <a:schemeClr val="dk1"/>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Shape 934"/>
          <p:cNvSpPr/>
          <p:nvPr/>
        </p:nvSpPr>
        <p:spPr>
          <a:xfrm>
            <a:off x="5263875" y="3510650"/>
            <a:ext cx="666000" cy="4587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5" name="Shape 935"/>
          <p:cNvSpPr/>
          <p:nvPr/>
        </p:nvSpPr>
        <p:spPr>
          <a:xfrm>
            <a:off x="5263875" y="2367650"/>
            <a:ext cx="666000" cy="4587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6" name="Shape 93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sz="2400">
                <a:solidFill>
                  <a:schemeClr val="lt1"/>
                </a:solidFill>
              </a:rPr>
              <a:t>La prueba de chi cuadrado para independencia de variables categóricas</a:t>
            </a:r>
            <a:endParaRPr/>
          </a:p>
        </p:txBody>
      </p:sp>
      <p:sp>
        <p:nvSpPr>
          <p:cNvPr id="937" name="Shape 937"/>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Si examinamos la tabla</a:t>
            </a:r>
            <a:endParaRPr/>
          </a:p>
          <a:p>
            <a:pPr indent="0" lvl="0" marL="0">
              <a:spcBef>
                <a:spcPts val="0"/>
              </a:spcBef>
              <a:spcAft>
                <a:spcPts val="0"/>
              </a:spcAft>
              <a:buNone/>
            </a:pPr>
            <a:r>
              <a:t/>
            </a:r>
            <a:endParaRPr/>
          </a:p>
        </p:txBody>
      </p:sp>
      <p:graphicFrame>
        <p:nvGraphicFramePr>
          <p:cNvPr id="938" name="Shape 938"/>
          <p:cNvGraphicFramePr/>
          <p:nvPr/>
        </p:nvGraphicFramePr>
        <p:xfrm>
          <a:off x="952500" y="1993900"/>
          <a:ext cx="3000000" cy="3000000"/>
        </p:xfrm>
        <a:graphic>
          <a:graphicData uri="http://schemas.openxmlformats.org/drawingml/2006/table">
            <a:tbl>
              <a:tblPr>
                <a:noFill/>
                <a:tableStyleId>{9060F26D-BFFE-444E-BFA3-AA11BF68A218}</a:tableStyleId>
              </a:tblPr>
              <a:tblGrid>
                <a:gridCol w="1447800"/>
                <a:gridCol w="1447800"/>
                <a:gridCol w="1447800"/>
                <a:gridCol w="1447800"/>
                <a:gridCol w="1447800"/>
              </a:tblGrid>
              <a:tr h="381000">
                <a:tc>
                  <a:txBody>
                    <a:bodyPr>
                      <a:noAutofit/>
                    </a:bodyPr>
                    <a:lstStyle/>
                    <a:p>
                      <a:pPr indent="0" lvl="0" marL="0" rtl="0">
                        <a:spcBef>
                          <a:spcPts val="0"/>
                        </a:spcBef>
                        <a:spcAft>
                          <a:spcPts val="0"/>
                        </a:spcAft>
                        <a:buNone/>
                      </a:pPr>
                      <a:r>
                        <a:rPr lang="en"/>
                        <a:t>i x j = 4*3</a:t>
                      </a:r>
                      <a:endParaRPr/>
                    </a:p>
                  </a:txBody>
                  <a:tcPr marT="91425" marB="91425" marR="91425" marL="91425"/>
                </a:tc>
                <a:tc>
                  <a:txBody>
                    <a:bodyPr>
                      <a:noAutofit/>
                    </a:bodyPr>
                    <a:lstStyle/>
                    <a:p>
                      <a:pPr indent="0" lvl="0" marL="0" rtl="0">
                        <a:spcBef>
                          <a:spcPts val="0"/>
                        </a:spcBef>
                        <a:spcAft>
                          <a:spcPts val="0"/>
                        </a:spcAft>
                        <a:buNone/>
                      </a:pPr>
                      <a:r>
                        <a:rPr lang="en"/>
                        <a:t>Peor</a:t>
                      </a:r>
                      <a:endParaRPr/>
                    </a:p>
                  </a:txBody>
                  <a:tcPr marT="91425" marB="91425" marR="91425" marL="91425"/>
                </a:tc>
                <a:tc>
                  <a:txBody>
                    <a:bodyPr>
                      <a:noAutofit/>
                    </a:bodyPr>
                    <a:lstStyle/>
                    <a:p>
                      <a:pPr indent="0" lvl="0" marL="0" rtl="0">
                        <a:spcBef>
                          <a:spcPts val="0"/>
                        </a:spcBef>
                        <a:spcAft>
                          <a:spcPts val="0"/>
                        </a:spcAft>
                        <a:buNone/>
                      </a:pPr>
                      <a:r>
                        <a:rPr lang="en"/>
                        <a:t>igual</a:t>
                      </a:r>
                      <a:endParaRPr/>
                    </a:p>
                  </a:txBody>
                  <a:tcPr marT="91425" marB="91425" marR="91425" marL="91425"/>
                </a:tc>
                <a:tc>
                  <a:txBody>
                    <a:bodyPr>
                      <a:noAutofit/>
                    </a:bodyPr>
                    <a:lstStyle/>
                    <a:p>
                      <a:pPr indent="0" lvl="0" marL="0" rtl="0">
                        <a:spcBef>
                          <a:spcPts val="0"/>
                        </a:spcBef>
                        <a:spcAft>
                          <a:spcPts val="0"/>
                        </a:spcAft>
                        <a:buNone/>
                      </a:pPr>
                      <a:r>
                        <a:rPr lang="en"/>
                        <a:t>mejor</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381000">
                <a:tc>
                  <a:txBody>
                    <a:bodyPr>
                      <a:noAutofit/>
                    </a:bodyPr>
                    <a:lstStyle/>
                    <a:p>
                      <a:pPr indent="0" lvl="0" marL="0" rtl="0">
                        <a:spcBef>
                          <a:spcPts val="0"/>
                        </a:spcBef>
                        <a:spcAft>
                          <a:spcPts val="0"/>
                        </a:spcAft>
                        <a:buNone/>
                      </a:pPr>
                      <a:r>
                        <a:rPr lang="en"/>
                        <a:t>Tratamiento1</a:t>
                      </a:r>
                      <a:endParaRPr/>
                    </a:p>
                  </a:txBody>
                  <a:tcPr marT="91425" marB="91425" marR="91425" marL="91425"/>
                </a:tc>
                <a:tc>
                  <a:txBody>
                    <a:bodyPr>
                      <a:noAutofit/>
                    </a:bodyPr>
                    <a:lstStyle/>
                    <a:p>
                      <a:pPr indent="0" lvl="0" marL="0" rtl="0">
                        <a:spcBef>
                          <a:spcPts val="0"/>
                        </a:spcBef>
                        <a:spcAft>
                          <a:spcPts val="0"/>
                        </a:spcAft>
                        <a:buNone/>
                      </a:pPr>
                      <a:r>
                        <a:rPr lang="en"/>
                        <a:t>7</a:t>
                      </a:r>
                      <a:endParaRPr/>
                    </a:p>
                  </a:txBody>
                  <a:tcPr marT="91425" marB="91425" marR="91425" marL="91425"/>
                </a:tc>
                <a:tc>
                  <a:txBody>
                    <a:bodyPr>
                      <a:noAutofit/>
                    </a:bodyPr>
                    <a:lstStyle/>
                    <a:p>
                      <a:pPr indent="0" lvl="0" marL="0" rtl="0">
                        <a:spcBef>
                          <a:spcPts val="0"/>
                        </a:spcBef>
                        <a:spcAft>
                          <a:spcPts val="0"/>
                        </a:spcAft>
                        <a:buNone/>
                      </a:pPr>
                      <a:r>
                        <a:rPr lang="en"/>
                        <a:t>28</a:t>
                      </a:r>
                      <a:endParaRPr/>
                    </a:p>
                  </a:txBody>
                  <a:tcPr marT="91425" marB="91425" marR="91425" marL="91425"/>
                </a:tc>
                <a:tc>
                  <a:txBody>
                    <a:bodyPr>
                      <a:noAutofit/>
                    </a:bodyPr>
                    <a:lstStyle/>
                    <a:p>
                      <a:pPr indent="0" lvl="0" marL="0" rtl="0">
                        <a:spcBef>
                          <a:spcPts val="0"/>
                        </a:spcBef>
                        <a:spcAft>
                          <a:spcPts val="0"/>
                        </a:spcAft>
                        <a:buNone/>
                      </a:pPr>
                      <a:r>
                        <a:rPr lang="en"/>
                        <a:t>115</a:t>
                      </a:r>
                      <a:endParaRPr>
                        <a:solidFill>
                          <a:srgbClr val="FFFF00"/>
                        </a:solidFill>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dk1"/>
                          </a:solidFill>
                        </a:rPr>
                        <a:t>Tratamiento2</a:t>
                      </a:r>
                      <a:endParaRPr/>
                    </a:p>
                  </a:txBody>
                  <a:tcPr marT="91425" marB="91425" marR="91425" marL="91425"/>
                </a:tc>
                <a:tc>
                  <a:txBody>
                    <a:bodyPr>
                      <a:noAutofit/>
                    </a:bodyPr>
                    <a:lstStyle/>
                    <a:p>
                      <a:pPr indent="0" lvl="0" marL="0" rtl="0">
                        <a:spcBef>
                          <a:spcPts val="0"/>
                        </a:spcBef>
                        <a:spcAft>
                          <a:spcPts val="0"/>
                        </a:spcAft>
                        <a:buNone/>
                      </a:pPr>
                      <a:r>
                        <a:rPr lang="en"/>
                        <a:t>15</a:t>
                      </a:r>
                      <a:endParaRPr/>
                    </a:p>
                  </a:txBody>
                  <a:tcPr marT="91425" marB="91425" marR="91425" marL="91425"/>
                </a:tc>
                <a:tc>
                  <a:txBody>
                    <a:bodyPr>
                      <a:noAutofit/>
                    </a:bodyPr>
                    <a:lstStyle/>
                    <a:p>
                      <a:pPr indent="0" lvl="0" marL="0" rtl="0">
                        <a:spcBef>
                          <a:spcPts val="0"/>
                        </a:spcBef>
                        <a:spcAft>
                          <a:spcPts val="0"/>
                        </a:spcAft>
                        <a:buNone/>
                      </a:pPr>
                      <a:r>
                        <a:rPr lang="en"/>
                        <a:t>20</a:t>
                      </a:r>
                      <a:endParaRPr/>
                    </a:p>
                  </a:txBody>
                  <a:tcPr marT="91425" marB="91425" marR="91425" marL="91425"/>
                </a:tc>
                <a:tc>
                  <a:txBody>
                    <a:bodyPr>
                      <a:noAutofit/>
                    </a:bodyPr>
                    <a:lstStyle/>
                    <a:p>
                      <a:pPr indent="0" lvl="0" marL="0" rtl="0">
                        <a:spcBef>
                          <a:spcPts val="0"/>
                        </a:spcBef>
                        <a:spcAft>
                          <a:spcPts val="0"/>
                        </a:spcAft>
                        <a:buNone/>
                      </a:pPr>
                      <a:r>
                        <a:rPr lang="en"/>
                        <a:t>85</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dk1"/>
                          </a:solidFill>
                        </a:rPr>
                        <a:t>Tratamiento3</a:t>
                      </a:r>
                      <a:endParaRPr b="1"/>
                    </a:p>
                  </a:txBody>
                  <a:tcPr marT="91425" marB="91425" marR="91425" marL="91425"/>
                </a:tc>
                <a:tc>
                  <a:txBody>
                    <a:bodyPr>
                      <a:noAutofit/>
                    </a:bodyPr>
                    <a:lstStyle/>
                    <a:p>
                      <a:pPr indent="0" lvl="0" marL="0" rtl="0">
                        <a:spcBef>
                          <a:spcPts val="0"/>
                        </a:spcBef>
                        <a:spcAft>
                          <a:spcPts val="0"/>
                        </a:spcAft>
                        <a:buNone/>
                      </a:pPr>
                      <a:r>
                        <a:rPr lang="en"/>
                        <a:t>10</a:t>
                      </a:r>
                      <a:endParaRPr/>
                    </a:p>
                  </a:txBody>
                  <a:tcPr marT="91425" marB="91425" marR="91425" marL="91425"/>
                </a:tc>
                <a:tc>
                  <a:txBody>
                    <a:bodyPr>
                      <a:noAutofit/>
                    </a:bodyPr>
                    <a:lstStyle/>
                    <a:p>
                      <a:pPr indent="0" lvl="0" marL="0" rtl="0">
                        <a:spcBef>
                          <a:spcPts val="0"/>
                        </a:spcBef>
                        <a:spcAft>
                          <a:spcPts val="0"/>
                        </a:spcAft>
                        <a:buNone/>
                      </a:pPr>
                      <a:r>
                        <a:rPr lang="en"/>
                        <a:t>30</a:t>
                      </a:r>
                      <a:endParaRPr/>
                    </a:p>
                  </a:txBody>
                  <a:tcPr marT="91425" marB="91425" marR="91425" marL="91425"/>
                </a:tc>
                <a:tc>
                  <a:txBody>
                    <a:bodyPr>
                      <a:noAutofit/>
                    </a:bodyPr>
                    <a:lstStyle/>
                    <a:p>
                      <a:pPr indent="0" lvl="0" marL="0" rtl="0">
                        <a:spcBef>
                          <a:spcPts val="0"/>
                        </a:spcBef>
                        <a:spcAft>
                          <a:spcPts val="0"/>
                        </a:spcAft>
                        <a:buNone/>
                      </a:pPr>
                      <a:r>
                        <a:rPr lang="en"/>
                        <a:t>90</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dk1"/>
                          </a:solidFill>
                        </a:rPr>
                        <a:t>Tratamiento4</a:t>
                      </a:r>
                      <a:endParaRPr/>
                    </a:p>
                  </a:txBody>
                  <a:tcPr marT="91425" marB="91425" marR="91425" marL="91425"/>
                </a:tc>
                <a:tc>
                  <a:txBody>
                    <a:bodyPr>
                      <a:noAutofit/>
                    </a:bodyPr>
                    <a:lstStyle/>
                    <a:p>
                      <a:pPr indent="0" lvl="0" marL="0" rtl="0">
                        <a:spcBef>
                          <a:spcPts val="0"/>
                        </a:spcBef>
                        <a:spcAft>
                          <a:spcPts val="0"/>
                        </a:spcAft>
                        <a:buNone/>
                      </a:pPr>
                      <a:r>
                        <a:rPr lang="en"/>
                        <a:t>5</a:t>
                      </a:r>
                      <a:endParaRPr/>
                    </a:p>
                  </a:txBody>
                  <a:tcPr marT="91425" marB="91425" marR="91425" marL="91425"/>
                </a:tc>
                <a:tc>
                  <a:txBody>
                    <a:bodyPr>
                      <a:noAutofit/>
                    </a:bodyPr>
                    <a:lstStyle/>
                    <a:p>
                      <a:pPr indent="0" lvl="0" marL="0" rtl="0">
                        <a:spcBef>
                          <a:spcPts val="0"/>
                        </a:spcBef>
                        <a:spcAft>
                          <a:spcPts val="0"/>
                        </a:spcAft>
                        <a:buNone/>
                      </a:pPr>
                      <a:r>
                        <a:rPr lang="en"/>
                        <a:t>40</a:t>
                      </a:r>
                      <a:endParaRPr/>
                    </a:p>
                  </a:txBody>
                  <a:tcPr marT="91425" marB="91425" marR="91425" marL="91425"/>
                </a:tc>
                <a:tc>
                  <a:txBody>
                    <a:bodyPr>
                      <a:noAutofit/>
                    </a:bodyPr>
                    <a:lstStyle/>
                    <a:p>
                      <a:pPr indent="0" lvl="0" marL="0" rtl="0">
                        <a:spcBef>
                          <a:spcPts val="0"/>
                        </a:spcBef>
                        <a:spcAft>
                          <a:spcPts val="0"/>
                        </a:spcAft>
                        <a:buNone/>
                      </a:pPr>
                      <a:r>
                        <a:rPr lang="en"/>
                        <a:t>115</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3810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
                        <a:t>560</a:t>
                      </a:r>
                      <a:endParaRPr/>
                    </a:p>
                  </a:txBody>
                  <a:tcPr marT="91425" marB="91425" marR="91425" marL="91425"/>
                </a:tc>
              </a:tr>
            </a:tbl>
          </a:graphicData>
        </a:graphic>
      </p:graphicFrame>
      <p:cxnSp>
        <p:nvCxnSpPr>
          <p:cNvPr id="939" name="Shape 939"/>
          <p:cNvCxnSpPr/>
          <p:nvPr/>
        </p:nvCxnSpPr>
        <p:spPr>
          <a:xfrm flipH="1" rot="10800000">
            <a:off x="5678600" y="1711975"/>
            <a:ext cx="840900" cy="764400"/>
          </a:xfrm>
          <a:prstGeom prst="straightConnector1">
            <a:avLst/>
          </a:prstGeom>
          <a:noFill/>
          <a:ln cap="flat" cmpd="sng" w="9525">
            <a:solidFill>
              <a:schemeClr val="dk2"/>
            </a:solidFill>
            <a:prstDash val="solid"/>
            <a:round/>
            <a:headEnd len="med" w="med" type="none"/>
            <a:tailEnd len="med" w="med" type="none"/>
          </a:ln>
        </p:spPr>
      </p:cxnSp>
      <p:cxnSp>
        <p:nvCxnSpPr>
          <p:cNvPr id="940" name="Shape 940"/>
          <p:cNvCxnSpPr/>
          <p:nvPr/>
        </p:nvCxnSpPr>
        <p:spPr>
          <a:xfrm flipH="1" rot="10800000">
            <a:off x="5853325" y="1591775"/>
            <a:ext cx="1103100" cy="2227800"/>
          </a:xfrm>
          <a:prstGeom prst="straightConnector1">
            <a:avLst/>
          </a:prstGeom>
          <a:noFill/>
          <a:ln cap="flat" cmpd="sng" w="9525">
            <a:solidFill>
              <a:schemeClr val="dk2"/>
            </a:solidFill>
            <a:prstDash val="solid"/>
            <a:round/>
            <a:headEnd len="med" w="med" type="none"/>
            <a:tailEnd len="med" w="med" type="none"/>
          </a:ln>
        </p:spPr>
      </p:cxnSp>
      <p:sp>
        <p:nvSpPr>
          <p:cNvPr id="941" name="Shape 941"/>
          <p:cNvSpPr txBox="1"/>
          <p:nvPr/>
        </p:nvSpPr>
        <p:spPr>
          <a:xfrm>
            <a:off x="6333825" y="1122250"/>
            <a:ext cx="1791000" cy="45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El tratamiento 1 y el 4 fueron mejores?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p:nvPr/>
        </p:nvSpPr>
        <p:spPr>
          <a:xfrm>
            <a:off x="4305950" y="2637950"/>
            <a:ext cx="4421400" cy="159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txBox="1"/>
          <p:nvPr>
            <p:ph type="title"/>
          </p:nvPr>
        </p:nvSpPr>
        <p:spPr>
          <a:xfrm>
            <a:off x="2449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 discreto </a:t>
            </a:r>
            <a:endParaRPr/>
          </a:p>
        </p:txBody>
      </p:sp>
      <p:sp>
        <p:nvSpPr>
          <p:cNvPr id="182" name="Shape 182"/>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Sea la variable aleatoria </a:t>
            </a:r>
            <a:endParaRPr/>
          </a:p>
          <a:p>
            <a:pPr indent="0" lvl="0" marL="0">
              <a:spcBef>
                <a:spcPts val="0"/>
              </a:spcBef>
              <a:spcAft>
                <a:spcPts val="0"/>
              </a:spcAft>
              <a:buNone/>
            </a:pPr>
            <a:r>
              <a:rPr lang="en"/>
              <a:t>X=’número de crías de una camada’</a:t>
            </a:r>
            <a:endParaRPr/>
          </a:p>
          <a:p>
            <a:pPr indent="0" lvl="0" marL="0">
              <a:spcBef>
                <a:spcPts val="0"/>
              </a:spcBef>
              <a:spcAft>
                <a:spcPts val="0"/>
              </a:spcAft>
              <a:buNone/>
            </a:pPr>
            <a:r>
              <a:t/>
            </a:r>
            <a:endParaRPr/>
          </a:p>
          <a:p>
            <a:pPr indent="0" lvl="0" marL="0">
              <a:spcBef>
                <a:spcPts val="0"/>
              </a:spcBef>
              <a:spcAft>
                <a:spcPts val="0"/>
              </a:spcAft>
              <a:buNone/>
            </a:pPr>
            <a:r>
              <a:rPr lang="en">
                <a:solidFill>
                  <a:schemeClr val="dk1"/>
                </a:solidFill>
              </a:rPr>
              <a:t>X toma los valores x = 0,1,2,3, con probabilidades</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P(X= 0 ) = 0.2;</a:t>
            </a:r>
            <a:endParaRPr>
              <a:solidFill>
                <a:schemeClr val="dk1"/>
              </a:solidFill>
            </a:endParaRPr>
          </a:p>
          <a:p>
            <a:pPr indent="0" lvl="0" marL="0">
              <a:spcBef>
                <a:spcPts val="0"/>
              </a:spcBef>
              <a:spcAft>
                <a:spcPts val="0"/>
              </a:spcAft>
              <a:buNone/>
            </a:pPr>
            <a:r>
              <a:rPr lang="en">
                <a:solidFill>
                  <a:schemeClr val="dk1"/>
                </a:solidFill>
              </a:rPr>
              <a:t>P(X= 1 ) = 0.3;</a:t>
            </a:r>
            <a:endParaRPr>
              <a:solidFill>
                <a:schemeClr val="dk1"/>
              </a:solidFill>
            </a:endParaRPr>
          </a:p>
          <a:p>
            <a:pPr indent="0" lvl="0" marL="0">
              <a:spcBef>
                <a:spcPts val="0"/>
              </a:spcBef>
              <a:spcAft>
                <a:spcPts val="0"/>
              </a:spcAft>
              <a:buNone/>
            </a:pPr>
            <a:r>
              <a:rPr lang="en">
                <a:solidFill>
                  <a:schemeClr val="dk1"/>
                </a:solidFill>
              </a:rPr>
              <a:t>P(X=2) = 0.3;</a:t>
            </a:r>
            <a:endParaRPr>
              <a:solidFill>
                <a:schemeClr val="dk1"/>
              </a:solidFill>
            </a:endParaRPr>
          </a:p>
          <a:p>
            <a:pPr indent="0" lvl="0" marL="0">
              <a:spcBef>
                <a:spcPts val="0"/>
              </a:spcBef>
              <a:spcAft>
                <a:spcPts val="0"/>
              </a:spcAft>
              <a:buNone/>
            </a:pPr>
            <a:r>
              <a:rPr lang="en">
                <a:solidFill>
                  <a:schemeClr val="dk1"/>
                </a:solidFill>
              </a:rPr>
              <a:t>P(X=3) = 0.2;</a:t>
            </a:r>
            <a:endParaRPr>
              <a:solidFill>
                <a:schemeClr val="dk1"/>
              </a:solidFill>
            </a:endParaRPr>
          </a:p>
        </p:txBody>
      </p:sp>
      <p:sp>
        <p:nvSpPr>
          <p:cNvPr id="183" name="Shape 183"/>
          <p:cNvSpPr txBox="1"/>
          <p:nvPr/>
        </p:nvSpPr>
        <p:spPr>
          <a:xfrm>
            <a:off x="4000500" y="2701925"/>
            <a:ext cx="5143500" cy="1090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2750">
                <a:solidFill>
                  <a:schemeClr val="dk1"/>
                </a:solidFill>
              </a:rPr>
              <a:t>E[X]=</a:t>
            </a:r>
            <a:endParaRPr sz="2750">
              <a:solidFill>
                <a:schemeClr val="dk1"/>
              </a:solidFill>
            </a:endParaRPr>
          </a:p>
          <a:p>
            <a:pPr indent="0" lvl="0" marL="0" algn="ctr">
              <a:spcBef>
                <a:spcPts val="0"/>
              </a:spcBef>
              <a:spcAft>
                <a:spcPts val="0"/>
              </a:spcAft>
              <a:buNone/>
            </a:pPr>
            <a:r>
              <a:rPr lang="en" sz="2750">
                <a:solidFill>
                  <a:schemeClr val="dk1"/>
                </a:solidFill>
              </a:rPr>
              <a:t>0*0.2+1*0.3+2*0.3+3*0.2=</a:t>
            </a:r>
            <a:endParaRPr sz="2750">
              <a:solidFill>
                <a:schemeClr val="dk1"/>
              </a:solidFill>
            </a:endParaRPr>
          </a:p>
          <a:p>
            <a:pPr indent="0" lvl="0" marL="0" algn="ctr">
              <a:spcBef>
                <a:spcPts val="0"/>
              </a:spcBef>
              <a:spcAft>
                <a:spcPts val="0"/>
              </a:spcAft>
              <a:buNone/>
            </a:pPr>
            <a:r>
              <a:rPr lang="en" sz="2750">
                <a:solidFill>
                  <a:schemeClr val="dk1"/>
                </a:solidFill>
              </a:rPr>
              <a:t>1.5</a:t>
            </a:r>
            <a:endParaRPr sz="2750">
              <a:solidFill>
                <a:schemeClr val="dk1"/>
              </a:solidFill>
            </a:endParaRPr>
          </a:p>
        </p:txBody>
      </p:sp>
      <p:sp>
        <p:nvSpPr>
          <p:cNvPr id="184" name="Shape 184"/>
          <p:cNvSpPr/>
          <p:nvPr/>
        </p:nvSpPr>
        <p:spPr>
          <a:xfrm>
            <a:off x="3036000" y="3335675"/>
            <a:ext cx="869400" cy="23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 name="Shape 945"/>
        <p:cNvGrpSpPr/>
        <p:nvPr/>
      </p:nvGrpSpPr>
      <p:grpSpPr>
        <a:xfrm>
          <a:off x="0" y="0"/>
          <a:ext cx="0" cy="0"/>
          <a:chOff x="0" y="0"/>
          <a:chExt cx="0" cy="0"/>
        </a:xfrm>
      </p:grpSpPr>
      <p:sp>
        <p:nvSpPr>
          <p:cNvPr id="946" name="Shape 946"/>
          <p:cNvSpPr/>
          <p:nvPr/>
        </p:nvSpPr>
        <p:spPr>
          <a:xfrm>
            <a:off x="5067050" y="2498225"/>
            <a:ext cx="2631900" cy="50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7" name="Shape 94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sz="2400">
                <a:solidFill>
                  <a:schemeClr val="lt1"/>
                </a:solidFill>
              </a:rPr>
              <a:t>La prueba de chi cuadrado para independencia de variables categóricas</a:t>
            </a:r>
            <a:endParaRPr/>
          </a:p>
        </p:txBody>
      </p:sp>
      <p:sp>
        <p:nvSpPr>
          <p:cNvPr id="948" name="Shape 948"/>
          <p:cNvSpPr txBox="1"/>
          <p:nvPr>
            <p:ph idx="1" type="body"/>
          </p:nvPr>
        </p:nvSpPr>
        <p:spPr>
          <a:xfrm>
            <a:off x="326550" y="1347168"/>
            <a:ext cx="8327100" cy="8235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Para tener un análisis certero debemos calcular las frecuencias marginales ya que no todos los tratamientos tuvieron igual cantidad de pacientes.</a:t>
            </a:r>
            <a:endParaRPr/>
          </a:p>
        </p:txBody>
      </p:sp>
      <p:sp>
        <p:nvSpPr>
          <p:cNvPr id="949" name="Shape 949"/>
          <p:cNvSpPr/>
          <p:nvPr/>
        </p:nvSpPr>
        <p:spPr>
          <a:xfrm>
            <a:off x="5067050" y="3717425"/>
            <a:ext cx="2631900" cy="50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950" name="Shape 950"/>
          <p:cNvGraphicFramePr/>
          <p:nvPr/>
        </p:nvGraphicFramePr>
        <p:xfrm>
          <a:off x="952200" y="2170675"/>
          <a:ext cx="3000000" cy="3000000"/>
        </p:xfrm>
        <a:graphic>
          <a:graphicData uri="http://schemas.openxmlformats.org/drawingml/2006/table">
            <a:tbl>
              <a:tblPr>
                <a:noFill/>
                <a:tableStyleId>{9060F26D-BFFE-444E-BFA3-AA11BF68A218}</a:tableStyleId>
              </a:tblPr>
              <a:tblGrid>
                <a:gridCol w="1447800"/>
                <a:gridCol w="1447800"/>
                <a:gridCol w="1447800"/>
                <a:gridCol w="1447800"/>
                <a:gridCol w="1447800"/>
              </a:tblGrid>
              <a:tr h="381000">
                <a:tc>
                  <a:txBody>
                    <a:bodyPr>
                      <a:noAutofit/>
                    </a:bodyPr>
                    <a:lstStyle/>
                    <a:p>
                      <a:pPr indent="0" lvl="0" marL="0" rtl="0">
                        <a:spcBef>
                          <a:spcPts val="0"/>
                        </a:spcBef>
                        <a:spcAft>
                          <a:spcPts val="0"/>
                        </a:spcAft>
                        <a:buNone/>
                      </a:pPr>
                      <a:r>
                        <a:rPr lang="en"/>
                        <a:t>i x j = 4*3</a:t>
                      </a:r>
                      <a:endParaRPr/>
                    </a:p>
                  </a:txBody>
                  <a:tcPr marT="91425" marB="91425" marR="91425" marL="91425"/>
                </a:tc>
                <a:tc>
                  <a:txBody>
                    <a:bodyPr>
                      <a:noAutofit/>
                    </a:bodyPr>
                    <a:lstStyle/>
                    <a:p>
                      <a:pPr indent="0" lvl="0" marL="0" rtl="0">
                        <a:spcBef>
                          <a:spcPts val="0"/>
                        </a:spcBef>
                        <a:spcAft>
                          <a:spcPts val="0"/>
                        </a:spcAft>
                        <a:buNone/>
                      </a:pPr>
                      <a:r>
                        <a:rPr lang="en"/>
                        <a:t>Peor</a:t>
                      </a:r>
                      <a:endParaRPr/>
                    </a:p>
                  </a:txBody>
                  <a:tcPr marT="91425" marB="91425" marR="91425" marL="91425"/>
                </a:tc>
                <a:tc>
                  <a:txBody>
                    <a:bodyPr>
                      <a:noAutofit/>
                    </a:bodyPr>
                    <a:lstStyle/>
                    <a:p>
                      <a:pPr indent="0" lvl="0" marL="0" rtl="0">
                        <a:spcBef>
                          <a:spcPts val="0"/>
                        </a:spcBef>
                        <a:spcAft>
                          <a:spcPts val="0"/>
                        </a:spcAft>
                        <a:buNone/>
                      </a:pPr>
                      <a:r>
                        <a:rPr lang="en"/>
                        <a:t>igual</a:t>
                      </a:r>
                      <a:endParaRPr/>
                    </a:p>
                  </a:txBody>
                  <a:tcPr marT="91425" marB="91425" marR="91425" marL="91425"/>
                </a:tc>
                <a:tc>
                  <a:txBody>
                    <a:bodyPr>
                      <a:noAutofit/>
                    </a:bodyPr>
                    <a:lstStyle/>
                    <a:p>
                      <a:pPr indent="0" lvl="0" marL="0" rtl="0">
                        <a:spcBef>
                          <a:spcPts val="0"/>
                        </a:spcBef>
                        <a:spcAft>
                          <a:spcPts val="0"/>
                        </a:spcAft>
                        <a:buNone/>
                      </a:pPr>
                      <a:r>
                        <a:rPr lang="en"/>
                        <a:t>mejor</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381000">
                <a:tc>
                  <a:txBody>
                    <a:bodyPr>
                      <a:noAutofit/>
                    </a:bodyPr>
                    <a:lstStyle/>
                    <a:p>
                      <a:pPr indent="0" lvl="0" marL="0" rtl="0">
                        <a:spcBef>
                          <a:spcPts val="0"/>
                        </a:spcBef>
                        <a:spcAft>
                          <a:spcPts val="0"/>
                        </a:spcAft>
                        <a:buNone/>
                      </a:pPr>
                      <a:r>
                        <a:rPr lang="en"/>
                        <a:t>Tratamiento1</a:t>
                      </a:r>
                      <a:endParaRPr/>
                    </a:p>
                  </a:txBody>
                  <a:tcPr marT="91425" marB="91425" marR="91425" marL="91425"/>
                </a:tc>
                <a:tc>
                  <a:txBody>
                    <a:bodyPr>
                      <a:noAutofit/>
                    </a:bodyPr>
                    <a:lstStyle/>
                    <a:p>
                      <a:pPr indent="0" lvl="0" marL="0" rtl="0">
                        <a:spcBef>
                          <a:spcPts val="0"/>
                        </a:spcBef>
                        <a:spcAft>
                          <a:spcPts val="0"/>
                        </a:spcAft>
                        <a:buNone/>
                      </a:pPr>
                      <a:r>
                        <a:rPr lang="en"/>
                        <a:t>7</a:t>
                      </a:r>
                      <a:endParaRPr/>
                    </a:p>
                  </a:txBody>
                  <a:tcPr marT="91425" marB="91425" marR="91425" marL="91425"/>
                </a:tc>
                <a:tc>
                  <a:txBody>
                    <a:bodyPr>
                      <a:noAutofit/>
                    </a:bodyPr>
                    <a:lstStyle/>
                    <a:p>
                      <a:pPr indent="0" lvl="0" marL="0" rtl="0">
                        <a:spcBef>
                          <a:spcPts val="0"/>
                        </a:spcBef>
                        <a:spcAft>
                          <a:spcPts val="0"/>
                        </a:spcAft>
                        <a:buNone/>
                      </a:pPr>
                      <a:r>
                        <a:rPr lang="en"/>
                        <a:t>28</a:t>
                      </a:r>
                      <a:endParaRPr/>
                    </a:p>
                  </a:txBody>
                  <a:tcPr marT="91425" marB="91425" marR="91425" marL="91425"/>
                </a:tc>
                <a:tc>
                  <a:txBody>
                    <a:bodyPr>
                      <a:noAutofit/>
                    </a:bodyPr>
                    <a:lstStyle/>
                    <a:p>
                      <a:pPr indent="0" lvl="0" marL="0" rtl="0">
                        <a:spcBef>
                          <a:spcPts val="0"/>
                        </a:spcBef>
                        <a:spcAft>
                          <a:spcPts val="0"/>
                        </a:spcAft>
                        <a:buNone/>
                      </a:pPr>
                      <a:r>
                        <a:rPr lang="en"/>
                        <a:t>115</a:t>
                      </a:r>
                      <a:endParaRPr>
                        <a:solidFill>
                          <a:srgbClr val="FFFF00"/>
                        </a:solidFill>
                      </a:endParaRPr>
                    </a:p>
                  </a:txBody>
                  <a:tcPr marT="91425" marB="91425" marR="91425" marL="91425"/>
                </a:tc>
                <a:tc>
                  <a:txBody>
                    <a:bodyPr>
                      <a:noAutofit/>
                    </a:bodyPr>
                    <a:lstStyle/>
                    <a:p>
                      <a:pPr indent="0" lvl="0" marL="0" rtl="0">
                        <a:spcBef>
                          <a:spcPts val="0"/>
                        </a:spcBef>
                        <a:spcAft>
                          <a:spcPts val="0"/>
                        </a:spcAft>
                        <a:buNone/>
                      </a:pPr>
                      <a:r>
                        <a:rPr lang="en"/>
                        <a:t>150</a:t>
                      </a:r>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dk1"/>
                          </a:solidFill>
                        </a:rPr>
                        <a:t>Tratamiento2</a:t>
                      </a:r>
                      <a:endParaRPr/>
                    </a:p>
                  </a:txBody>
                  <a:tcPr marT="91425" marB="91425" marR="91425" marL="91425"/>
                </a:tc>
                <a:tc>
                  <a:txBody>
                    <a:bodyPr>
                      <a:noAutofit/>
                    </a:bodyPr>
                    <a:lstStyle/>
                    <a:p>
                      <a:pPr indent="0" lvl="0" marL="0" rtl="0">
                        <a:spcBef>
                          <a:spcPts val="0"/>
                        </a:spcBef>
                        <a:spcAft>
                          <a:spcPts val="0"/>
                        </a:spcAft>
                        <a:buNone/>
                      </a:pPr>
                      <a:r>
                        <a:rPr lang="en"/>
                        <a:t>15</a:t>
                      </a:r>
                      <a:endParaRPr/>
                    </a:p>
                  </a:txBody>
                  <a:tcPr marT="91425" marB="91425" marR="91425" marL="91425"/>
                </a:tc>
                <a:tc>
                  <a:txBody>
                    <a:bodyPr>
                      <a:noAutofit/>
                    </a:bodyPr>
                    <a:lstStyle/>
                    <a:p>
                      <a:pPr indent="0" lvl="0" marL="0" rtl="0">
                        <a:spcBef>
                          <a:spcPts val="0"/>
                        </a:spcBef>
                        <a:spcAft>
                          <a:spcPts val="0"/>
                        </a:spcAft>
                        <a:buNone/>
                      </a:pPr>
                      <a:r>
                        <a:rPr lang="en"/>
                        <a:t>20</a:t>
                      </a:r>
                      <a:endParaRPr/>
                    </a:p>
                  </a:txBody>
                  <a:tcPr marT="91425" marB="91425" marR="91425" marL="91425"/>
                </a:tc>
                <a:tc>
                  <a:txBody>
                    <a:bodyPr>
                      <a:noAutofit/>
                    </a:bodyPr>
                    <a:lstStyle/>
                    <a:p>
                      <a:pPr indent="0" lvl="0" marL="0" rtl="0">
                        <a:spcBef>
                          <a:spcPts val="0"/>
                        </a:spcBef>
                        <a:spcAft>
                          <a:spcPts val="0"/>
                        </a:spcAft>
                        <a:buNone/>
                      </a:pPr>
                      <a:r>
                        <a:rPr lang="en"/>
                        <a:t>85</a:t>
                      </a:r>
                      <a:endParaRPr/>
                    </a:p>
                  </a:txBody>
                  <a:tcPr marT="91425" marB="91425" marR="91425" marL="91425"/>
                </a:tc>
                <a:tc>
                  <a:txBody>
                    <a:bodyPr>
                      <a:noAutofit/>
                    </a:bodyPr>
                    <a:lstStyle/>
                    <a:p>
                      <a:pPr indent="0" lvl="0" marL="0" rtl="0">
                        <a:spcBef>
                          <a:spcPts val="0"/>
                        </a:spcBef>
                        <a:spcAft>
                          <a:spcPts val="0"/>
                        </a:spcAft>
                        <a:buNone/>
                      </a:pPr>
                      <a:r>
                        <a:rPr lang="en"/>
                        <a:t>120</a:t>
                      </a:r>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dk1"/>
                          </a:solidFill>
                        </a:rPr>
                        <a:t>Tratamiento3</a:t>
                      </a:r>
                      <a:endParaRPr b="1"/>
                    </a:p>
                  </a:txBody>
                  <a:tcPr marT="91425" marB="91425" marR="91425" marL="91425"/>
                </a:tc>
                <a:tc>
                  <a:txBody>
                    <a:bodyPr>
                      <a:noAutofit/>
                    </a:bodyPr>
                    <a:lstStyle/>
                    <a:p>
                      <a:pPr indent="0" lvl="0" marL="0" rtl="0">
                        <a:spcBef>
                          <a:spcPts val="0"/>
                        </a:spcBef>
                        <a:spcAft>
                          <a:spcPts val="0"/>
                        </a:spcAft>
                        <a:buNone/>
                      </a:pPr>
                      <a:r>
                        <a:rPr lang="en"/>
                        <a:t>10</a:t>
                      </a:r>
                      <a:endParaRPr/>
                    </a:p>
                  </a:txBody>
                  <a:tcPr marT="91425" marB="91425" marR="91425" marL="91425"/>
                </a:tc>
                <a:tc>
                  <a:txBody>
                    <a:bodyPr>
                      <a:noAutofit/>
                    </a:bodyPr>
                    <a:lstStyle/>
                    <a:p>
                      <a:pPr indent="0" lvl="0" marL="0" rtl="0">
                        <a:spcBef>
                          <a:spcPts val="0"/>
                        </a:spcBef>
                        <a:spcAft>
                          <a:spcPts val="0"/>
                        </a:spcAft>
                        <a:buNone/>
                      </a:pPr>
                      <a:r>
                        <a:rPr lang="en"/>
                        <a:t>30</a:t>
                      </a:r>
                      <a:endParaRPr/>
                    </a:p>
                  </a:txBody>
                  <a:tcPr marT="91425" marB="91425" marR="91425" marL="91425"/>
                </a:tc>
                <a:tc>
                  <a:txBody>
                    <a:bodyPr>
                      <a:noAutofit/>
                    </a:bodyPr>
                    <a:lstStyle/>
                    <a:p>
                      <a:pPr indent="0" lvl="0" marL="0" rtl="0">
                        <a:spcBef>
                          <a:spcPts val="0"/>
                        </a:spcBef>
                        <a:spcAft>
                          <a:spcPts val="0"/>
                        </a:spcAft>
                        <a:buNone/>
                      </a:pPr>
                      <a:r>
                        <a:rPr lang="en"/>
                        <a:t>90</a:t>
                      </a:r>
                      <a:endParaRPr/>
                    </a:p>
                  </a:txBody>
                  <a:tcPr marT="91425" marB="91425" marR="91425" marL="91425"/>
                </a:tc>
                <a:tc>
                  <a:txBody>
                    <a:bodyPr>
                      <a:noAutofit/>
                    </a:bodyPr>
                    <a:lstStyle/>
                    <a:p>
                      <a:pPr indent="0" lvl="0" marL="0" rtl="0">
                        <a:spcBef>
                          <a:spcPts val="0"/>
                        </a:spcBef>
                        <a:spcAft>
                          <a:spcPts val="0"/>
                        </a:spcAft>
                        <a:buNone/>
                      </a:pPr>
                      <a:r>
                        <a:rPr lang="en"/>
                        <a:t>130</a:t>
                      </a:r>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dk1"/>
                          </a:solidFill>
                        </a:rPr>
                        <a:t>Tratamiento4</a:t>
                      </a:r>
                      <a:endParaRPr/>
                    </a:p>
                  </a:txBody>
                  <a:tcPr marT="91425" marB="91425" marR="91425" marL="91425"/>
                </a:tc>
                <a:tc>
                  <a:txBody>
                    <a:bodyPr>
                      <a:noAutofit/>
                    </a:bodyPr>
                    <a:lstStyle/>
                    <a:p>
                      <a:pPr indent="0" lvl="0" marL="0" rtl="0">
                        <a:spcBef>
                          <a:spcPts val="0"/>
                        </a:spcBef>
                        <a:spcAft>
                          <a:spcPts val="0"/>
                        </a:spcAft>
                        <a:buNone/>
                      </a:pPr>
                      <a:r>
                        <a:rPr lang="en"/>
                        <a:t>5</a:t>
                      </a:r>
                      <a:endParaRPr/>
                    </a:p>
                  </a:txBody>
                  <a:tcPr marT="91425" marB="91425" marR="91425" marL="91425"/>
                </a:tc>
                <a:tc>
                  <a:txBody>
                    <a:bodyPr>
                      <a:noAutofit/>
                    </a:bodyPr>
                    <a:lstStyle/>
                    <a:p>
                      <a:pPr indent="0" lvl="0" marL="0" rtl="0">
                        <a:spcBef>
                          <a:spcPts val="0"/>
                        </a:spcBef>
                        <a:spcAft>
                          <a:spcPts val="0"/>
                        </a:spcAft>
                        <a:buNone/>
                      </a:pPr>
                      <a:r>
                        <a:rPr lang="en"/>
                        <a:t>40</a:t>
                      </a:r>
                      <a:endParaRPr/>
                    </a:p>
                  </a:txBody>
                  <a:tcPr marT="91425" marB="91425" marR="91425" marL="91425"/>
                </a:tc>
                <a:tc>
                  <a:txBody>
                    <a:bodyPr>
                      <a:noAutofit/>
                    </a:bodyPr>
                    <a:lstStyle/>
                    <a:p>
                      <a:pPr indent="0" lvl="0" marL="0" rtl="0">
                        <a:spcBef>
                          <a:spcPts val="0"/>
                        </a:spcBef>
                        <a:spcAft>
                          <a:spcPts val="0"/>
                        </a:spcAft>
                        <a:buNone/>
                      </a:pPr>
                      <a:r>
                        <a:rPr lang="en"/>
                        <a:t>115</a:t>
                      </a:r>
                      <a:endParaRPr/>
                    </a:p>
                  </a:txBody>
                  <a:tcPr marT="91425" marB="91425" marR="91425" marL="91425"/>
                </a:tc>
                <a:tc>
                  <a:txBody>
                    <a:bodyPr>
                      <a:noAutofit/>
                    </a:bodyPr>
                    <a:lstStyle/>
                    <a:p>
                      <a:pPr indent="0" lvl="0" marL="0" rtl="0">
                        <a:spcBef>
                          <a:spcPts val="0"/>
                        </a:spcBef>
                        <a:spcAft>
                          <a:spcPts val="0"/>
                        </a:spcAft>
                        <a:buNone/>
                      </a:pPr>
                      <a:r>
                        <a:rPr lang="en"/>
                        <a:t>160</a:t>
                      </a:r>
                      <a:endParaRPr/>
                    </a:p>
                  </a:txBody>
                  <a:tcPr marT="91425" marB="91425" marR="91425" marL="91425"/>
                </a:tc>
              </a:tr>
              <a:tr h="3810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
                        <a:t>37</a:t>
                      </a:r>
                      <a:endParaRPr/>
                    </a:p>
                  </a:txBody>
                  <a:tcPr marT="91425" marB="91425" marR="91425" marL="91425"/>
                </a:tc>
                <a:tc>
                  <a:txBody>
                    <a:bodyPr>
                      <a:noAutofit/>
                    </a:bodyPr>
                    <a:lstStyle/>
                    <a:p>
                      <a:pPr indent="0" lvl="0" marL="0" rtl="0">
                        <a:spcBef>
                          <a:spcPts val="0"/>
                        </a:spcBef>
                        <a:spcAft>
                          <a:spcPts val="0"/>
                        </a:spcAft>
                        <a:buNone/>
                      </a:pPr>
                      <a:r>
                        <a:rPr lang="en"/>
                        <a:t>118</a:t>
                      </a:r>
                      <a:endParaRPr/>
                    </a:p>
                  </a:txBody>
                  <a:tcPr marT="91425" marB="91425" marR="91425" marL="91425"/>
                </a:tc>
                <a:tc>
                  <a:txBody>
                    <a:bodyPr>
                      <a:noAutofit/>
                    </a:bodyPr>
                    <a:lstStyle/>
                    <a:p>
                      <a:pPr indent="0" lvl="0" marL="0" rtl="0">
                        <a:spcBef>
                          <a:spcPts val="0"/>
                        </a:spcBef>
                        <a:spcAft>
                          <a:spcPts val="0"/>
                        </a:spcAft>
                        <a:buNone/>
                      </a:pPr>
                      <a:r>
                        <a:rPr lang="en"/>
                        <a:t>405</a:t>
                      </a:r>
                      <a:endParaRPr/>
                    </a:p>
                  </a:txBody>
                  <a:tcPr marT="91425" marB="91425" marR="91425" marL="91425"/>
                </a:tc>
                <a:tc>
                  <a:txBody>
                    <a:bodyPr>
                      <a:noAutofit/>
                    </a:bodyPr>
                    <a:lstStyle/>
                    <a:p>
                      <a:pPr indent="0" lvl="0" marL="0" rtl="0">
                        <a:spcBef>
                          <a:spcPts val="0"/>
                        </a:spcBef>
                        <a:spcAft>
                          <a:spcPts val="0"/>
                        </a:spcAft>
                        <a:buNone/>
                      </a:pPr>
                      <a:r>
                        <a:rPr lang="en"/>
                        <a:t>560</a:t>
                      </a:r>
                      <a:endParaRPr/>
                    </a:p>
                  </a:txBody>
                  <a:tcPr marT="91425" marB="91425" marR="91425" marL="91425"/>
                </a:tc>
              </a:tr>
            </a:tbl>
          </a:graphicData>
        </a:graphic>
      </p:graphicFrame>
      <p:cxnSp>
        <p:nvCxnSpPr>
          <p:cNvPr id="951" name="Shape 951"/>
          <p:cNvCxnSpPr>
            <a:stCxn id="946" idx="3"/>
          </p:cNvCxnSpPr>
          <p:nvPr/>
        </p:nvCxnSpPr>
        <p:spPr>
          <a:xfrm>
            <a:off x="7698950" y="2749325"/>
            <a:ext cx="786300" cy="0"/>
          </a:xfrm>
          <a:prstGeom prst="straightConnector1">
            <a:avLst/>
          </a:prstGeom>
          <a:noFill/>
          <a:ln cap="flat" cmpd="sng" w="9525">
            <a:solidFill>
              <a:schemeClr val="dk2"/>
            </a:solidFill>
            <a:prstDash val="solid"/>
            <a:round/>
            <a:headEnd len="med" w="med" type="none"/>
            <a:tailEnd len="med" w="med" type="none"/>
          </a:ln>
        </p:spPr>
      </p:cxnSp>
      <p:cxnSp>
        <p:nvCxnSpPr>
          <p:cNvPr id="952" name="Shape 952"/>
          <p:cNvCxnSpPr/>
          <p:nvPr/>
        </p:nvCxnSpPr>
        <p:spPr>
          <a:xfrm>
            <a:off x="7698950" y="3968525"/>
            <a:ext cx="819000" cy="15000"/>
          </a:xfrm>
          <a:prstGeom prst="straightConnector1">
            <a:avLst/>
          </a:prstGeom>
          <a:noFill/>
          <a:ln cap="flat" cmpd="sng" w="9525">
            <a:solidFill>
              <a:schemeClr val="dk2"/>
            </a:solidFill>
            <a:prstDash val="solid"/>
            <a:round/>
            <a:headEnd len="med" w="med" type="none"/>
            <a:tailEnd len="med" w="med" type="none"/>
          </a:ln>
        </p:spPr>
      </p:cxnSp>
      <p:sp>
        <p:nvSpPr>
          <p:cNvPr id="953" name="Shape 953"/>
          <p:cNvSpPr txBox="1"/>
          <p:nvPr/>
        </p:nvSpPr>
        <p:spPr>
          <a:xfrm>
            <a:off x="7906350" y="2978725"/>
            <a:ext cx="1190400" cy="82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54" name="Shape 954"/>
          <p:cNvSpPr txBox="1"/>
          <p:nvPr/>
        </p:nvSpPr>
        <p:spPr>
          <a:xfrm>
            <a:off x="7786225" y="2924125"/>
            <a:ext cx="1190400" cy="70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highlight>
                  <a:srgbClr val="FFFF00"/>
                </a:highlight>
              </a:rPr>
              <a:t>Ya no es lo mismo 115/160 que 15/150</a:t>
            </a:r>
            <a:endParaRPr>
              <a:highlight>
                <a:srgbClr val="FFFF00"/>
              </a:highlight>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Shape 95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sz="2400">
                <a:solidFill>
                  <a:schemeClr val="lt1"/>
                </a:solidFill>
              </a:rPr>
              <a:t>La prueba de chi cuadrado para independencia de variables categóricas</a:t>
            </a:r>
            <a:endParaRPr/>
          </a:p>
        </p:txBody>
      </p:sp>
      <p:sp>
        <p:nvSpPr>
          <p:cNvPr id="960" name="Shape 960"/>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Entonces como datos disponibles tenemos las </a:t>
            </a:r>
            <a:r>
              <a:rPr lang="en">
                <a:highlight>
                  <a:srgbClr val="D5A6BD"/>
                </a:highlight>
              </a:rPr>
              <a:t>frecuencias observadas</a:t>
            </a:r>
            <a:r>
              <a:rPr lang="en"/>
              <a:t>, </a:t>
            </a:r>
            <a:r>
              <a:rPr lang="en"/>
              <a:t> las </a:t>
            </a:r>
            <a:r>
              <a:rPr lang="en">
                <a:highlight>
                  <a:srgbClr val="6FA8DC"/>
                </a:highlight>
              </a:rPr>
              <a:t>frecuencias marginales </a:t>
            </a:r>
            <a:r>
              <a:rPr lang="en"/>
              <a:t> y el número ‘gran total’ de la muestra</a:t>
            </a:r>
            <a:endParaRPr/>
          </a:p>
        </p:txBody>
      </p:sp>
      <p:graphicFrame>
        <p:nvGraphicFramePr>
          <p:cNvPr id="961" name="Shape 961"/>
          <p:cNvGraphicFramePr/>
          <p:nvPr/>
        </p:nvGraphicFramePr>
        <p:xfrm>
          <a:off x="952200" y="2170675"/>
          <a:ext cx="3000000" cy="3000000"/>
        </p:xfrm>
        <a:graphic>
          <a:graphicData uri="http://schemas.openxmlformats.org/drawingml/2006/table">
            <a:tbl>
              <a:tblPr>
                <a:noFill/>
                <a:tableStyleId>{9060F26D-BFFE-444E-BFA3-AA11BF68A218}</a:tableStyleId>
              </a:tblPr>
              <a:tblGrid>
                <a:gridCol w="1447800"/>
                <a:gridCol w="1447800"/>
                <a:gridCol w="1447800"/>
                <a:gridCol w="1447800"/>
                <a:gridCol w="1447800"/>
              </a:tblGrid>
              <a:tr h="381000">
                <a:tc>
                  <a:txBody>
                    <a:bodyPr>
                      <a:noAutofit/>
                    </a:bodyPr>
                    <a:lstStyle/>
                    <a:p>
                      <a:pPr indent="0" lvl="0" marL="0" rtl="0">
                        <a:spcBef>
                          <a:spcPts val="0"/>
                        </a:spcBef>
                        <a:spcAft>
                          <a:spcPts val="0"/>
                        </a:spcAft>
                        <a:buNone/>
                      </a:pPr>
                      <a:r>
                        <a:rPr lang="en"/>
                        <a:t>i x j = 4*3</a:t>
                      </a:r>
                      <a:endParaRPr/>
                    </a:p>
                  </a:txBody>
                  <a:tcPr marT="91425" marB="91425" marR="91425" marL="91425"/>
                </a:tc>
                <a:tc>
                  <a:txBody>
                    <a:bodyPr>
                      <a:noAutofit/>
                    </a:bodyPr>
                    <a:lstStyle/>
                    <a:p>
                      <a:pPr indent="0" lvl="0" marL="0" rtl="0">
                        <a:spcBef>
                          <a:spcPts val="0"/>
                        </a:spcBef>
                        <a:spcAft>
                          <a:spcPts val="0"/>
                        </a:spcAft>
                        <a:buNone/>
                      </a:pPr>
                      <a:r>
                        <a:rPr lang="en"/>
                        <a:t>Peor</a:t>
                      </a:r>
                      <a:endParaRPr/>
                    </a:p>
                  </a:txBody>
                  <a:tcPr marT="91425" marB="91425" marR="91425" marL="91425"/>
                </a:tc>
                <a:tc>
                  <a:txBody>
                    <a:bodyPr>
                      <a:noAutofit/>
                    </a:bodyPr>
                    <a:lstStyle/>
                    <a:p>
                      <a:pPr indent="0" lvl="0" marL="0" rtl="0">
                        <a:spcBef>
                          <a:spcPts val="0"/>
                        </a:spcBef>
                        <a:spcAft>
                          <a:spcPts val="0"/>
                        </a:spcAft>
                        <a:buNone/>
                      </a:pPr>
                      <a:r>
                        <a:rPr lang="en"/>
                        <a:t>igual</a:t>
                      </a:r>
                      <a:endParaRPr/>
                    </a:p>
                  </a:txBody>
                  <a:tcPr marT="91425" marB="91425" marR="91425" marL="91425"/>
                </a:tc>
                <a:tc>
                  <a:txBody>
                    <a:bodyPr>
                      <a:noAutofit/>
                    </a:bodyPr>
                    <a:lstStyle/>
                    <a:p>
                      <a:pPr indent="0" lvl="0" marL="0" rtl="0">
                        <a:spcBef>
                          <a:spcPts val="0"/>
                        </a:spcBef>
                        <a:spcAft>
                          <a:spcPts val="0"/>
                        </a:spcAft>
                        <a:buNone/>
                      </a:pPr>
                      <a:r>
                        <a:rPr lang="en"/>
                        <a:t>mejor</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381000">
                <a:tc>
                  <a:txBody>
                    <a:bodyPr>
                      <a:noAutofit/>
                    </a:bodyPr>
                    <a:lstStyle/>
                    <a:p>
                      <a:pPr indent="0" lvl="0" marL="0" rtl="0">
                        <a:spcBef>
                          <a:spcPts val="0"/>
                        </a:spcBef>
                        <a:spcAft>
                          <a:spcPts val="0"/>
                        </a:spcAft>
                        <a:buNone/>
                      </a:pPr>
                      <a:r>
                        <a:rPr lang="en"/>
                        <a:t>Tratamiento1</a:t>
                      </a:r>
                      <a:endParaRPr/>
                    </a:p>
                  </a:txBody>
                  <a:tcPr marT="91425" marB="91425" marR="91425" marL="91425"/>
                </a:tc>
                <a:tc>
                  <a:txBody>
                    <a:bodyPr>
                      <a:noAutofit/>
                    </a:bodyPr>
                    <a:lstStyle/>
                    <a:p>
                      <a:pPr indent="0" lvl="0" marL="0" rtl="0">
                        <a:spcBef>
                          <a:spcPts val="0"/>
                        </a:spcBef>
                        <a:spcAft>
                          <a:spcPts val="0"/>
                        </a:spcAft>
                        <a:buNone/>
                      </a:pPr>
                      <a:r>
                        <a:rPr lang="en">
                          <a:highlight>
                            <a:srgbClr val="C27BA0"/>
                          </a:highlight>
                        </a:rPr>
                        <a:t>7</a:t>
                      </a:r>
                      <a:endParaRPr>
                        <a:highlight>
                          <a:srgbClr val="C27BA0"/>
                        </a:highlight>
                      </a:endParaRPr>
                    </a:p>
                  </a:txBody>
                  <a:tcPr marT="91425" marB="91425" marR="91425" marL="91425"/>
                </a:tc>
                <a:tc>
                  <a:txBody>
                    <a:bodyPr>
                      <a:noAutofit/>
                    </a:bodyPr>
                    <a:lstStyle/>
                    <a:p>
                      <a:pPr indent="0" lvl="0" marL="0" rtl="0">
                        <a:spcBef>
                          <a:spcPts val="0"/>
                        </a:spcBef>
                        <a:spcAft>
                          <a:spcPts val="0"/>
                        </a:spcAft>
                        <a:buNone/>
                      </a:pPr>
                      <a:r>
                        <a:rPr lang="en">
                          <a:highlight>
                            <a:srgbClr val="C27BA0"/>
                          </a:highlight>
                        </a:rPr>
                        <a:t>28</a:t>
                      </a:r>
                      <a:endParaRPr>
                        <a:highlight>
                          <a:srgbClr val="C27BA0"/>
                        </a:highlight>
                      </a:endParaRPr>
                    </a:p>
                  </a:txBody>
                  <a:tcPr marT="91425" marB="91425" marR="91425" marL="91425"/>
                </a:tc>
                <a:tc>
                  <a:txBody>
                    <a:bodyPr>
                      <a:noAutofit/>
                    </a:bodyPr>
                    <a:lstStyle/>
                    <a:p>
                      <a:pPr indent="0" lvl="0" marL="0" rtl="0">
                        <a:spcBef>
                          <a:spcPts val="0"/>
                        </a:spcBef>
                        <a:spcAft>
                          <a:spcPts val="0"/>
                        </a:spcAft>
                        <a:buNone/>
                      </a:pPr>
                      <a:r>
                        <a:rPr lang="en">
                          <a:highlight>
                            <a:srgbClr val="C27BA0"/>
                          </a:highlight>
                        </a:rPr>
                        <a:t>115</a:t>
                      </a:r>
                      <a:endParaRPr>
                        <a:solidFill>
                          <a:srgbClr val="FFFF00"/>
                        </a:solidFill>
                        <a:highlight>
                          <a:srgbClr val="C27BA0"/>
                        </a:highlight>
                      </a:endParaRPr>
                    </a:p>
                  </a:txBody>
                  <a:tcPr marT="91425" marB="91425" marR="91425" marL="91425"/>
                </a:tc>
                <a:tc>
                  <a:txBody>
                    <a:bodyPr>
                      <a:noAutofit/>
                    </a:bodyPr>
                    <a:lstStyle/>
                    <a:p>
                      <a:pPr indent="0" lvl="0" marL="0" rtl="0">
                        <a:spcBef>
                          <a:spcPts val="0"/>
                        </a:spcBef>
                        <a:spcAft>
                          <a:spcPts val="0"/>
                        </a:spcAft>
                        <a:buNone/>
                      </a:pPr>
                      <a:r>
                        <a:rPr lang="en">
                          <a:highlight>
                            <a:srgbClr val="6D9EEB"/>
                          </a:highlight>
                        </a:rPr>
                        <a:t>150</a:t>
                      </a:r>
                      <a:endParaRPr>
                        <a:highlight>
                          <a:srgbClr val="6D9EEB"/>
                        </a:highlight>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dk1"/>
                          </a:solidFill>
                        </a:rPr>
                        <a:t>Tratamiento2</a:t>
                      </a:r>
                      <a:endParaRPr/>
                    </a:p>
                  </a:txBody>
                  <a:tcPr marT="91425" marB="91425" marR="91425" marL="91425"/>
                </a:tc>
                <a:tc>
                  <a:txBody>
                    <a:bodyPr>
                      <a:noAutofit/>
                    </a:bodyPr>
                    <a:lstStyle/>
                    <a:p>
                      <a:pPr indent="0" lvl="0" marL="0" rtl="0">
                        <a:spcBef>
                          <a:spcPts val="0"/>
                        </a:spcBef>
                        <a:spcAft>
                          <a:spcPts val="0"/>
                        </a:spcAft>
                        <a:buNone/>
                      </a:pPr>
                      <a:r>
                        <a:rPr lang="en">
                          <a:highlight>
                            <a:srgbClr val="C27BA0"/>
                          </a:highlight>
                        </a:rPr>
                        <a:t>15</a:t>
                      </a:r>
                      <a:endParaRPr>
                        <a:highlight>
                          <a:srgbClr val="C27BA0"/>
                        </a:highlight>
                      </a:endParaRPr>
                    </a:p>
                  </a:txBody>
                  <a:tcPr marT="91425" marB="91425" marR="91425" marL="91425"/>
                </a:tc>
                <a:tc>
                  <a:txBody>
                    <a:bodyPr>
                      <a:noAutofit/>
                    </a:bodyPr>
                    <a:lstStyle/>
                    <a:p>
                      <a:pPr indent="0" lvl="0" marL="0" rtl="0">
                        <a:spcBef>
                          <a:spcPts val="0"/>
                        </a:spcBef>
                        <a:spcAft>
                          <a:spcPts val="0"/>
                        </a:spcAft>
                        <a:buNone/>
                      </a:pPr>
                      <a:r>
                        <a:rPr lang="en">
                          <a:highlight>
                            <a:srgbClr val="C27BA0"/>
                          </a:highlight>
                        </a:rPr>
                        <a:t>20</a:t>
                      </a:r>
                      <a:endParaRPr>
                        <a:highlight>
                          <a:srgbClr val="C27BA0"/>
                        </a:highlight>
                      </a:endParaRPr>
                    </a:p>
                  </a:txBody>
                  <a:tcPr marT="91425" marB="91425" marR="91425" marL="91425"/>
                </a:tc>
                <a:tc>
                  <a:txBody>
                    <a:bodyPr>
                      <a:noAutofit/>
                    </a:bodyPr>
                    <a:lstStyle/>
                    <a:p>
                      <a:pPr indent="0" lvl="0" marL="0" rtl="0">
                        <a:spcBef>
                          <a:spcPts val="0"/>
                        </a:spcBef>
                        <a:spcAft>
                          <a:spcPts val="0"/>
                        </a:spcAft>
                        <a:buNone/>
                      </a:pPr>
                      <a:r>
                        <a:rPr lang="en">
                          <a:highlight>
                            <a:srgbClr val="C27BA0"/>
                          </a:highlight>
                        </a:rPr>
                        <a:t>85</a:t>
                      </a:r>
                      <a:endParaRPr>
                        <a:highlight>
                          <a:srgbClr val="C27BA0"/>
                        </a:highlight>
                      </a:endParaRPr>
                    </a:p>
                  </a:txBody>
                  <a:tcPr marT="91425" marB="91425" marR="91425" marL="91425"/>
                </a:tc>
                <a:tc>
                  <a:txBody>
                    <a:bodyPr>
                      <a:noAutofit/>
                    </a:bodyPr>
                    <a:lstStyle/>
                    <a:p>
                      <a:pPr indent="0" lvl="0" marL="0" rtl="0">
                        <a:spcBef>
                          <a:spcPts val="0"/>
                        </a:spcBef>
                        <a:spcAft>
                          <a:spcPts val="0"/>
                        </a:spcAft>
                        <a:buNone/>
                      </a:pPr>
                      <a:r>
                        <a:rPr lang="en">
                          <a:highlight>
                            <a:srgbClr val="6D9EEB"/>
                          </a:highlight>
                        </a:rPr>
                        <a:t>120</a:t>
                      </a:r>
                      <a:endParaRPr>
                        <a:highlight>
                          <a:srgbClr val="6D9EEB"/>
                        </a:highlight>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dk1"/>
                          </a:solidFill>
                        </a:rPr>
                        <a:t>Tratamiento3</a:t>
                      </a:r>
                      <a:endParaRPr b="1"/>
                    </a:p>
                  </a:txBody>
                  <a:tcPr marT="91425" marB="91425" marR="91425" marL="91425"/>
                </a:tc>
                <a:tc>
                  <a:txBody>
                    <a:bodyPr>
                      <a:noAutofit/>
                    </a:bodyPr>
                    <a:lstStyle/>
                    <a:p>
                      <a:pPr indent="0" lvl="0" marL="0" rtl="0">
                        <a:spcBef>
                          <a:spcPts val="0"/>
                        </a:spcBef>
                        <a:spcAft>
                          <a:spcPts val="0"/>
                        </a:spcAft>
                        <a:buNone/>
                      </a:pPr>
                      <a:r>
                        <a:rPr lang="en">
                          <a:highlight>
                            <a:srgbClr val="C27BA0"/>
                          </a:highlight>
                        </a:rPr>
                        <a:t>10</a:t>
                      </a:r>
                      <a:endParaRPr>
                        <a:highlight>
                          <a:srgbClr val="C27BA0"/>
                        </a:highlight>
                      </a:endParaRPr>
                    </a:p>
                  </a:txBody>
                  <a:tcPr marT="91425" marB="91425" marR="91425" marL="91425"/>
                </a:tc>
                <a:tc>
                  <a:txBody>
                    <a:bodyPr>
                      <a:noAutofit/>
                    </a:bodyPr>
                    <a:lstStyle/>
                    <a:p>
                      <a:pPr indent="0" lvl="0" marL="0" rtl="0">
                        <a:spcBef>
                          <a:spcPts val="0"/>
                        </a:spcBef>
                        <a:spcAft>
                          <a:spcPts val="0"/>
                        </a:spcAft>
                        <a:buNone/>
                      </a:pPr>
                      <a:r>
                        <a:rPr lang="en">
                          <a:highlight>
                            <a:srgbClr val="C27BA0"/>
                          </a:highlight>
                        </a:rPr>
                        <a:t>30</a:t>
                      </a:r>
                      <a:endParaRPr>
                        <a:highlight>
                          <a:srgbClr val="C27BA0"/>
                        </a:highlight>
                      </a:endParaRPr>
                    </a:p>
                  </a:txBody>
                  <a:tcPr marT="91425" marB="91425" marR="91425" marL="91425"/>
                </a:tc>
                <a:tc>
                  <a:txBody>
                    <a:bodyPr>
                      <a:noAutofit/>
                    </a:bodyPr>
                    <a:lstStyle/>
                    <a:p>
                      <a:pPr indent="0" lvl="0" marL="0" rtl="0">
                        <a:spcBef>
                          <a:spcPts val="0"/>
                        </a:spcBef>
                        <a:spcAft>
                          <a:spcPts val="0"/>
                        </a:spcAft>
                        <a:buNone/>
                      </a:pPr>
                      <a:r>
                        <a:rPr lang="en">
                          <a:highlight>
                            <a:srgbClr val="C27BA0"/>
                          </a:highlight>
                        </a:rPr>
                        <a:t>90</a:t>
                      </a:r>
                      <a:endParaRPr>
                        <a:highlight>
                          <a:srgbClr val="C27BA0"/>
                        </a:highlight>
                      </a:endParaRPr>
                    </a:p>
                  </a:txBody>
                  <a:tcPr marT="91425" marB="91425" marR="91425" marL="91425"/>
                </a:tc>
                <a:tc>
                  <a:txBody>
                    <a:bodyPr>
                      <a:noAutofit/>
                    </a:bodyPr>
                    <a:lstStyle/>
                    <a:p>
                      <a:pPr indent="0" lvl="0" marL="0" rtl="0">
                        <a:spcBef>
                          <a:spcPts val="0"/>
                        </a:spcBef>
                        <a:spcAft>
                          <a:spcPts val="0"/>
                        </a:spcAft>
                        <a:buNone/>
                      </a:pPr>
                      <a:r>
                        <a:rPr lang="en">
                          <a:highlight>
                            <a:srgbClr val="6D9EEB"/>
                          </a:highlight>
                        </a:rPr>
                        <a:t>130</a:t>
                      </a:r>
                      <a:endParaRPr>
                        <a:highlight>
                          <a:srgbClr val="6D9EEB"/>
                        </a:highlight>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dk1"/>
                          </a:solidFill>
                        </a:rPr>
                        <a:t>Tratamiento4</a:t>
                      </a:r>
                      <a:endParaRPr/>
                    </a:p>
                  </a:txBody>
                  <a:tcPr marT="91425" marB="91425" marR="91425" marL="91425"/>
                </a:tc>
                <a:tc>
                  <a:txBody>
                    <a:bodyPr>
                      <a:noAutofit/>
                    </a:bodyPr>
                    <a:lstStyle/>
                    <a:p>
                      <a:pPr indent="0" lvl="0" marL="0" rtl="0">
                        <a:spcBef>
                          <a:spcPts val="0"/>
                        </a:spcBef>
                        <a:spcAft>
                          <a:spcPts val="0"/>
                        </a:spcAft>
                        <a:buNone/>
                      </a:pPr>
                      <a:r>
                        <a:rPr lang="en">
                          <a:highlight>
                            <a:srgbClr val="C27BA0"/>
                          </a:highlight>
                        </a:rPr>
                        <a:t>5</a:t>
                      </a:r>
                      <a:endParaRPr>
                        <a:highlight>
                          <a:srgbClr val="C27BA0"/>
                        </a:highlight>
                      </a:endParaRPr>
                    </a:p>
                  </a:txBody>
                  <a:tcPr marT="91425" marB="91425" marR="91425" marL="91425"/>
                </a:tc>
                <a:tc>
                  <a:txBody>
                    <a:bodyPr>
                      <a:noAutofit/>
                    </a:bodyPr>
                    <a:lstStyle/>
                    <a:p>
                      <a:pPr indent="0" lvl="0" marL="0" rtl="0">
                        <a:spcBef>
                          <a:spcPts val="0"/>
                        </a:spcBef>
                        <a:spcAft>
                          <a:spcPts val="0"/>
                        </a:spcAft>
                        <a:buNone/>
                      </a:pPr>
                      <a:r>
                        <a:rPr lang="en">
                          <a:highlight>
                            <a:srgbClr val="C27BA0"/>
                          </a:highlight>
                        </a:rPr>
                        <a:t>40</a:t>
                      </a:r>
                      <a:endParaRPr>
                        <a:highlight>
                          <a:srgbClr val="C27BA0"/>
                        </a:highlight>
                      </a:endParaRPr>
                    </a:p>
                  </a:txBody>
                  <a:tcPr marT="91425" marB="91425" marR="91425" marL="91425"/>
                </a:tc>
                <a:tc>
                  <a:txBody>
                    <a:bodyPr>
                      <a:noAutofit/>
                    </a:bodyPr>
                    <a:lstStyle/>
                    <a:p>
                      <a:pPr indent="0" lvl="0" marL="0" rtl="0">
                        <a:spcBef>
                          <a:spcPts val="0"/>
                        </a:spcBef>
                        <a:spcAft>
                          <a:spcPts val="0"/>
                        </a:spcAft>
                        <a:buNone/>
                      </a:pPr>
                      <a:r>
                        <a:rPr lang="en">
                          <a:highlight>
                            <a:srgbClr val="C27BA0"/>
                          </a:highlight>
                        </a:rPr>
                        <a:t>115</a:t>
                      </a:r>
                      <a:endParaRPr>
                        <a:highlight>
                          <a:srgbClr val="C27BA0"/>
                        </a:highlight>
                      </a:endParaRPr>
                    </a:p>
                  </a:txBody>
                  <a:tcPr marT="91425" marB="91425" marR="91425" marL="91425"/>
                </a:tc>
                <a:tc>
                  <a:txBody>
                    <a:bodyPr>
                      <a:noAutofit/>
                    </a:bodyPr>
                    <a:lstStyle/>
                    <a:p>
                      <a:pPr indent="0" lvl="0" marL="0" rtl="0">
                        <a:spcBef>
                          <a:spcPts val="0"/>
                        </a:spcBef>
                        <a:spcAft>
                          <a:spcPts val="0"/>
                        </a:spcAft>
                        <a:buNone/>
                      </a:pPr>
                      <a:r>
                        <a:rPr lang="en">
                          <a:highlight>
                            <a:srgbClr val="6D9EEB"/>
                          </a:highlight>
                        </a:rPr>
                        <a:t>160</a:t>
                      </a:r>
                      <a:endParaRPr>
                        <a:highlight>
                          <a:srgbClr val="6D9EEB"/>
                        </a:highlight>
                      </a:endParaRPr>
                    </a:p>
                  </a:txBody>
                  <a:tcPr marT="91425" marB="91425" marR="91425" marL="91425"/>
                </a:tc>
              </a:tr>
              <a:tr h="3810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
                          <a:highlight>
                            <a:srgbClr val="6D9EEB"/>
                          </a:highlight>
                        </a:rPr>
                        <a:t>37</a:t>
                      </a:r>
                      <a:endParaRPr>
                        <a:highlight>
                          <a:srgbClr val="6D9EEB"/>
                        </a:highlight>
                      </a:endParaRPr>
                    </a:p>
                  </a:txBody>
                  <a:tcPr marT="91425" marB="91425" marR="91425" marL="91425"/>
                </a:tc>
                <a:tc>
                  <a:txBody>
                    <a:bodyPr>
                      <a:noAutofit/>
                    </a:bodyPr>
                    <a:lstStyle/>
                    <a:p>
                      <a:pPr indent="0" lvl="0" marL="0" rtl="0">
                        <a:spcBef>
                          <a:spcPts val="0"/>
                        </a:spcBef>
                        <a:spcAft>
                          <a:spcPts val="0"/>
                        </a:spcAft>
                        <a:buNone/>
                      </a:pPr>
                      <a:r>
                        <a:rPr lang="en">
                          <a:highlight>
                            <a:srgbClr val="6D9EEB"/>
                          </a:highlight>
                        </a:rPr>
                        <a:t>118</a:t>
                      </a:r>
                      <a:endParaRPr>
                        <a:highlight>
                          <a:srgbClr val="6D9EEB"/>
                        </a:highlight>
                      </a:endParaRPr>
                    </a:p>
                  </a:txBody>
                  <a:tcPr marT="91425" marB="91425" marR="91425" marL="91425"/>
                </a:tc>
                <a:tc>
                  <a:txBody>
                    <a:bodyPr>
                      <a:noAutofit/>
                    </a:bodyPr>
                    <a:lstStyle/>
                    <a:p>
                      <a:pPr indent="0" lvl="0" marL="0" rtl="0">
                        <a:spcBef>
                          <a:spcPts val="0"/>
                        </a:spcBef>
                        <a:spcAft>
                          <a:spcPts val="0"/>
                        </a:spcAft>
                        <a:buNone/>
                      </a:pPr>
                      <a:r>
                        <a:rPr lang="en">
                          <a:highlight>
                            <a:srgbClr val="6D9EEB"/>
                          </a:highlight>
                        </a:rPr>
                        <a:t>405</a:t>
                      </a:r>
                      <a:endParaRPr>
                        <a:highlight>
                          <a:srgbClr val="6D9EEB"/>
                        </a:highlight>
                      </a:endParaRPr>
                    </a:p>
                  </a:txBody>
                  <a:tcPr marT="91425" marB="91425" marR="91425" marL="91425"/>
                </a:tc>
                <a:tc>
                  <a:txBody>
                    <a:bodyPr>
                      <a:noAutofit/>
                    </a:bodyPr>
                    <a:lstStyle/>
                    <a:p>
                      <a:pPr indent="0" lvl="0" marL="0" rtl="0">
                        <a:spcBef>
                          <a:spcPts val="0"/>
                        </a:spcBef>
                        <a:spcAft>
                          <a:spcPts val="0"/>
                        </a:spcAft>
                        <a:buNone/>
                      </a:pPr>
                      <a:r>
                        <a:rPr lang="en"/>
                        <a:t>560</a:t>
                      </a:r>
                      <a:endParaRPr/>
                    </a:p>
                  </a:txBody>
                  <a:tcPr marT="91425" marB="91425" marR="91425" marL="91425"/>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5" name="Shape 965"/>
        <p:cNvGrpSpPr/>
        <p:nvPr/>
      </p:nvGrpSpPr>
      <p:grpSpPr>
        <a:xfrm>
          <a:off x="0" y="0"/>
          <a:ext cx="0" cy="0"/>
          <a:chOff x="0" y="0"/>
          <a:chExt cx="0" cy="0"/>
        </a:xfrm>
      </p:grpSpPr>
      <p:sp>
        <p:nvSpPr>
          <p:cNvPr id="966" name="Shape 96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2400">
                <a:solidFill>
                  <a:schemeClr val="lt1"/>
                </a:solidFill>
              </a:rPr>
              <a:t>La prueba de chi cuadrado para independencia de variables categóricas</a:t>
            </a:r>
            <a:endParaRPr/>
          </a:p>
        </p:txBody>
      </p:sp>
      <p:sp>
        <p:nvSpPr>
          <p:cNvPr id="967" name="Shape 967"/>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a:t>Ahora pierde sentido hacer operaciones como medianas, promedio etc con este tipo de datos que pierden sentido matemáticamente. No podemos sacar un promedio de los tratamientos y decir que un tratamiento 3,4 por ejemplo sería el correcto. </a:t>
            </a:r>
            <a:endParaRPr/>
          </a:p>
          <a:p>
            <a:pPr indent="0" lvl="0" marL="0" rtl="0" algn="just">
              <a:lnSpc>
                <a:spcPct val="115000"/>
              </a:lnSpc>
              <a:spcBef>
                <a:spcPts val="0"/>
              </a:spcBef>
              <a:spcAft>
                <a:spcPts val="0"/>
              </a:spcAft>
              <a:buClr>
                <a:schemeClr val="dk1"/>
              </a:buClr>
              <a:buSzPts val="1100"/>
              <a:buFont typeface="Arial"/>
              <a:buNone/>
            </a:pPr>
            <a:r>
              <a:rPr lang="en"/>
              <a:t>Las pruebas que tratan con variables categóricas se basan en recuentos de variables en lugar del valor real de las variables mismas.</a:t>
            </a:r>
            <a:endParaRPr/>
          </a:p>
          <a:p>
            <a:pPr indent="0" lvl="0" marL="0">
              <a:spcBef>
                <a:spcPts val="0"/>
              </a:spcBef>
              <a:spcAft>
                <a:spcPts val="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1" name="Shape 971"/>
        <p:cNvGrpSpPr/>
        <p:nvPr/>
      </p:nvGrpSpPr>
      <p:grpSpPr>
        <a:xfrm>
          <a:off x="0" y="0"/>
          <a:ext cx="0" cy="0"/>
          <a:chOff x="0" y="0"/>
          <a:chExt cx="0" cy="0"/>
        </a:xfrm>
      </p:grpSpPr>
      <p:sp>
        <p:nvSpPr>
          <p:cNvPr id="972" name="Shape 972"/>
          <p:cNvSpPr/>
          <p:nvPr/>
        </p:nvSpPr>
        <p:spPr>
          <a:xfrm>
            <a:off x="6257375" y="1558825"/>
            <a:ext cx="2107800" cy="164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FF0000"/>
              </a:highlight>
            </a:endParaRPr>
          </a:p>
        </p:txBody>
      </p:sp>
      <p:sp>
        <p:nvSpPr>
          <p:cNvPr id="973" name="Shape 97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La frecuencia esperada</a:t>
            </a:r>
            <a:endParaRPr/>
          </a:p>
        </p:txBody>
      </p:sp>
      <p:sp>
        <p:nvSpPr>
          <p:cNvPr id="974" name="Shape 974"/>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¿cómo se contrasta la H</a:t>
            </a:r>
            <a:r>
              <a:rPr baseline="-25000" lang="en"/>
              <a:t>0</a:t>
            </a:r>
            <a:r>
              <a:rPr lang="en"/>
              <a:t>?</a:t>
            </a:r>
            <a:endParaRPr/>
          </a:p>
          <a:p>
            <a:pPr indent="0" lvl="0" marL="0">
              <a:spcBef>
                <a:spcPts val="0"/>
              </a:spcBef>
              <a:spcAft>
                <a:spcPts val="0"/>
              </a:spcAft>
              <a:buNone/>
            </a:pPr>
            <a:r>
              <a:t/>
            </a:r>
            <a:endParaRPr/>
          </a:p>
          <a:p>
            <a:pPr indent="0" lvl="0" marL="0">
              <a:spcBef>
                <a:spcPts val="0"/>
              </a:spcBef>
              <a:spcAft>
                <a:spcPts val="0"/>
              </a:spcAft>
              <a:buNone/>
            </a:pPr>
            <a:r>
              <a:rPr lang="en" sz="3000">
                <a:latin typeface="Economica"/>
                <a:ea typeface="Economica"/>
                <a:cs typeface="Economica"/>
                <a:sym typeface="Economica"/>
              </a:rPr>
              <a:t>fe</a:t>
            </a:r>
            <a:r>
              <a:rPr baseline="-25000" lang="en" sz="3000">
                <a:latin typeface="Economica"/>
                <a:ea typeface="Economica"/>
                <a:cs typeface="Economica"/>
                <a:sym typeface="Economica"/>
              </a:rPr>
              <a:t>ij</a:t>
            </a:r>
            <a:r>
              <a:rPr lang="en" sz="3000">
                <a:latin typeface="Economica"/>
                <a:ea typeface="Economica"/>
                <a:cs typeface="Economica"/>
                <a:sym typeface="Economica"/>
              </a:rPr>
              <a:t>= (total fila i-ésima)*(total columna j-ésima)</a:t>
            </a:r>
            <a:endParaRPr sz="3000">
              <a:latin typeface="Economica"/>
              <a:ea typeface="Economica"/>
              <a:cs typeface="Economica"/>
              <a:sym typeface="Economica"/>
            </a:endParaRPr>
          </a:p>
          <a:p>
            <a:pPr indent="0" lvl="0" marL="0">
              <a:spcBef>
                <a:spcPts val="0"/>
              </a:spcBef>
              <a:spcAft>
                <a:spcPts val="0"/>
              </a:spcAft>
              <a:buNone/>
            </a:pPr>
            <a:r>
              <a:t/>
            </a:r>
            <a:endParaRPr sz="3000">
              <a:latin typeface="Economica"/>
              <a:ea typeface="Economica"/>
              <a:cs typeface="Economica"/>
              <a:sym typeface="Economica"/>
            </a:endParaRPr>
          </a:p>
          <a:p>
            <a:pPr indent="457200" lvl="0" marL="1828800">
              <a:spcBef>
                <a:spcPts val="0"/>
              </a:spcBef>
              <a:spcAft>
                <a:spcPts val="0"/>
              </a:spcAft>
              <a:buNone/>
            </a:pPr>
            <a:r>
              <a:rPr lang="en" sz="3000">
                <a:latin typeface="Economica"/>
                <a:ea typeface="Economica"/>
                <a:cs typeface="Economica"/>
                <a:sym typeface="Economica"/>
              </a:rPr>
              <a:t>gran total</a:t>
            </a:r>
            <a:endParaRPr sz="3000">
              <a:latin typeface="Economica"/>
              <a:ea typeface="Economica"/>
              <a:cs typeface="Economica"/>
              <a:sym typeface="Economica"/>
            </a:endParaRPr>
          </a:p>
        </p:txBody>
      </p:sp>
      <p:cxnSp>
        <p:nvCxnSpPr>
          <p:cNvPr id="975" name="Shape 975"/>
          <p:cNvCxnSpPr/>
          <p:nvPr/>
        </p:nvCxnSpPr>
        <p:spPr>
          <a:xfrm>
            <a:off x="917300" y="2672950"/>
            <a:ext cx="4794000" cy="0"/>
          </a:xfrm>
          <a:prstGeom prst="straightConnector1">
            <a:avLst/>
          </a:prstGeom>
          <a:noFill/>
          <a:ln cap="flat" cmpd="sng" w="9525">
            <a:solidFill>
              <a:schemeClr val="dk2"/>
            </a:solidFill>
            <a:prstDash val="solid"/>
            <a:round/>
            <a:headEnd len="med" w="med" type="none"/>
            <a:tailEnd len="med" w="med" type="none"/>
          </a:ln>
        </p:spPr>
      </p:cxnSp>
      <p:sp>
        <p:nvSpPr>
          <p:cNvPr id="976" name="Shape 976"/>
          <p:cNvSpPr txBox="1"/>
          <p:nvPr/>
        </p:nvSpPr>
        <p:spPr>
          <a:xfrm>
            <a:off x="6443025" y="1613675"/>
            <a:ext cx="1725300" cy="25335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n"/>
              <a:t>Se calculan las frecuencias que cabría esperar si las 2 variables fueran independientes</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Shape 98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Armamos la tabla fe</a:t>
            </a:r>
            <a:endParaRPr/>
          </a:p>
        </p:txBody>
      </p:sp>
      <p:sp>
        <p:nvSpPr>
          <p:cNvPr id="982" name="Shape 982"/>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Rearmamos la tabla con las frecuencias esperadas. Para eso rellenaremos las casillas con el cociente de la slide anterior, que en definitiva es nuestro estadistico</a:t>
            </a:r>
            <a:endParaRPr/>
          </a:p>
        </p:txBody>
      </p:sp>
      <p:graphicFrame>
        <p:nvGraphicFramePr>
          <p:cNvPr id="983" name="Shape 983"/>
          <p:cNvGraphicFramePr/>
          <p:nvPr/>
        </p:nvGraphicFramePr>
        <p:xfrm>
          <a:off x="952200" y="2246875"/>
          <a:ext cx="3000000" cy="3000000"/>
        </p:xfrm>
        <a:graphic>
          <a:graphicData uri="http://schemas.openxmlformats.org/drawingml/2006/table">
            <a:tbl>
              <a:tblPr>
                <a:noFill/>
                <a:tableStyleId>{9060F26D-BFFE-444E-BFA3-AA11BF68A218}</a:tableStyleId>
              </a:tblPr>
              <a:tblGrid>
                <a:gridCol w="1447800"/>
                <a:gridCol w="1447800"/>
                <a:gridCol w="1447800"/>
                <a:gridCol w="1447800"/>
                <a:gridCol w="1447800"/>
              </a:tblGrid>
              <a:tr h="381000">
                <a:tc>
                  <a:txBody>
                    <a:bodyPr>
                      <a:noAutofit/>
                    </a:bodyPr>
                    <a:lstStyle/>
                    <a:p>
                      <a:pPr indent="0" lvl="0" marL="0" rtl="0">
                        <a:spcBef>
                          <a:spcPts val="0"/>
                        </a:spcBef>
                        <a:spcAft>
                          <a:spcPts val="0"/>
                        </a:spcAft>
                        <a:buNone/>
                      </a:pPr>
                      <a:r>
                        <a:rPr lang="en"/>
                        <a:t>i x j = 4*3</a:t>
                      </a:r>
                      <a:endParaRPr/>
                    </a:p>
                  </a:txBody>
                  <a:tcPr marT="91425" marB="91425" marR="91425" marL="91425"/>
                </a:tc>
                <a:tc>
                  <a:txBody>
                    <a:bodyPr>
                      <a:noAutofit/>
                    </a:bodyPr>
                    <a:lstStyle/>
                    <a:p>
                      <a:pPr indent="0" lvl="0" marL="0" rtl="0">
                        <a:spcBef>
                          <a:spcPts val="0"/>
                        </a:spcBef>
                        <a:spcAft>
                          <a:spcPts val="0"/>
                        </a:spcAft>
                        <a:buNone/>
                      </a:pPr>
                      <a:r>
                        <a:rPr lang="en"/>
                        <a:t>Peor</a:t>
                      </a:r>
                      <a:endParaRPr/>
                    </a:p>
                  </a:txBody>
                  <a:tcPr marT="91425" marB="91425" marR="91425" marL="91425"/>
                </a:tc>
                <a:tc>
                  <a:txBody>
                    <a:bodyPr>
                      <a:noAutofit/>
                    </a:bodyPr>
                    <a:lstStyle/>
                    <a:p>
                      <a:pPr indent="0" lvl="0" marL="0" rtl="0">
                        <a:spcBef>
                          <a:spcPts val="0"/>
                        </a:spcBef>
                        <a:spcAft>
                          <a:spcPts val="0"/>
                        </a:spcAft>
                        <a:buNone/>
                      </a:pPr>
                      <a:r>
                        <a:rPr lang="en"/>
                        <a:t>igual</a:t>
                      </a:r>
                      <a:endParaRPr/>
                    </a:p>
                  </a:txBody>
                  <a:tcPr marT="91425" marB="91425" marR="91425" marL="91425"/>
                </a:tc>
                <a:tc>
                  <a:txBody>
                    <a:bodyPr>
                      <a:noAutofit/>
                    </a:bodyPr>
                    <a:lstStyle/>
                    <a:p>
                      <a:pPr indent="0" lvl="0" marL="0" rtl="0">
                        <a:spcBef>
                          <a:spcPts val="0"/>
                        </a:spcBef>
                        <a:spcAft>
                          <a:spcPts val="0"/>
                        </a:spcAft>
                        <a:buNone/>
                      </a:pPr>
                      <a:r>
                        <a:rPr lang="en"/>
                        <a:t>mejor</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381000">
                <a:tc>
                  <a:txBody>
                    <a:bodyPr>
                      <a:noAutofit/>
                    </a:bodyPr>
                    <a:lstStyle/>
                    <a:p>
                      <a:pPr indent="0" lvl="0" marL="0" rtl="0">
                        <a:spcBef>
                          <a:spcPts val="0"/>
                        </a:spcBef>
                        <a:spcAft>
                          <a:spcPts val="0"/>
                        </a:spcAft>
                        <a:buNone/>
                      </a:pPr>
                      <a:r>
                        <a:rPr lang="en"/>
                        <a:t>Tratamiento1</a:t>
                      </a:r>
                      <a:endParaRPr/>
                    </a:p>
                  </a:txBody>
                  <a:tcPr marT="91425" marB="91425" marR="91425" marL="91425"/>
                </a:tc>
                <a:tc>
                  <a:txBody>
                    <a:bodyPr>
                      <a:noAutofit/>
                    </a:bodyPr>
                    <a:lstStyle/>
                    <a:p>
                      <a:pPr indent="0" lvl="0" marL="0" rtl="0">
                        <a:spcBef>
                          <a:spcPts val="0"/>
                        </a:spcBef>
                        <a:spcAft>
                          <a:spcPts val="0"/>
                        </a:spcAft>
                        <a:buNone/>
                      </a:pPr>
                      <a:r>
                        <a:rPr lang="en"/>
                        <a:t> 7    /  9.91</a:t>
                      </a:r>
                      <a:endParaRPr/>
                    </a:p>
                  </a:txBody>
                  <a:tcPr marT="91425" marB="91425" marR="91425" marL="91425"/>
                </a:tc>
                <a:tc>
                  <a:txBody>
                    <a:bodyPr>
                      <a:noAutofit/>
                    </a:bodyPr>
                    <a:lstStyle/>
                    <a:p>
                      <a:pPr indent="0" lvl="0" marL="0" rtl="0">
                        <a:spcBef>
                          <a:spcPts val="0"/>
                        </a:spcBef>
                        <a:spcAft>
                          <a:spcPts val="0"/>
                        </a:spcAft>
                        <a:buNone/>
                      </a:pPr>
                      <a:r>
                        <a:rPr lang="en"/>
                        <a:t>28  /  31.61</a:t>
                      </a:r>
                      <a:endParaRPr/>
                    </a:p>
                  </a:txBody>
                  <a:tcPr marT="91425" marB="91425" marR="91425" marL="91425"/>
                </a:tc>
                <a:tc>
                  <a:txBody>
                    <a:bodyPr>
                      <a:noAutofit/>
                    </a:bodyPr>
                    <a:lstStyle/>
                    <a:p>
                      <a:pPr indent="0" lvl="0" marL="0" rtl="0">
                        <a:spcBef>
                          <a:spcPts val="0"/>
                        </a:spcBef>
                        <a:spcAft>
                          <a:spcPts val="0"/>
                        </a:spcAft>
                        <a:buNone/>
                      </a:pPr>
                      <a:r>
                        <a:rPr lang="en"/>
                        <a:t>115  /  108.48</a:t>
                      </a:r>
                      <a:endParaRPr>
                        <a:solidFill>
                          <a:srgbClr val="FFFF00"/>
                        </a:solidFill>
                      </a:endParaRPr>
                    </a:p>
                  </a:txBody>
                  <a:tcPr marT="91425" marB="91425" marR="91425" marL="91425"/>
                </a:tc>
                <a:tc>
                  <a:txBody>
                    <a:bodyPr>
                      <a:noAutofit/>
                    </a:bodyPr>
                    <a:lstStyle/>
                    <a:p>
                      <a:pPr indent="0" lvl="0" marL="0" rtl="0">
                        <a:spcBef>
                          <a:spcPts val="0"/>
                        </a:spcBef>
                        <a:spcAft>
                          <a:spcPts val="0"/>
                        </a:spcAft>
                        <a:buNone/>
                      </a:pPr>
                      <a:r>
                        <a:rPr lang="en"/>
                        <a:t>150</a:t>
                      </a:r>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dk1"/>
                          </a:solidFill>
                        </a:rPr>
                        <a:t>Tratamiento2</a:t>
                      </a:r>
                      <a:endParaRPr/>
                    </a:p>
                  </a:txBody>
                  <a:tcPr marT="91425" marB="91425" marR="91425" marL="91425"/>
                </a:tc>
                <a:tc>
                  <a:txBody>
                    <a:bodyPr>
                      <a:noAutofit/>
                    </a:bodyPr>
                    <a:lstStyle/>
                    <a:p>
                      <a:pPr indent="0" lvl="0" marL="0" rtl="0">
                        <a:spcBef>
                          <a:spcPts val="0"/>
                        </a:spcBef>
                        <a:spcAft>
                          <a:spcPts val="0"/>
                        </a:spcAft>
                        <a:buNone/>
                      </a:pPr>
                      <a:r>
                        <a:rPr lang="en"/>
                        <a:t>15  /  7.93</a:t>
                      </a:r>
                      <a:endParaRPr/>
                    </a:p>
                  </a:txBody>
                  <a:tcPr marT="91425" marB="91425" marR="91425" marL="91425"/>
                </a:tc>
                <a:tc>
                  <a:txBody>
                    <a:bodyPr>
                      <a:noAutofit/>
                    </a:bodyPr>
                    <a:lstStyle/>
                    <a:p>
                      <a:pPr indent="0" lvl="0" marL="0" rtl="0">
                        <a:spcBef>
                          <a:spcPts val="0"/>
                        </a:spcBef>
                        <a:spcAft>
                          <a:spcPts val="0"/>
                        </a:spcAft>
                        <a:buNone/>
                      </a:pPr>
                      <a:r>
                        <a:rPr lang="en"/>
                        <a:t>20  /  25.28</a:t>
                      </a:r>
                      <a:endParaRPr/>
                    </a:p>
                  </a:txBody>
                  <a:tcPr marT="91425" marB="91425" marR="91425" marL="91425"/>
                </a:tc>
                <a:tc>
                  <a:txBody>
                    <a:bodyPr>
                      <a:noAutofit/>
                    </a:bodyPr>
                    <a:lstStyle/>
                    <a:p>
                      <a:pPr indent="0" lvl="0" marL="0" rtl="0">
                        <a:spcBef>
                          <a:spcPts val="0"/>
                        </a:spcBef>
                        <a:spcAft>
                          <a:spcPts val="0"/>
                        </a:spcAft>
                        <a:buNone/>
                      </a:pPr>
                      <a:r>
                        <a:rPr lang="en"/>
                        <a:t>85  /  86.79</a:t>
                      </a:r>
                      <a:endParaRPr/>
                    </a:p>
                  </a:txBody>
                  <a:tcPr marT="91425" marB="91425" marR="91425" marL="91425"/>
                </a:tc>
                <a:tc>
                  <a:txBody>
                    <a:bodyPr>
                      <a:noAutofit/>
                    </a:bodyPr>
                    <a:lstStyle/>
                    <a:p>
                      <a:pPr indent="0" lvl="0" marL="0" rtl="0">
                        <a:spcBef>
                          <a:spcPts val="0"/>
                        </a:spcBef>
                        <a:spcAft>
                          <a:spcPts val="0"/>
                        </a:spcAft>
                        <a:buNone/>
                      </a:pPr>
                      <a:r>
                        <a:rPr lang="en"/>
                        <a:t>120</a:t>
                      </a:r>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dk1"/>
                          </a:solidFill>
                        </a:rPr>
                        <a:t>Tratamiento3</a:t>
                      </a:r>
                      <a:endParaRPr b="1"/>
                    </a:p>
                  </a:txBody>
                  <a:tcPr marT="91425" marB="91425" marR="91425" marL="91425"/>
                </a:tc>
                <a:tc>
                  <a:txBody>
                    <a:bodyPr>
                      <a:noAutofit/>
                    </a:bodyPr>
                    <a:lstStyle/>
                    <a:p>
                      <a:pPr indent="0" lvl="0" marL="0" rtl="0">
                        <a:spcBef>
                          <a:spcPts val="0"/>
                        </a:spcBef>
                        <a:spcAft>
                          <a:spcPts val="0"/>
                        </a:spcAft>
                        <a:buNone/>
                      </a:pPr>
                      <a:r>
                        <a:rPr lang="en"/>
                        <a:t>10  /  8.59 </a:t>
                      </a:r>
                      <a:endParaRPr/>
                    </a:p>
                  </a:txBody>
                  <a:tcPr marT="91425" marB="91425" marR="91425" marL="91425"/>
                </a:tc>
                <a:tc>
                  <a:txBody>
                    <a:bodyPr>
                      <a:noAutofit/>
                    </a:bodyPr>
                    <a:lstStyle/>
                    <a:p>
                      <a:pPr indent="0" lvl="0" marL="0" rtl="0">
                        <a:spcBef>
                          <a:spcPts val="0"/>
                        </a:spcBef>
                        <a:spcAft>
                          <a:spcPts val="0"/>
                        </a:spcAft>
                        <a:buNone/>
                      </a:pPr>
                      <a:r>
                        <a:rPr lang="en"/>
                        <a:t>30  /  27.39 </a:t>
                      </a:r>
                      <a:endParaRPr/>
                    </a:p>
                  </a:txBody>
                  <a:tcPr marT="91425" marB="91425" marR="91425" marL="91425"/>
                </a:tc>
                <a:tc>
                  <a:txBody>
                    <a:bodyPr>
                      <a:noAutofit/>
                    </a:bodyPr>
                    <a:lstStyle/>
                    <a:p>
                      <a:pPr indent="0" lvl="0" marL="0" rtl="0">
                        <a:spcBef>
                          <a:spcPts val="0"/>
                        </a:spcBef>
                        <a:spcAft>
                          <a:spcPts val="0"/>
                        </a:spcAft>
                        <a:buNone/>
                      </a:pPr>
                      <a:r>
                        <a:rPr lang="en"/>
                        <a:t>90  /  94.02</a:t>
                      </a:r>
                      <a:endParaRPr/>
                    </a:p>
                  </a:txBody>
                  <a:tcPr marT="91425" marB="91425" marR="91425" marL="91425"/>
                </a:tc>
                <a:tc>
                  <a:txBody>
                    <a:bodyPr>
                      <a:noAutofit/>
                    </a:bodyPr>
                    <a:lstStyle/>
                    <a:p>
                      <a:pPr indent="0" lvl="0" marL="0" rtl="0">
                        <a:spcBef>
                          <a:spcPts val="0"/>
                        </a:spcBef>
                        <a:spcAft>
                          <a:spcPts val="0"/>
                        </a:spcAft>
                        <a:buNone/>
                      </a:pPr>
                      <a:r>
                        <a:rPr lang="en"/>
                        <a:t>130</a:t>
                      </a:r>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dk1"/>
                          </a:solidFill>
                        </a:rPr>
                        <a:t>Tratamiento4</a:t>
                      </a:r>
                      <a:endParaRPr/>
                    </a:p>
                  </a:txBody>
                  <a:tcPr marT="91425" marB="91425" marR="91425" marL="91425"/>
                </a:tc>
                <a:tc>
                  <a:txBody>
                    <a:bodyPr>
                      <a:noAutofit/>
                    </a:bodyPr>
                    <a:lstStyle/>
                    <a:p>
                      <a:pPr indent="0" lvl="0" marL="0" rtl="0">
                        <a:spcBef>
                          <a:spcPts val="0"/>
                        </a:spcBef>
                        <a:spcAft>
                          <a:spcPts val="0"/>
                        </a:spcAft>
                        <a:buNone/>
                      </a:pPr>
                      <a:r>
                        <a:rPr lang="en"/>
                        <a:t>5  /  10.57</a:t>
                      </a:r>
                      <a:endParaRPr/>
                    </a:p>
                  </a:txBody>
                  <a:tcPr marT="91425" marB="91425" marR="91425" marL="91425"/>
                </a:tc>
                <a:tc>
                  <a:txBody>
                    <a:bodyPr>
                      <a:noAutofit/>
                    </a:bodyPr>
                    <a:lstStyle/>
                    <a:p>
                      <a:pPr indent="0" lvl="0" marL="0" rtl="0">
                        <a:spcBef>
                          <a:spcPts val="0"/>
                        </a:spcBef>
                        <a:spcAft>
                          <a:spcPts val="0"/>
                        </a:spcAft>
                        <a:buNone/>
                      </a:pPr>
                      <a:r>
                        <a:rPr lang="en"/>
                        <a:t>40  /  33.72</a:t>
                      </a:r>
                      <a:endParaRPr/>
                    </a:p>
                  </a:txBody>
                  <a:tcPr marT="91425" marB="91425" marR="91425" marL="91425"/>
                </a:tc>
                <a:tc>
                  <a:txBody>
                    <a:bodyPr>
                      <a:noAutofit/>
                    </a:bodyPr>
                    <a:lstStyle/>
                    <a:p>
                      <a:pPr indent="0" lvl="0" marL="0" rtl="0">
                        <a:spcBef>
                          <a:spcPts val="0"/>
                        </a:spcBef>
                        <a:spcAft>
                          <a:spcPts val="0"/>
                        </a:spcAft>
                        <a:buNone/>
                      </a:pPr>
                      <a:r>
                        <a:rPr lang="en"/>
                        <a:t>115  /  115.71</a:t>
                      </a:r>
                      <a:endParaRPr/>
                    </a:p>
                  </a:txBody>
                  <a:tcPr marT="91425" marB="91425" marR="91425" marL="91425"/>
                </a:tc>
                <a:tc>
                  <a:txBody>
                    <a:bodyPr>
                      <a:noAutofit/>
                    </a:bodyPr>
                    <a:lstStyle/>
                    <a:p>
                      <a:pPr indent="0" lvl="0" marL="0" rtl="0">
                        <a:spcBef>
                          <a:spcPts val="0"/>
                        </a:spcBef>
                        <a:spcAft>
                          <a:spcPts val="0"/>
                        </a:spcAft>
                        <a:buNone/>
                      </a:pPr>
                      <a:r>
                        <a:rPr lang="en"/>
                        <a:t>160</a:t>
                      </a:r>
                      <a:endParaRPr/>
                    </a:p>
                  </a:txBody>
                  <a:tcPr marT="91425" marB="91425" marR="91425" marL="91425"/>
                </a:tc>
              </a:tr>
              <a:tr h="3810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
                        <a:t>37</a:t>
                      </a:r>
                      <a:endParaRPr/>
                    </a:p>
                  </a:txBody>
                  <a:tcPr marT="91425" marB="91425" marR="91425" marL="91425"/>
                </a:tc>
                <a:tc>
                  <a:txBody>
                    <a:bodyPr>
                      <a:noAutofit/>
                    </a:bodyPr>
                    <a:lstStyle/>
                    <a:p>
                      <a:pPr indent="0" lvl="0" marL="0" rtl="0">
                        <a:spcBef>
                          <a:spcPts val="0"/>
                        </a:spcBef>
                        <a:spcAft>
                          <a:spcPts val="0"/>
                        </a:spcAft>
                        <a:buNone/>
                      </a:pPr>
                      <a:r>
                        <a:rPr lang="en"/>
                        <a:t>118</a:t>
                      </a:r>
                      <a:endParaRPr/>
                    </a:p>
                  </a:txBody>
                  <a:tcPr marT="91425" marB="91425" marR="91425" marL="91425"/>
                </a:tc>
                <a:tc>
                  <a:txBody>
                    <a:bodyPr>
                      <a:noAutofit/>
                    </a:bodyPr>
                    <a:lstStyle/>
                    <a:p>
                      <a:pPr indent="0" lvl="0" marL="0" rtl="0">
                        <a:spcBef>
                          <a:spcPts val="0"/>
                        </a:spcBef>
                        <a:spcAft>
                          <a:spcPts val="0"/>
                        </a:spcAft>
                        <a:buNone/>
                      </a:pPr>
                      <a:r>
                        <a:rPr lang="en"/>
                        <a:t>405</a:t>
                      </a:r>
                      <a:endParaRPr/>
                    </a:p>
                  </a:txBody>
                  <a:tcPr marT="91425" marB="91425" marR="91425" marL="91425"/>
                </a:tc>
                <a:tc>
                  <a:txBody>
                    <a:bodyPr>
                      <a:noAutofit/>
                    </a:bodyPr>
                    <a:lstStyle/>
                    <a:p>
                      <a:pPr indent="0" lvl="0" marL="0" rtl="0">
                        <a:spcBef>
                          <a:spcPts val="0"/>
                        </a:spcBef>
                        <a:spcAft>
                          <a:spcPts val="0"/>
                        </a:spcAft>
                        <a:buNone/>
                      </a:pPr>
                      <a:r>
                        <a:rPr lang="en"/>
                        <a:t>560</a:t>
                      </a:r>
                      <a:endParaRPr/>
                    </a:p>
                  </a:txBody>
                  <a:tcPr marT="91425" marB="91425" marR="91425" marL="91425"/>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pic>
        <p:nvPicPr>
          <p:cNvPr id="988" name="Shape 988"/>
          <p:cNvPicPr preferRelativeResize="0"/>
          <p:nvPr/>
        </p:nvPicPr>
        <p:blipFill>
          <a:blip r:embed="rId3">
            <a:alphaModFix/>
          </a:blip>
          <a:stretch>
            <a:fillRect/>
          </a:stretch>
        </p:blipFill>
        <p:spPr>
          <a:xfrm>
            <a:off x="4233663" y="1536875"/>
            <a:ext cx="2466975" cy="1847850"/>
          </a:xfrm>
          <a:prstGeom prst="rect">
            <a:avLst/>
          </a:prstGeom>
          <a:noFill/>
          <a:ln>
            <a:noFill/>
          </a:ln>
        </p:spPr>
      </p:pic>
      <p:sp>
        <p:nvSpPr>
          <p:cNvPr id="989" name="Shape 98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Como medimos las discrepancias?</a:t>
            </a:r>
            <a:endParaRPr/>
          </a:p>
        </p:txBody>
      </p:sp>
      <p:sp>
        <p:nvSpPr>
          <p:cNvPr id="990" name="Shape 990"/>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Se calcula la diferencia entre las frecuencias observadas y las frecuencias esperadas </a:t>
            </a:r>
            <a:r>
              <a:rPr b="1" lang="en"/>
              <a:t>(</a:t>
            </a:r>
            <a:r>
              <a:rPr b="1" lang="en"/>
              <a:t>fo</a:t>
            </a:r>
            <a:r>
              <a:rPr b="1" baseline="-25000" lang="en"/>
              <a:t>ij</a:t>
            </a:r>
            <a:r>
              <a:rPr b="1" baseline="-25000" lang="en"/>
              <a:t> </a:t>
            </a:r>
            <a:r>
              <a:rPr b="1" lang="en"/>
              <a:t>- </a:t>
            </a:r>
            <a:r>
              <a:rPr b="1" lang="en">
                <a:solidFill>
                  <a:schemeClr val="dk1"/>
                </a:solidFill>
              </a:rPr>
              <a:t>fe</a:t>
            </a:r>
            <a:r>
              <a:rPr b="1" baseline="-25000" lang="en">
                <a:solidFill>
                  <a:schemeClr val="dk1"/>
                </a:solidFill>
              </a:rPr>
              <a:t>ij</a:t>
            </a:r>
            <a:r>
              <a:rPr b="1" lang="en"/>
              <a:t>)</a:t>
            </a:r>
            <a:r>
              <a:rPr lang="en"/>
              <a:t>  para todas y cada una de las casillas de la tabla </a:t>
            </a:r>
            <a:endParaRPr/>
          </a:p>
          <a:p>
            <a:pPr indent="0" lvl="0" marL="0">
              <a:spcBef>
                <a:spcPts val="0"/>
              </a:spcBef>
              <a:spcAft>
                <a:spcPts val="0"/>
              </a:spcAft>
              <a:buNone/>
            </a:pPr>
            <a:r>
              <a:t/>
            </a:r>
            <a:endParaRPr/>
          </a:p>
          <a:p>
            <a:pPr indent="0" lvl="0" marL="0">
              <a:spcBef>
                <a:spcPts val="0"/>
              </a:spcBef>
              <a:spcAft>
                <a:spcPts val="0"/>
              </a:spcAft>
              <a:buNone/>
            </a:pPr>
            <a:r>
              <a:rPr lang="en"/>
              <a:t>Armamos el estadístico de prueba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				</a:t>
            </a:r>
            <a:endParaRPr/>
          </a:p>
        </p:txBody>
      </p:sp>
      <p:sp>
        <p:nvSpPr>
          <p:cNvPr id="991" name="Shape 991"/>
          <p:cNvSpPr txBox="1"/>
          <p:nvPr/>
        </p:nvSpPr>
        <p:spPr>
          <a:xfrm>
            <a:off x="607400" y="3877000"/>
            <a:ext cx="7637700" cy="73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92" name="Shape 992"/>
          <p:cNvSpPr txBox="1"/>
          <p:nvPr/>
        </p:nvSpPr>
        <p:spPr>
          <a:xfrm>
            <a:off x="2028975" y="3674875"/>
            <a:ext cx="7340400" cy="85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93" name="Shape 993"/>
          <p:cNvSpPr txBox="1"/>
          <p:nvPr/>
        </p:nvSpPr>
        <p:spPr>
          <a:xfrm>
            <a:off x="465250" y="3153300"/>
            <a:ext cx="8064300" cy="116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Matemáticamente se ha demostrado que sila hipótesis nula es cierta el </a:t>
            </a:r>
            <a:r>
              <a:rPr lang="en" sz="1800"/>
              <a:t>estadístico</a:t>
            </a:r>
            <a:r>
              <a:rPr lang="en" sz="1800"/>
              <a:t> sigue una distribución o modelo chi cuadrado con (i-1)(j-1) grados de libertad que tienen que ver con las dimensiones de la tabla. Como se ajusta a un modelo podemos establecer un nivel de riesgo y compara el </a:t>
            </a:r>
            <a:r>
              <a:rPr lang="en" sz="1800"/>
              <a:t>experimental</a:t>
            </a:r>
            <a:r>
              <a:rPr lang="en" sz="1800"/>
              <a:t> con el valor crítico del modelo</a:t>
            </a:r>
            <a:endParaRPr sz="1800"/>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Shape 99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Tabla chi</a:t>
            </a:r>
            <a:endParaRPr/>
          </a:p>
        </p:txBody>
      </p:sp>
      <p:sp>
        <p:nvSpPr>
          <p:cNvPr id="999" name="Shape 999"/>
          <p:cNvSpPr txBox="1"/>
          <p:nvPr>
            <p:ph idx="1" type="body"/>
          </p:nvPr>
        </p:nvSpPr>
        <p:spPr>
          <a:xfrm>
            <a:off x="250101" y="910340"/>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Aplicado al ejemplo</a:t>
            </a:r>
            <a:endParaRPr/>
          </a:p>
          <a:p>
            <a:pPr indent="0" lvl="0" marL="0">
              <a:spcBef>
                <a:spcPts val="0"/>
              </a:spcBef>
              <a:spcAft>
                <a:spcPts val="0"/>
              </a:spcAft>
              <a:buNone/>
            </a:pPr>
            <a:r>
              <a:t/>
            </a:r>
            <a:endParaRPr/>
          </a:p>
          <a:p>
            <a:pPr indent="0" lvl="0" marL="0" rtl="0" algn="ctr">
              <a:spcBef>
                <a:spcPts val="0"/>
              </a:spcBef>
              <a:spcAft>
                <a:spcPts val="0"/>
              </a:spcAft>
              <a:buNone/>
            </a:pPr>
            <a:r>
              <a:rPr lang="en"/>
              <a:t>𝝌</a:t>
            </a:r>
            <a:r>
              <a:rPr baseline="30000" lang="en"/>
              <a:t>2</a:t>
            </a:r>
            <a:r>
              <a:rPr baseline="-25000" lang="en"/>
              <a:t>experimental</a:t>
            </a:r>
            <a:r>
              <a:rPr lang="en"/>
              <a:t>=(7-9.91)</a:t>
            </a:r>
            <a:r>
              <a:rPr baseline="30000" lang="en"/>
              <a:t>2</a:t>
            </a:r>
            <a:r>
              <a:rPr lang="en"/>
              <a:t>/9.91  + …… + (115-115.71)</a:t>
            </a:r>
            <a:r>
              <a:rPr baseline="30000" lang="en">
                <a:solidFill>
                  <a:schemeClr val="dk1"/>
                </a:solidFill>
              </a:rPr>
              <a:t>2</a:t>
            </a:r>
            <a:r>
              <a:rPr lang="en">
                <a:solidFill>
                  <a:schemeClr val="dk1"/>
                </a:solidFill>
              </a:rPr>
              <a:t>/115.71=13.87</a:t>
            </a:r>
            <a:r>
              <a:rPr lang="en"/>
              <a:t>	</a:t>
            </a:r>
            <a:endParaRPr/>
          </a:p>
          <a:p>
            <a:pPr indent="0" lvl="0" marL="0" rtl="0" algn="ctr">
              <a:spcBef>
                <a:spcPts val="0"/>
              </a:spcBef>
              <a:spcAft>
                <a:spcPts val="0"/>
              </a:spcAft>
              <a:buNone/>
            </a:pPr>
            <a:r>
              <a:t/>
            </a:r>
            <a:endParaRPr/>
          </a:p>
          <a:p>
            <a:pPr indent="0" lvl="0" marL="0">
              <a:spcBef>
                <a:spcPts val="0"/>
              </a:spcBef>
              <a:spcAft>
                <a:spcPts val="0"/>
              </a:spcAft>
              <a:buNone/>
            </a:pPr>
            <a:r>
              <a:t/>
            </a:r>
            <a:endParaRPr/>
          </a:p>
        </p:txBody>
      </p:sp>
      <p:pic>
        <p:nvPicPr>
          <p:cNvPr id="1000" name="Shape 1000"/>
          <p:cNvPicPr preferRelativeResize="0"/>
          <p:nvPr/>
        </p:nvPicPr>
        <p:blipFill>
          <a:blip r:embed="rId3">
            <a:alphaModFix/>
          </a:blip>
          <a:stretch>
            <a:fillRect/>
          </a:stretch>
        </p:blipFill>
        <p:spPr>
          <a:xfrm>
            <a:off x="760800" y="2061850"/>
            <a:ext cx="7305675" cy="2457450"/>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Shape 100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Redondeando</a:t>
            </a:r>
            <a:endParaRPr/>
          </a:p>
        </p:txBody>
      </p:sp>
      <p:sp>
        <p:nvSpPr>
          <p:cNvPr id="1006" name="Shape 1006"/>
          <p:cNvSpPr txBox="1"/>
          <p:nvPr>
            <p:ph idx="1" type="body"/>
          </p:nvPr>
        </p:nvSpPr>
        <p:spPr>
          <a:xfrm>
            <a:off x="326551" y="11185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Observamos que para 6 grados de libertad (los correspondientes para nuestra tabla de contingencia =&gt; (4-1)*(3-1)=6) el modelo nos da un resultado teórico de 12.592 con un nivel de significancia de 0.05.</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lgn="ctr">
              <a:spcBef>
                <a:spcPts val="0"/>
              </a:spcBef>
              <a:spcAft>
                <a:spcPts val="0"/>
              </a:spcAft>
              <a:buNone/>
            </a:pPr>
            <a:r>
              <a:rPr lang="en">
                <a:solidFill>
                  <a:schemeClr val="dk1"/>
                </a:solidFill>
              </a:rPr>
              <a:t>𝝌</a:t>
            </a:r>
            <a:r>
              <a:rPr baseline="30000" lang="en">
                <a:solidFill>
                  <a:schemeClr val="dk1"/>
                </a:solidFill>
              </a:rPr>
              <a:t>2</a:t>
            </a:r>
            <a:r>
              <a:rPr baseline="-25000" lang="en">
                <a:solidFill>
                  <a:schemeClr val="dk1"/>
                </a:solidFill>
              </a:rPr>
              <a:t>6 , 0.05 </a:t>
            </a:r>
            <a:r>
              <a:rPr lang="en">
                <a:solidFill>
                  <a:schemeClr val="dk1"/>
                </a:solidFill>
              </a:rPr>
              <a:t> = 12.592</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a:solidFill>
                  <a:schemeClr val="dk1"/>
                </a:solidFill>
              </a:rPr>
              <a:t>13.87 &gt; 12.592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b="1" lang="en">
                <a:solidFill>
                  <a:schemeClr val="dk1"/>
                </a:solidFill>
              </a:rPr>
              <a:t>Por lo que la conclusión es que la respuesta depende del tratamiento ya que mi regla es si el 𝝌</a:t>
            </a:r>
            <a:r>
              <a:rPr b="1" baseline="30000" lang="en">
                <a:solidFill>
                  <a:schemeClr val="dk1"/>
                </a:solidFill>
              </a:rPr>
              <a:t>2 muestral </a:t>
            </a:r>
            <a:r>
              <a:rPr b="1" lang="en">
                <a:solidFill>
                  <a:schemeClr val="dk1"/>
                </a:solidFill>
              </a:rPr>
              <a:t>&gt;𝝌 </a:t>
            </a:r>
            <a:r>
              <a:rPr b="1" baseline="30000" lang="en">
                <a:solidFill>
                  <a:schemeClr val="dk1"/>
                </a:solidFill>
              </a:rPr>
              <a:t>2 experimental</a:t>
            </a:r>
            <a:r>
              <a:rPr b="1" lang="en">
                <a:solidFill>
                  <a:schemeClr val="dk1"/>
                </a:solidFill>
              </a:rPr>
              <a:t> rechazar la  H</a:t>
            </a:r>
            <a:r>
              <a:rPr b="1" baseline="-25000" lang="en">
                <a:solidFill>
                  <a:schemeClr val="dk1"/>
                </a:solidFill>
              </a:rPr>
              <a:t>0</a:t>
            </a:r>
            <a:endParaRPr b="1" baseline="-25000">
              <a:solidFill>
                <a:schemeClr val="dk1"/>
              </a:solidFill>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1007" name="Shape 1007"/>
          <p:cNvSpPr txBox="1"/>
          <p:nvPr/>
        </p:nvSpPr>
        <p:spPr>
          <a:xfrm>
            <a:off x="4990625" y="2268900"/>
            <a:ext cx="6290100" cy="73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Shape 101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La moraleja</a:t>
            </a:r>
            <a:endParaRPr/>
          </a:p>
        </p:txBody>
      </p:sp>
      <p:pic>
        <p:nvPicPr>
          <p:cNvPr id="1013" name="Shape 1013"/>
          <p:cNvPicPr preferRelativeResize="0"/>
          <p:nvPr/>
        </p:nvPicPr>
        <p:blipFill>
          <a:blip r:embed="rId3">
            <a:alphaModFix/>
          </a:blip>
          <a:stretch>
            <a:fillRect/>
          </a:stretch>
        </p:blipFill>
        <p:spPr>
          <a:xfrm>
            <a:off x="808600" y="966850"/>
            <a:ext cx="6234500" cy="356452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Shape 101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sp>
        <p:nvSpPr>
          <p:cNvPr id="1019" name="Shape 1019"/>
          <p:cNvSpPr txBox="1"/>
          <p:nvPr>
            <p:ph idx="1" type="body"/>
          </p:nvPr>
        </p:nvSpPr>
        <p:spPr>
          <a:xfrm>
            <a:off x="1606850" y="1730700"/>
            <a:ext cx="5545500" cy="17001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sz="9600"/>
              <a:t>¿Dudas?</a:t>
            </a:r>
            <a:endParaRPr sz="9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Shape 189"/>
          <p:cNvPicPr preferRelativeResize="0"/>
          <p:nvPr/>
        </p:nvPicPr>
        <p:blipFill>
          <a:blip r:embed="rId3">
            <a:alphaModFix/>
          </a:blip>
          <a:stretch>
            <a:fillRect/>
          </a:stretch>
        </p:blipFill>
        <p:spPr>
          <a:xfrm>
            <a:off x="914400" y="2529732"/>
            <a:ext cx="7139897" cy="2065631"/>
          </a:xfrm>
          <a:prstGeom prst="rect">
            <a:avLst/>
          </a:prstGeom>
          <a:noFill/>
          <a:ln>
            <a:noFill/>
          </a:ln>
        </p:spPr>
      </p:pic>
      <p:sp>
        <p:nvSpPr>
          <p:cNvPr id="190" name="Shape 19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 continuo</a:t>
            </a:r>
            <a:endParaRPr/>
          </a:p>
        </p:txBody>
      </p:sp>
      <p:sp>
        <p:nvSpPr>
          <p:cNvPr id="191" name="Shape 191"/>
          <p:cNvSpPr txBox="1"/>
          <p:nvPr>
            <p:ph idx="1" type="body"/>
          </p:nvPr>
        </p:nvSpPr>
        <p:spPr>
          <a:xfrm>
            <a:off x="326550" y="1347170"/>
            <a:ext cx="8327100" cy="14259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sz="2600">
                <a:solidFill>
                  <a:schemeClr val="dk1"/>
                </a:solidFill>
              </a:rPr>
              <a:t>La altura de un cierto árbol sigue una v.a. con función de densidad, f(x) =x/12, con 1&lt;x&lt;5.</a:t>
            </a:r>
            <a:endParaRPr sz="2600">
              <a:solidFill>
                <a:schemeClr val="dk1"/>
              </a:solidFill>
            </a:endParaRPr>
          </a:p>
          <a:p>
            <a:pPr indent="0" lvl="0" marL="0">
              <a:spcBef>
                <a:spcPts val="0"/>
              </a:spcBef>
              <a:spcAft>
                <a:spcPts val="0"/>
              </a:spcAft>
              <a:buNone/>
            </a:pPr>
            <a:r>
              <a:rPr lang="en" sz="2600">
                <a:solidFill>
                  <a:schemeClr val="dk1"/>
                </a:solidFill>
              </a:rPr>
              <a:t>Calcular la Esperanza de 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Observaciones de la esperanza</a:t>
            </a:r>
            <a:endParaRPr/>
          </a:p>
        </p:txBody>
      </p:sp>
      <p:sp>
        <p:nvSpPr>
          <p:cNvPr id="197" name="Shape 197"/>
          <p:cNvSpPr txBox="1"/>
          <p:nvPr>
            <p:ph idx="1" type="body"/>
          </p:nvPr>
        </p:nvSpPr>
        <p:spPr>
          <a:xfrm>
            <a:off x="326549" y="1042375"/>
            <a:ext cx="83025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t/>
            </a:r>
            <a:endParaRPr/>
          </a:p>
          <a:p>
            <a:pPr indent="0" lvl="0" marL="0" rtl="0" algn="just">
              <a:spcBef>
                <a:spcPts val="0"/>
              </a:spcBef>
              <a:spcAft>
                <a:spcPts val="0"/>
              </a:spcAft>
              <a:buNone/>
            </a:pPr>
            <a:r>
              <a:rPr lang="en" sz="2100"/>
              <a:t>1- La esperanza de una v.a. no tiene que coincidir necesariamente con algún valor del rango de la variable</a:t>
            </a:r>
            <a:endParaRPr sz="2100"/>
          </a:p>
          <a:p>
            <a:pPr indent="0" lvl="0" marL="0" rtl="0" algn="just">
              <a:spcBef>
                <a:spcPts val="0"/>
              </a:spcBef>
              <a:spcAft>
                <a:spcPts val="0"/>
              </a:spcAft>
              <a:buNone/>
            </a:pPr>
            <a:r>
              <a:rPr lang="en" sz="2100"/>
              <a:t>2- Se puede interpretar a la esperanza de una v.a. como un promedio “pesado” o “ponderado” de los valores del rango de la variable , donde el “peso” de cada x i es la probabilidad P ( X = x i )</a:t>
            </a:r>
            <a:endParaRPr sz="2100"/>
          </a:p>
          <a:p>
            <a:pPr indent="0" lvl="0" marL="0" rtl="0" algn="just">
              <a:spcBef>
                <a:spcPts val="0"/>
              </a:spcBef>
              <a:spcAft>
                <a:spcPts val="0"/>
              </a:spcAft>
              <a:buNone/>
            </a:pPr>
            <a:r>
              <a:rPr lang="en" sz="2100"/>
              <a:t>3- E(aX+b)= aE(X)+ b siendo a, b ℇ ℝ</a:t>
            </a:r>
            <a:endParaRPr sz="2100"/>
          </a:p>
          <a:p>
            <a:pPr indent="0" lvl="0" marL="0" algn="just">
              <a:spcBef>
                <a:spcPts val="0"/>
              </a:spcBef>
              <a:spcAft>
                <a:spcPts val="0"/>
              </a:spcAft>
              <a:buNone/>
            </a:pPr>
            <a:r>
              <a:rPr lang="en" sz="2100"/>
              <a:t>4-La esperanza de una v.a. mide dónde está centrada la distribución de probabilidad</a:t>
            </a:r>
            <a:endParaRPr sz="2100"/>
          </a:p>
          <a:p>
            <a:pPr indent="0" lvl="0" marL="0" algn="just">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Varianza de una variable aleatoria</a:t>
            </a:r>
            <a:endParaRPr/>
          </a:p>
        </p:txBody>
      </p:sp>
      <p:sp>
        <p:nvSpPr>
          <p:cNvPr id="203" name="Shape 203"/>
          <p:cNvSpPr txBox="1"/>
          <p:nvPr>
            <p:ph idx="1" type="body"/>
          </p:nvPr>
        </p:nvSpPr>
        <p:spPr>
          <a:xfrm>
            <a:off x="326549" y="1347175"/>
            <a:ext cx="86160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sz="2000"/>
              <a:t>Sea X una v.a. discreta con rango R</a:t>
            </a:r>
            <a:r>
              <a:rPr baseline="-25000" lang="en" sz="2000"/>
              <a:t> X </a:t>
            </a:r>
            <a:r>
              <a:rPr lang="en" sz="2000"/>
              <a:t>, función de distribución de probabilidad p(x) y esperanza E ( X ) = μ , Entonces la varianza de X , que anotamos</a:t>
            </a:r>
            <a:r>
              <a:rPr b="1" lang="en" sz="2000"/>
              <a:t> V ( X )</a:t>
            </a:r>
            <a:r>
              <a:rPr lang="en" sz="2000"/>
              <a:t>,</a:t>
            </a:r>
            <a:r>
              <a:rPr b="1" lang="en" sz="2000"/>
              <a:t> σ</a:t>
            </a:r>
            <a:r>
              <a:rPr b="1" baseline="30000" lang="en" sz="2000"/>
              <a:t> 2</a:t>
            </a:r>
            <a:r>
              <a:rPr lang="en" sz="2000"/>
              <a:t> o </a:t>
            </a:r>
            <a:r>
              <a:rPr b="1" lang="en" sz="2000"/>
              <a:t>σ</a:t>
            </a:r>
            <a:r>
              <a:rPr b="1" baseline="-25000" lang="en" sz="2000"/>
              <a:t>X</a:t>
            </a:r>
            <a:r>
              <a:rPr b="1" baseline="30000" lang="en" sz="2000"/>
              <a:t>2</a:t>
            </a:r>
            <a:r>
              <a:rPr lang="en" sz="2000"/>
              <a:t> es</a:t>
            </a:r>
            <a:endParaRPr sz="2000"/>
          </a:p>
          <a:p>
            <a:pPr indent="0" lvl="0" marL="0">
              <a:spcBef>
                <a:spcPts val="0"/>
              </a:spcBef>
              <a:spcAft>
                <a:spcPts val="0"/>
              </a:spcAft>
              <a:buNone/>
            </a:pPr>
            <a:r>
              <a:t/>
            </a:r>
            <a:endParaRPr sz="2000"/>
          </a:p>
          <a:p>
            <a:pPr indent="0" lvl="0" marL="0" rtl="0" algn="ctr">
              <a:spcBef>
                <a:spcPts val="0"/>
              </a:spcBef>
              <a:spcAft>
                <a:spcPts val="0"/>
              </a:spcAft>
              <a:buNone/>
            </a:pPr>
            <a:r>
              <a:rPr b="1" lang="en" sz="2000"/>
              <a:t>V( X ) =</a:t>
            </a:r>
            <a:endParaRPr b="1" sz="2000"/>
          </a:p>
          <a:p>
            <a:pPr indent="0" lvl="0" marL="0" algn="ctr">
              <a:spcBef>
                <a:spcPts val="0"/>
              </a:spcBef>
              <a:spcAft>
                <a:spcPts val="0"/>
              </a:spcAft>
              <a:buNone/>
            </a:pPr>
            <a:r>
              <a:t/>
            </a:r>
            <a:endParaRPr b="1" sz="2000"/>
          </a:p>
          <a:p>
            <a:pPr indent="0" lvl="0" marL="0" rtl="0" algn="ctr">
              <a:spcBef>
                <a:spcPts val="0"/>
              </a:spcBef>
              <a:spcAft>
                <a:spcPts val="0"/>
              </a:spcAft>
              <a:buNone/>
            </a:pPr>
            <a:r>
              <a:rPr b="1" lang="en" sz="2000"/>
              <a:t>E ( X − μ)</a:t>
            </a:r>
            <a:r>
              <a:rPr b="1" baseline="30000" lang="en" sz="2000"/>
              <a:t>2</a:t>
            </a:r>
            <a:r>
              <a:rPr b="1" lang="en" sz="2000"/>
              <a:t> = </a:t>
            </a:r>
            <a:endParaRPr b="1" sz="2000"/>
          </a:p>
          <a:p>
            <a:pPr indent="0" lvl="0" marL="0" algn="ctr">
              <a:spcBef>
                <a:spcPts val="0"/>
              </a:spcBef>
              <a:spcAft>
                <a:spcPts val="0"/>
              </a:spcAft>
              <a:buNone/>
            </a:pPr>
            <a:r>
              <a:t/>
            </a:r>
            <a:endParaRPr b="1" sz="2000"/>
          </a:p>
          <a:p>
            <a:pPr indent="0" lvl="0" marL="0" algn="ctr">
              <a:spcBef>
                <a:spcPts val="0"/>
              </a:spcBef>
              <a:spcAft>
                <a:spcPts val="0"/>
              </a:spcAft>
              <a:buNone/>
            </a:pPr>
            <a:r>
              <a:rPr b="1" lang="en" sz="2000"/>
              <a:t>E[X</a:t>
            </a:r>
            <a:r>
              <a:rPr b="1" baseline="30000" lang="en" sz="2000"/>
              <a:t>2</a:t>
            </a:r>
            <a:r>
              <a:rPr b="1" lang="en" sz="2000"/>
              <a:t>]-(E[X])</a:t>
            </a:r>
            <a:r>
              <a:rPr b="1" baseline="30000" lang="en" sz="2000"/>
              <a:t>2</a:t>
            </a:r>
            <a:endParaRPr b="1" baseline="30000"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pic>
        <p:nvPicPr>
          <p:cNvPr id="209" name="Shape 209"/>
          <p:cNvPicPr preferRelativeResize="0"/>
          <p:nvPr/>
        </p:nvPicPr>
        <p:blipFill>
          <a:blip r:embed="rId3">
            <a:alphaModFix/>
          </a:blip>
          <a:stretch>
            <a:fillRect/>
          </a:stretch>
        </p:blipFill>
        <p:spPr>
          <a:xfrm>
            <a:off x="1242025" y="1028425"/>
            <a:ext cx="6054750" cy="3650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 caso discreto</a:t>
            </a:r>
            <a:endParaRPr/>
          </a:p>
        </p:txBody>
      </p:sp>
      <p:sp>
        <p:nvSpPr>
          <p:cNvPr id="215" name="Shape 215"/>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solidFill>
                  <a:schemeClr val="dk1"/>
                </a:solidFill>
              </a:rPr>
              <a:t>Se desea realizar un estudio sobre el número de crías en una camada.</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X:“Número de crías en una camada”</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X toma los valores x= 0,1,2,3 con probabilidades</a:t>
            </a:r>
            <a:endParaRPr>
              <a:solidFill>
                <a:schemeClr val="dk1"/>
              </a:solidFill>
            </a:endParaRPr>
          </a:p>
          <a:p>
            <a:pPr indent="0" lvl="0" marL="0">
              <a:spcBef>
                <a:spcPts val="0"/>
              </a:spcBef>
              <a:spcAft>
                <a:spcPts val="0"/>
              </a:spcAft>
              <a:buNone/>
            </a:pPr>
            <a:r>
              <a:rPr lang="en">
                <a:solidFill>
                  <a:schemeClr val="dk1"/>
                </a:solidFill>
              </a:rPr>
              <a:t>P{X= 0} = 0.2;</a:t>
            </a:r>
            <a:endParaRPr>
              <a:solidFill>
                <a:schemeClr val="dk1"/>
              </a:solidFill>
            </a:endParaRPr>
          </a:p>
          <a:p>
            <a:pPr indent="0" lvl="0" marL="0">
              <a:spcBef>
                <a:spcPts val="0"/>
              </a:spcBef>
              <a:spcAft>
                <a:spcPts val="0"/>
              </a:spcAft>
              <a:buNone/>
            </a:pPr>
            <a:r>
              <a:rPr lang="en">
                <a:solidFill>
                  <a:schemeClr val="dk1"/>
                </a:solidFill>
              </a:rPr>
              <a:t>P{X= 1} = 0.3;</a:t>
            </a:r>
            <a:endParaRPr>
              <a:solidFill>
                <a:schemeClr val="dk1"/>
              </a:solidFill>
            </a:endParaRPr>
          </a:p>
          <a:p>
            <a:pPr indent="0" lvl="0" marL="0">
              <a:spcBef>
                <a:spcPts val="0"/>
              </a:spcBef>
              <a:spcAft>
                <a:spcPts val="0"/>
              </a:spcAft>
              <a:buNone/>
            </a:pPr>
            <a:r>
              <a:rPr lang="en">
                <a:solidFill>
                  <a:schemeClr val="dk1"/>
                </a:solidFill>
              </a:rPr>
              <a:t>P{X=2} = 0.3;</a:t>
            </a:r>
            <a:endParaRPr>
              <a:solidFill>
                <a:schemeClr val="dk1"/>
              </a:solidFill>
            </a:endParaRPr>
          </a:p>
          <a:p>
            <a:pPr indent="0" lvl="0" marL="0">
              <a:spcBef>
                <a:spcPts val="0"/>
              </a:spcBef>
              <a:spcAft>
                <a:spcPts val="0"/>
              </a:spcAft>
              <a:buNone/>
            </a:pPr>
            <a:r>
              <a:rPr lang="en">
                <a:solidFill>
                  <a:schemeClr val="dk1"/>
                </a:solidFill>
              </a:rPr>
              <a:t>P{X=3} = 0.2</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Calcular la varianza de dicha variable aleatoria.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Solución 	</a:t>
            </a:r>
            <a:endParaRPr/>
          </a:p>
        </p:txBody>
      </p:sp>
      <p:pic>
        <p:nvPicPr>
          <p:cNvPr id="221" name="Shape 221"/>
          <p:cNvPicPr preferRelativeResize="0"/>
          <p:nvPr/>
        </p:nvPicPr>
        <p:blipFill>
          <a:blip r:embed="rId3">
            <a:alphaModFix/>
          </a:blip>
          <a:stretch>
            <a:fillRect/>
          </a:stretch>
        </p:blipFill>
        <p:spPr>
          <a:xfrm>
            <a:off x="776288" y="1100138"/>
            <a:ext cx="7439025" cy="355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 caso continuo</a:t>
            </a:r>
            <a:endParaRPr/>
          </a:p>
        </p:txBody>
      </p:sp>
      <p:sp>
        <p:nvSpPr>
          <p:cNvPr id="227" name="Shape 227"/>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sz="2600">
                <a:solidFill>
                  <a:schemeClr val="dk1"/>
                </a:solidFill>
              </a:rPr>
              <a:t>La altura de un cierto árbol sigue una v.a. con función de densidad,</a:t>
            </a:r>
            <a:endParaRPr sz="2600">
              <a:solidFill>
                <a:schemeClr val="dk1"/>
              </a:solidFill>
            </a:endParaRPr>
          </a:p>
          <a:p>
            <a:pPr indent="0" lvl="0" marL="0" algn="ctr">
              <a:spcBef>
                <a:spcPts val="0"/>
              </a:spcBef>
              <a:spcAft>
                <a:spcPts val="0"/>
              </a:spcAft>
              <a:buNone/>
            </a:pPr>
            <a:r>
              <a:rPr lang="en" sz="2600">
                <a:solidFill>
                  <a:schemeClr val="dk1"/>
                </a:solidFill>
              </a:rPr>
              <a:t>f(x) =x/12 	con 1&lt;x&lt;5</a:t>
            </a:r>
            <a:endParaRPr sz="2600">
              <a:solidFill>
                <a:schemeClr val="dk1"/>
              </a:solidFill>
            </a:endParaRPr>
          </a:p>
          <a:p>
            <a:pPr indent="0" lvl="0" marL="0">
              <a:spcBef>
                <a:spcPts val="0"/>
              </a:spcBef>
              <a:spcAft>
                <a:spcPts val="0"/>
              </a:spcAft>
              <a:buNone/>
            </a:pPr>
            <a:r>
              <a:t/>
            </a:r>
            <a:endParaRPr sz="2600">
              <a:solidFill>
                <a:schemeClr val="dk1"/>
              </a:solidFill>
            </a:endParaRPr>
          </a:p>
          <a:p>
            <a:pPr indent="0" lvl="0" marL="0">
              <a:spcBef>
                <a:spcPts val="0"/>
              </a:spcBef>
              <a:spcAft>
                <a:spcPts val="0"/>
              </a:spcAft>
              <a:buNone/>
            </a:pPr>
            <a:r>
              <a:t/>
            </a:r>
            <a:endParaRPr sz="2600">
              <a:solidFill>
                <a:schemeClr val="dk1"/>
              </a:solidFill>
            </a:endParaRPr>
          </a:p>
          <a:p>
            <a:pPr indent="0" lvl="0" marL="0">
              <a:spcBef>
                <a:spcPts val="0"/>
              </a:spcBef>
              <a:spcAft>
                <a:spcPts val="0"/>
              </a:spcAft>
              <a:buNone/>
            </a:pPr>
            <a:r>
              <a:rPr lang="en" sz="2600">
                <a:solidFill>
                  <a:schemeClr val="dk1"/>
                </a:solidFill>
              </a:rPr>
              <a:t>Calcular la Varianza de 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idx="1" type="subTitle"/>
          </p:nvPr>
        </p:nvSpPr>
        <p:spPr>
          <a:xfrm>
            <a:off x="371013" y="612875"/>
            <a:ext cx="8520600" cy="7926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t/>
            </a:r>
            <a:endParaRPr/>
          </a:p>
          <a:p>
            <a:pPr indent="-406400" lvl="0" marL="457200" rtl="0" algn="just">
              <a:spcBef>
                <a:spcPts val="0"/>
              </a:spcBef>
              <a:spcAft>
                <a:spcPts val="0"/>
              </a:spcAft>
              <a:buSzPts val="2800"/>
              <a:buChar char="●"/>
            </a:pPr>
            <a:r>
              <a:rPr lang="en"/>
              <a:t>Definición de parámetros poblacionales y muestrales</a:t>
            </a:r>
            <a:endParaRPr/>
          </a:p>
          <a:p>
            <a:pPr indent="-406400" lvl="0" marL="457200" rtl="0" algn="just">
              <a:spcBef>
                <a:spcPts val="0"/>
              </a:spcBef>
              <a:spcAft>
                <a:spcPts val="0"/>
              </a:spcAft>
              <a:buSzPts val="2800"/>
              <a:buChar char="●"/>
            </a:pPr>
            <a:r>
              <a:rPr lang="en"/>
              <a:t>Esperanza y Varianza de una variable aleatoria</a:t>
            </a:r>
            <a:endParaRPr/>
          </a:p>
          <a:p>
            <a:pPr indent="-406400" lvl="0" marL="457200" rtl="0" algn="just">
              <a:spcBef>
                <a:spcPts val="0"/>
              </a:spcBef>
              <a:spcAft>
                <a:spcPts val="0"/>
              </a:spcAft>
              <a:buSzPts val="2800"/>
              <a:buChar char="●"/>
            </a:pPr>
            <a:r>
              <a:rPr lang="en"/>
              <a:t>Estimadores: </a:t>
            </a:r>
            <a:r>
              <a:rPr lang="en"/>
              <a:t>características</a:t>
            </a:r>
            <a:endParaRPr/>
          </a:p>
          <a:p>
            <a:pPr indent="-406400" lvl="0" marL="457200" rtl="0" algn="just">
              <a:spcBef>
                <a:spcPts val="0"/>
              </a:spcBef>
              <a:spcAft>
                <a:spcPts val="0"/>
              </a:spcAft>
              <a:buSzPts val="2800"/>
              <a:buChar char="●"/>
            </a:pPr>
            <a:r>
              <a:rPr lang="en"/>
              <a:t>EMV</a:t>
            </a:r>
            <a:endParaRPr/>
          </a:p>
          <a:p>
            <a:pPr indent="-406400" lvl="0" marL="457200" rtl="0" algn="just">
              <a:spcBef>
                <a:spcPts val="0"/>
              </a:spcBef>
              <a:spcAft>
                <a:spcPts val="0"/>
              </a:spcAft>
              <a:buSzPts val="2800"/>
              <a:buChar char="●"/>
            </a:pPr>
            <a:r>
              <a:rPr lang="en"/>
              <a:t>Teorema central del límite</a:t>
            </a:r>
            <a:endParaRPr/>
          </a:p>
          <a:p>
            <a:pPr indent="-406400" lvl="0" marL="457200" rtl="0" algn="just">
              <a:spcBef>
                <a:spcPts val="0"/>
              </a:spcBef>
              <a:spcAft>
                <a:spcPts val="0"/>
              </a:spcAft>
              <a:buSzPts val="2800"/>
              <a:buChar char="●"/>
            </a:pPr>
            <a:r>
              <a:rPr lang="en"/>
              <a:t>Intervalos de confianza </a:t>
            </a:r>
            <a:endParaRPr/>
          </a:p>
          <a:p>
            <a:pPr indent="-406400" lvl="0" marL="457200" algn="just">
              <a:spcBef>
                <a:spcPts val="0"/>
              </a:spcBef>
              <a:spcAft>
                <a:spcPts val="0"/>
              </a:spcAft>
              <a:buSzPts val="2800"/>
              <a:buChar char="●"/>
            </a:pPr>
            <a:r>
              <a:rPr lang="en"/>
              <a:t>Test de hipótesis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Solución </a:t>
            </a:r>
            <a:endParaRPr/>
          </a:p>
        </p:txBody>
      </p:sp>
      <p:pic>
        <p:nvPicPr>
          <p:cNvPr id="233" name="Shape 233"/>
          <p:cNvPicPr preferRelativeResize="0"/>
          <p:nvPr/>
        </p:nvPicPr>
        <p:blipFill>
          <a:blip r:embed="rId3">
            <a:alphaModFix/>
          </a:blip>
          <a:stretch>
            <a:fillRect/>
          </a:stretch>
        </p:blipFill>
        <p:spPr>
          <a:xfrm>
            <a:off x="893550" y="984925"/>
            <a:ext cx="7255750" cy="35917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Observaciones de la varianza</a:t>
            </a:r>
            <a:endParaRPr/>
          </a:p>
        </p:txBody>
      </p:sp>
      <p:sp>
        <p:nvSpPr>
          <p:cNvPr id="239" name="Shape 239"/>
          <p:cNvSpPr txBox="1"/>
          <p:nvPr>
            <p:ph idx="1" type="body"/>
          </p:nvPr>
        </p:nvSpPr>
        <p:spPr>
          <a:xfrm>
            <a:off x="272299" y="977750"/>
            <a:ext cx="82698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a:t>1- La varianza de una v.a. nunca es negativa</a:t>
            </a:r>
            <a:endParaRPr/>
          </a:p>
          <a:p>
            <a:pPr indent="0" lvl="0" marL="0" algn="just">
              <a:spcBef>
                <a:spcPts val="0"/>
              </a:spcBef>
              <a:spcAft>
                <a:spcPts val="0"/>
              </a:spcAft>
              <a:buClr>
                <a:schemeClr val="dk1"/>
              </a:buClr>
              <a:buSzPts val="1100"/>
              <a:buFont typeface="Arial"/>
              <a:buNone/>
            </a:pPr>
            <a:r>
              <a:t/>
            </a:r>
            <a:endParaRPr/>
          </a:p>
          <a:p>
            <a:pPr indent="0" lvl="0" marL="0" algn="just">
              <a:spcBef>
                <a:spcPts val="0"/>
              </a:spcBef>
              <a:spcAft>
                <a:spcPts val="0"/>
              </a:spcAft>
              <a:buClr>
                <a:schemeClr val="dk1"/>
              </a:buClr>
              <a:buSzPts val="1100"/>
              <a:buFont typeface="Arial"/>
              <a:buNone/>
            </a:pPr>
            <a:r>
              <a:rPr lang="en"/>
              <a:t>2- La cantidad h ( X ) = ( X − μ )</a:t>
            </a:r>
            <a:r>
              <a:rPr baseline="30000" lang="en"/>
              <a:t>2</a:t>
            </a:r>
            <a:r>
              <a:rPr lang="en"/>
              <a:t> es el cuadrado de la desviación de X desde su media, y la varianza de X es la esperanza de la desviación al cuadrado. Si la mayor parte de la distribución de probabilidad está cerca de μ , entonces σ</a:t>
            </a:r>
            <a:r>
              <a:rPr baseline="30000" lang="en"/>
              <a:t> 2</a:t>
            </a:r>
            <a:r>
              <a:rPr lang="en"/>
              <a:t> será relativamente pequeña. Si hay valores de la variable alejados de μ</a:t>
            </a:r>
            <a:endParaRPr/>
          </a:p>
          <a:p>
            <a:pPr indent="0" lvl="0" marL="0" rtl="0" algn="just">
              <a:spcBef>
                <a:spcPts val="0"/>
              </a:spcBef>
              <a:spcAft>
                <a:spcPts val="0"/>
              </a:spcAft>
              <a:buNone/>
            </a:pPr>
            <a:r>
              <a:rPr lang="en"/>
              <a:t>que tengan alta probabilidad, entonces σ</a:t>
            </a:r>
            <a:r>
              <a:rPr baseline="30000" lang="en"/>
              <a:t> 2 </a:t>
            </a:r>
            <a:r>
              <a:rPr lang="en"/>
              <a:t>será grande.</a:t>
            </a:r>
            <a:endParaRPr/>
          </a:p>
          <a:p>
            <a:pPr indent="0" lvl="0" mar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None/>
            </a:pPr>
            <a:r>
              <a:rPr lang="en"/>
              <a:t>3- σ</a:t>
            </a:r>
            <a:r>
              <a:rPr baseline="30000" lang="en"/>
              <a:t> 2 </a:t>
            </a:r>
            <a:r>
              <a:rPr lang="en"/>
              <a:t>está expresado en las unidades de medida de X al cuadrado, mientras que σ está expresada en las mismas unidades de medida que X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4- 	-&gt; V ( aX ) = a 2 V ( X )</a:t>
            </a:r>
            <a:endParaRPr/>
          </a:p>
          <a:p>
            <a:pPr indent="457200" lvl="0" marL="0" rtl="0" algn="just">
              <a:spcBef>
                <a:spcPts val="0"/>
              </a:spcBef>
              <a:spcAft>
                <a:spcPts val="0"/>
              </a:spcAft>
              <a:buNone/>
            </a:pPr>
            <a:r>
              <a:rPr lang="en"/>
              <a:t>-&gt; V ( X + b ) = V ( X )</a:t>
            </a:r>
            <a:endParaRPr/>
          </a:p>
          <a:p>
            <a:pPr indent="0" lvl="0" marL="0" algn="just">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Teorema Central del límite</a:t>
            </a:r>
            <a:endParaRPr/>
          </a:p>
        </p:txBody>
      </p:sp>
      <p:sp>
        <p:nvSpPr>
          <p:cNvPr id="245" name="Shape 245"/>
          <p:cNvSpPr txBox="1"/>
          <p:nvPr>
            <p:ph idx="1" type="body"/>
          </p:nvPr>
        </p:nvSpPr>
        <p:spPr>
          <a:xfrm>
            <a:off x="326549" y="1347175"/>
            <a:ext cx="84903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a:solidFill>
                  <a:schemeClr val="dk1"/>
                </a:solidFill>
              </a:rPr>
              <a:t>Cuando el tamaño de la muestra es lo suficientemente grande, la distribución de las medias sigue aproximadamente una distribución normal. El teorema se aplica independientemente de la forma de la distribución de la población. Muchos procedimientos estadísticos comunes requieren que los datos sean aproximadamente normales. El teorema de límite central le permite aplicar estos procedimientos útiles a poblaciones que son considerablemente no normales. El tamaño que debe tener la muestra depende de la forma de la distribución original. Si la distribución de la población es simétrica, un tamaño de muestra de 5 podría producir una aproximación adecuada. Si la distribución de la población es considerablemente asimétrica, es necesario un tamaño de muestra más grande</a:t>
            </a:r>
            <a:endParaRPr>
              <a:solidFill>
                <a:schemeClr val="dk1"/>
              </a:solidFill>
            </a:endParaRPr>
          </a:p>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Propiedades del TCL</a:t>
            </a:r>
            <a:endParaRPr/>
          </a:p>
        </p:txBody>
      </p:sp>
      <p:sp>
        <p:nvSpPr>
          <p:cNvPr id="251" name="Shape 251"/>
          <p:cNvSpPr txBox="1"/>
          <p:nvPr>
            <p:ph idx="1" type="body"/>
          </p:nvPr>
        </p:nvSpPr>
        <p:spPr>
          <a:xfrm>
            <a:off x="-124950" y="933450"/>
            <a:ext cx="9221100" cy="3184200"/>
          </a:xfrm>
          <a:prstGeom prst="rect">
            <a:avLst/>
          </a:prstGeom>
        </p:spPr>
        <p:txBody>
          <a:bodyPr anchorCtr="0" anchor="t" bIns="76025" lIns="76025" spcFirstLastPara="1" rIns="76025" wrap="square" tIns="76025">
            <a:noAutofit/>
          </a:bodyPr>
          <a:lstStyle/>
          <a:p>
            <a:pPr indent="-342900" lvl="0" marL="457200" rtl="0" algn="just">
              <a:lnSpc>
                <a:spcPct val="115000"/>
              </a:lnSpc>
              <a:spcBef>
                <a:spcPts val="0"/>
              </a:spcBef>
              <a:spcAft>
                <a:spcPts val="0"/>
              </a:spcAft>
              <a:buClr>
                <a:schemeClr val="dk1"/>
              </a:buClr>
              <a:buSzPts val="1800"/>
              <a:buChar char="●"/>
            </a:pPr>
            <a:r>
              <a:rPr lang="en">
                <a:solidFill>
                  <a:schemeClr val="dk1"/>
                </a:solidFill>
              </a:rPr>
              <a:t>El teorema del límite central garantiza una distribución aproximadamente normal cuando </a:t>
            </a:r>
            <a:r>
              <a:rPr i="1" lang="en">
                <a:solidFill>
                  <a:schemeClr val="dk1"/>
                </a:solidFill>
              </a:rPr>
              <a:t>n</a:t>
            </a:r>
            <a:r>
              <a:rPr lang="en">
                <a:solidFill>
                  <a:schemeClr val="dk1"/>
                </a:solidFill>
              </a:rPr>
              <a:t> es suficientemente grande.</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lang="en">
                <a:solidFill>
                  <a:schemeClr val="dk1"/>
                </a:solidFill>
              </a:rPr>
              <a:t>Existen diferentes versiones del teorema, en función de las condiciones utilizadas para asegurar la convergencia. Una de las más simples establece que es suficiente que las variables que se suman sean independientes, idénticamente distribuidas, con valor esperado y varianza finitas.</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lang="en">
                <a:solidFill>
                  <a:schemeClr val="dk1"/>
                </a:solidFill>
              </a:rPr>
              <a:t>La aproximación entre las dos distribuciones es, en general, mayor en el centro de las mismas que en sus extremos o colas, motivo por el cual se prefiere el nombre "teorema del límite central" ("central" califica al límite, más que al teorema).</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lang="en">
                <a:solidFill>
                  <a:schemeClr val="dk1"/>
                </a:solidFill>
              </a:rPr>
              <a:t>Este teorema, perteneciente a la teoría de la probabilidad, encuentra aplicación en muchos campos relacionados, tales como la inferencia estadística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Teorema Central del Límite</a:t>
            </a:r>
            <a:endParaRPr/>
          </a:p>
        </p:txBody>
      </p:sp>
      <p:pic>
        <p:nvPicPr>
          <p:cNvPr id="257" name="Shape 257"/>
          <p:cNvPicPr preferRelativeResize="0"/>
          <p:nvPr/>
        </p:nvPicPr>
        <p:blipFill>
          <a:blip r:embed="rId3">
            <a:alphaModFix/>
          </a:blip>
          <a:stretch>
            <a:fillRect/>
          </a:stretch>
        </p:blipFill>
        <p:spPr>
          <a:xfrm>
            <a:off x="1605394" y="1506489"/>
            <a:ext cx="2476500" cy="1647825"/>
          </a:xfrm>
          <a:prstGeom prst="rect">
            <a:avLst/>
          </a:prstGeom>
          <a:noFill/>
          <a:ln>
            <a:noFill/>
          </a:ln>
        </p:spPr>
      </p:pic>
      <p:pic>
        <p:nvPicPr>
          <p:cNvPr id="258" name="Shape 258"/>
          <p:cNvPicPr preferRelativeResize="0"/>
          <p:nvPr/>
        </p:nvPicPr>
        <p:blipFill>
          <a:blip r:embed="rId4">
            <a:alphaModFix/>
          </a:blip>
          <a:stretch>
            <a:fillRect/>
          </a:stretch>
        </p:blipFill>
        <p:spPr>
          <a:xfrm>
            <a:off x="4862619" y="1506489"/>
            <a:ext cx="2476500" cy="1647825"/>
          </a:xfrm>
          <a:prstGeom prst="rect">
            <a:avLst/>
          </a:prstGeom>
          <a:noFill/>
          <a:ln>
            <a:noFill/>
          </a:ln>
        </p:spPr>
      </p:pic>
      <p:sp>
        <p:nvSpPr>
          <p:cNvPr id="259" name="Shape 259"/>
          <p:cNvSpPr txBox="1"/>
          <p:nvPr/>
        </p:nvSpPr>
        <p:spPr>
          <a:xfrm>
            <a:off x="326550" y="1112000"/>
            <a:ext cx="2571600" cy="39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Distribución uniforme </a:t>
            </a:r>
            <a:endParaRPr b="1"/>
          </a:p>
        </p:txBody>
      </p:sp>
      <p:sp>
        <p:nvSpPr>
          <p:cNvPr id="260" name="Shape 260"/>
          <p:cNvSpPr txBox="1"/>
          <p:nvPr/>
        </p:nvSpPr>
        <p:spPr>
          <a:xfrm>
            <a:off x="4828125" y="3301150"/>
            <a:ext cx="3097800" cy="3654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n"/>
              <a:t>Histograma que conseguimos luego de medir 1000  veces una característica de los individuos de esa población</a:t>
            </a:r>
            <a:endParaRPr/>
          </a:p>
        </p:txBody>
      </p:sp>
      <p:sp>
        <p:nvSpPr>
          <p:cNvPr id="261" name="Shape 261"/>
          <p:cNvSpPr txBox="1"/>
          <p:nvPr/>
        </p:nvSpPr>
        <p:spPr>
          <a:xfrm>
            <a:off x="1440063" y="3359675"/>
            <a:ext cx="32001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En la medición de pocos casos vemos que es marcadamente simétrica pero no se acerca a la gráfica de una normal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solidFill>
                  <a:schemeClr val="lt1"/>
                </a:solidFill>
              </a:rPr>
              <a:t>Teorema Central del límite</a:t>
            </a:r>
            <a:endParaRPr/>
          </a:p>
        </p:txBody>
      </p:sp>
      <p:sp>
        <p:nvSpPr>
          <p:cNvPr id="267" name="Shape 267"/>
          <p:cNvSpPr txBox="1"/>
          <p:nvPr>
            <p:ph idx="1" type="body"/>
          </p:nvPr>
        </p:nvSpPr>
        <p:spPr>
          <a:xfrm>
            <a:off x="176726" y="1201065"/>
            <a:ext cx="40635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b="1" lang="en" sz="1400"/>
              <a:t>Función Exponencial</a:t>
            </a:r>
            <a:endParaRPr b="1" sz="1400"/>
          </a:p>
        </p:txBody>
      </p:sp>
      <p:sp>
        <p:nvSpPr>
          <p:cNvPr id="268" name="Shape 268"/>
          <p:cNvSpPr txBox="1"/>
          <p:nvPr>
            <p:ph idx="2" type="body"/>
          </p:nvPr>
        </p:nvSpPr>
        <p:spPr>
          <a:xfrm>
            <a:off x="176719" y="3302515"/>
            <a:ext cx="4063500" cy="15186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La gráfica de pocos casos nos mostrará un dibujo asimétrico y no normal</a:t>
            </a:r>
            <a:endParaRPr/>
          </a:p>
        </p:txBody>
      </p:sp>
      <p:sp>
        <p:nvSpPr>
          <p:cNvPr id="269" name="Shape 269"/>
          <p:cNvSpPr txBox="1"/>
          <p:nvPr>
            <p:ph idx="3" type="body"/>
          </p:nvPr>
        </p:nvSpPr>
        <p:spPr>
          <a:xfrm>
            <a:off x="4651719" y="3302527"/>
            <a:ext cx="4063500" cy="15186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Con gran cantidad de casos nos acercamos a una campana de Gauss</a:t>
            </a:r>
            <a:endParaRPr/>
          </a:p>
        </p:txBody>
      </p:sp>
      <p:pic>
        <p:nvPicPr>
          <p:cNvPr id="270" name="Shape 270"/>
          <p:cNvPicPr preferRelativeResize="0"/>
          <p:nvPr/>
        </p:nvPicPr>
        <p:blipFill>
          <a:blip r:embed="rId3">
            <a:alphaModFix/>
          </a:blip>
          <a:stretch>
            <a:fillRect/>
          </a:stretch>
        </p:blipFill>
        <p:spPr>
          <a:xfrm>
            <a:off x="1262925" y="1524214"/>
            <a:ext cx="2476500" cy="1647825"/>
          </a:xfrm>
          <a:prstGeom prst="rect">
            <a:avLst/>
          </a:prstGeom>
          <a:noFill/>
          <a:ln>
            <a:noFill/>
          </a:ln>
        </p:spPr>
      </p:pic>
      <p:pic>
        <p:nvPicPr>
          <p:cNvPr id="271" name="Shape 271"/>
          <p:cNvPicPr preferRelativeResize="0"/>
          <p:nvPr/>
        </p:nvPicPr>
        <p:blipFill>
          <a:blip r:embed="rId4">
            <a:alphaModFix/>
          </a:blip>
          <a:stretch>
            <a:fillRect/>
          </a:stretch>
        </p:blipFill>
        <p:spPr>
          <a:xfrm>
            <a:off x="4885475" y="1514864"/>
            <a:ext cx="2476500" cy="1647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Estadísticos usuales</a:t>
            </a:r>
            <a:endParaRPr/>
          </a:p>
        </p:txBody>
      </p:sp>
      <p:sp>
        <p:nvSpPr>
          <p:cNvPr id="277" name="Shape 277"/>
          <p:cNvSpPr txBox="1"/>
          <p:nvPr>
            <p:ph idx="1" type="body"/>
          </p:nvPr>
        </p:nvSpPr>
        <p:spPr>
          <a:xfrm>
            <a:off x="326551" y="1748340"/>
            <a:ext cx="40635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sz="2400"/>
              <a:t>Sea X</a:t>
            </a:r>
            <a:r>
              <a:rPr baseline="-25000" lang="en" sz="2400"/>
              <a:t>1</a:t>
            </a:r>
            <a:r>
              <a:rPr lang="en" sz="2400"/>
              <a:t>, X</a:t>
            </a:r>
            <a:r>
              <a:rPr baseline="-25000" lang="en" sz="2400"/>
              <a:t> 2</a:t>
            </a:r>
            <a:r>
              <a:rPr lang="en" sz="2400"/>
              <a:t> ,..., X</a:t>
            </a:r>
            <a:r>
              <a:rPr baseline="-25000" lang="en" sz="2400"/>
              <a:t>n</a:t>
            </a:r>
            <a:r>
              <a:rPr lang="en" sz="2400"/>
              <a:t> una muestra aleatoria de una variable aleatoria X donde E ( X ) = μ y V ( X ) = σ</a:t>
            </a:r>
            <a:r>
              <a:rPr baseline="30000" lang="en" sz="2400"/>
              <a:t>2</a:t>
            </a:r>
            <a:endParaRPr baseline="30000" sz="2400"/>
          </a:p>
        </p:txBody>
      </p:sp>
      <p:sp>
        <p:nvSpPr>
          <p:cNvPr id="278" name="Shape 278"/>
          <p:cNvSpPr txBox="1"/>
          <p:nvPr>
            <p:ph idx="2" type="body"/>
          </p:nvPr>
        </p:nvSpPr>
        <p:spPr>
          <a:xfrm>
            <a:off x="4593275" y="1036546"/>
            <a:ext cx="4063500" cy="9618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a:t>Si desconocemos μ un estadístico que se utiliza para estimar </a:t>
            </a:r>
            <a:r>
              <a:rPr lang="en"/>
              <a:t>este</a:t>
            </a:r>
            <a:r>
              <a:rPr lang="en"/>
              <a:t> parámetro es la media o promedio </a:t>
            </a:r>
            <a:endParaRPr/>
          </a:p>
        </p:txBody>
      </p:sp>
      <p:sp>
        <p:nvSpPr>
          <p:cNvPr id="279" name="Shape 279"/>
          <p:cNvSpPr txBox="1"/>
          <p:nvPr>
            <p:ph idx="3" type="body"/>
          </p:nvPr>
        </p:nvSpPr>
        <p:spPr>
          <a:xfrm>
            <a:off x="4593275" y="2057849"/>
            <a:ext cx="4063500" cy="20709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a:solidFill>
                  <a:schemeClr val="dk1"/>
                </a:solidFill>
              </a:rPr>
              <a:t>Análogamente si se desconoce σ</a:t>
            </a:r>
            <a:r>
              <a:rPr baseline="30000" lang="en">
                <a:solidFill>
                  <a:schemeClr val="dk1"/>
                </a:solidFill>
              </a:rPr>
              <a:t>2</a:t>
            </a:r>
            <a:r>
              <a:rPr lang="en">
                <a:solidFill>
                  <a:schemeClr val="dk1"/>
                </a:solidFill>
              </a:rPr>
              <a:t> un estadístico usado para tener alguna información sobre ese parámetro es la varianza muestral</a:t>
            </a:r>
            <a:endParaRPr>
              <a:solidFill>
                <a:schemeClr val="dk1"/>
              </a:solidFill>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algn="just">
              <a:spcBef>
                <a:spcPts val="0"/>
              </a:spcBef>
              <a:spcAft>
                <a:spcPts val="0"/>
              </a:spcAft>
              <a:buNone/>
            </a:pPr>
            <a:r>
              <a:rPr lang="en"/>
              <a:t>También se usa frecuentemente la desviación estándar muestral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Estimadores puntuales</a:t>
            </a:r>
            <a:endParaRPr/>
          </a:p>
        </p:txBody>
      </p:sp>
      <p:sp>
        <p:nvSpPr>
          <p:cNvPr id="285" name="Shape 285"/>
          <p:cNvSpPr txBox="1"/>
          <p:nvPr>
            <p:ph idx="1" type="body"/>
          </p:nvPr>
        </p:nvSpPr>
        <p:spPr>
          <a:xfrm>
            <a:off x="326550" y="1347175"/>
            <a:ext cx="8490300" cy="15351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a:t>Cuando un estadístico se utiliza para estimar un parámetro desconocido se lo llama estimador puntual. Es habitual simbolizar en forma genérica a un parámetro con la letra θ y al estadístico que se utiliza como estimador puntual de θ , simbolizarlo con Θ̂ .</a:t>
            </a:r>
            <a:endParaRPr/>
          </a:p>
          <a:p>
            <a:pPr indent="0" lvl="0" marL="0" rtl="0" algn="just">
              <a:spcBef>
                <a:spcPts val="0"/>
              </a:spcBef>
              <a:spcAft>
                <a:spcPts val="0"/>
              </a:spcAft>
              <a:buNone/>
            </a:pPr>
            <a:r>
              <a:t/>
            </a:r>
            <a:endParaRPr/>
          </a:p>
          <a:p>
            <a:pPr indent="0" lvl="0" marL="0" algn="just">
              <a:spcBef>
                <a:spcPts val="0"/>
              </a:spcBef>
              <a:spcAft>
                <a:spcPts val="0"/>
              </a:spcAft>
              <a:buNone/>
            </a:pPr>
            <a:r>
              <a:rPr lang="en"/>
              <a:t>Lo que se desea de un estimador puntual es que tome valores “próximos” al verdadero parámetro.</a:t>
            </a:r>
            <a:endParaRPr/>
          </a:p>
        </p:txBody>
      </p:sp>
      <p:sp>
        <p:nvSpPr>
          <p:cNvPr id="286" name="Shape 286"/>
          <p:cNvSpPr txBox="1"/>
          <p:nvPr/>
        </p:nvSpPr>
        <p:spPr>
          <a:xfrm>
            <a:off x="326550" y="3429900"/>
            <a:ext cx="8490300" cy="10602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n" sz="1800"/>
              <a:t>Puede ocurrir que se tenga más de un estimador para un parámetro, por ejemplo para estimar la media muestral se pueden considerar el promedio muestral, o también la semisuma entre X</a:t>
            </a:r>
            <a:r>
              <a:rPr baseline="-25000" lang="en" sz="1800"/>
              <a:t>1</a:t>
            </a:r>
            <a:r>
              <a:rPr lang="en" sz="1800"/>
              <a:t> y X</a:t>
            </a:r>
            <a:r>
              <a:rPr baseline="-25000" lang="en" sz="1800"/>
              <a:t>n</a:t>
            </a:r>
            <a:endParaRPr baseline="-25000"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lgn="just">
              <a:spcBef>
                <a:spcPts val="0"/>
              </a:spcBef>
              <a:spcAft>
                <a:spcPts val="0"/>
              </a:spcAft>
              <a:buNone/>
            </a:pPr>
            <a:r>
              <a:rPr lang="en"/>
              <a:t>Estimadores puntuales</a:t>
            </a:r>
            <a:endParaRPr/>
          </a:p>
        </p:txBody>
      </p:sp>
      <p:sp>
        <p:nvSpPr>
          <p:cNvPr id="292" name="Shape 292"/>
          <p:cNvSpPr txBox="1"/>
          <p:nvPr>
            <p:ph idx="1" type="body"/>
          </p:nvPr>
        </p:nvSpPr>
        <p:spPr>
          <a:xfrm>
            <a:off x="326549" y="1347175"/>
            <a:ext cx="8490300" cy="3184200"/>
          </a:xfrm>
          <a:prstGeom prst="rect">
            <a:avLst/>
          </a:prstGeom>
        </p:spPr>
        <p:txBody>
          <a:bodyPr anchorCtr="0" anchor="t" bIns="76025" lIns="76025" spcFirstLastPara="1" rIns="76025" wrap="square" tIns="76025">
            <a:noAutofit/>
          </a:bodyPr>
          <a:lstStyle/>
          <a:p>
            <a:pPr indent="0" lvl="0" marL="0" rtl="0" algn="just">
              <a:lnSpc>
                <a:spcPct val="115000"/>
              </a:lnSpc>
              <a:spcBef>
                <a:spcPts val="0"/>
              </a:spcBef>
              <a:spcAft>
                <a:spcPts val="0"/>
              </a:spcAft>
              <a:buClr>
                <a:schemeClr val="dk1"/>
              </a:buClr>
              <a:buSzPts val="1100"/>
              <a:buFont typeface="Arial"/>
              <a:buNone/>
            </a:pPr>
            <a:r>
              <a:rPr lang="en" sz="2400"/>
              <a:t>La media de la muestra (por ejemplo el valor que tomará nuestro estadístico) generalmente no es exactamente la misma que la media de la población. Esta diferencia puede ser causada por muchos factores, incluido un diseño de encuesta deficiente, métodos de muestreo sesgados y la aleatoriedad inherente a extraer una muestra de una población</a:t>
            </a:r>
            <a:endParaRPr sz="2400"/>
          </a:p>
          <a:p>
            <a:pPr indent="0" lvl="0" marL="0" algn="just">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p:nvPr/>
        </p:nvSpPr>
        <p:spPr>
          <a:xfrm>
            <a:off x="5287100" y="1807625"/>
            <a:ext cx="3524400" cy="186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p:nvPr/>
        </p:nvSpPr>
        <p:spPr>
          <a:xfrm>
            <a:off x="257900" y="1807625"/>
            <a:ext cx="3524400" cy="186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3200"/>
              <a:t>Criterios para evaluar estimadores puntuales</a:t>
            </a:r>
            <a:endParaRPr sz="3200"/>
          </a:p>
        </p:txBody>
      </p:sp>
      <p:sp>
        <p:nvSpPr>
          <p:cNvPr id="300" name="Shape 300"/>
          <p:cNvSpPr txBox="1"/>
          <p:nvPr>
            <p:ph idx="3" type="body"/>
          </p:nvPr>
        </p:nvSpPr>
        <p:spPr>
          <a:xfrm>
            <a:off x="4082044" y="2374702"/>
            <a:ext cx="4063500" cy="15186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sz="3000"/>
              <a:t>vs </a:t>
            </a:r>
            <a:endParaRPr sz="3000"/>
          </a:p>
        </p:txBody>
      </p:sp>
      <p:pic>
        <p:nvPicPr>
          <p:cNvPr id="301" name="Shape 301"/>
          <p:cNvPicPr preferRelativeResize="0"/>
          <p:nvPr/>
        </p:nvPicPr>
        <p:blipFill>
          <a:blip r:embed="rId3">
            <a:alphaModFix/>
          </a:blip>
          <a:stretch>
            <a:fillRect/>
          </a:stretch>
        </p:blipFill>
        <p:spPr>
          <a:xfrm>
            <a:off x="407700" y="1819797"/>
            <a:ext cx="2873250" cy="1628625"/>
          </a:xfrm>
          <a:prstGeom prst="rect">
            <a:avLst/>
          </a:prstGeom>
          <a:noFill/>
          <a:ln>
            <a:noFill/>
          </a:ln>
        </p:spPr>
      </p:pic>
      <p:pic>
        <p:nvPicPr>
          <p:cNvPr id="302" name="Shape 302"/>
          <p:cNvPicPr preferRelativeResize="0"/>
          <p:nvPr/>
        </p:nvPicPr>
        <p:blipFill>
          <a:blip r:embed="rId4">
            <a:alphaModFix/>
          </a:blip>
          <a:stretch>
            <a:fillRect/>
          </a:stretch>
        </p:blipFill>
        <p:spPr>
          <a:xfrm>
            <a:off x="5291975" y="1966825"/>
            <a:ext cx="3524525" cy="151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Introducción</a:t>
            </a:r>
            <a:endParaRPr/>
          </a:p>
        </p:txBody>
      </p:sp>
      <p:sp>
        <p:nvSpPr>
          <p:cNvPr id="120" name="Shape 120"/>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sz="2400"/>
              <a:t>La inferencia estadística es el conjunto de métodos y técnicas que permiten inducir, a partir de la información empírica proporcionada por una muestra, cual es el comportamiento de una determinada población con un riesgo de error medible en términos de probabilidad.</a:t>
            </a:r>
            <a:endParaRPr sz="2400"/>
          </a:p>
          <a:p>
            <a:pPr indent="0" lvl="0" marL="0" algn="just">
              <a:spcBef>
                <a:spcPts val="0"/>
              </a:spcBef>
              <a:spcAft>
                <a:spcPts val="0"/>
              </a:spcAft>
              <a:buClr>
                <a:schemeClr val="dk1"/>
              </a:buClr>
              <a:buSzPts val="1100"/>
              <a:buFont typeface="Arial"/>
              <a:buNone/>
            </a:pPr>
            <a:r>
              <a:t/>
            </a:r>
            <a:endParaRPr sz="1800"/>
          </a:p>
          <a:p>
            <a:pPr indent="0" lvl="0" marL="0" algn="just">
              <a:spcBef>
                <a:spcPts val="0"/>
              </a:spcBef>
              <a:spcAft>
                <a:spcPts val="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Sesgo de un estimador puntual</a:t>
            </a:r>
            <a:endParaRPr/>
          </a:p>
        </p:txBody>
      </p:sp>
      <p:sp>
        <p:nvSpPr>
          <p:cNvPr id="308" name="Shape 308"/>
          <p:cNvSpPr txBox="1"/>
          <p:nvPr>
            <p:ph idx="1" type="body"/>
          </p:nvPr>
        </p:nvSpPr>
        <p:spPr>
          <a:xfrm>
            <a:off x="326550" y="1347175"/>
            <a:ext cx="8284200" cy="14778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400"/>
              <a:t>Se dice que el estimador puntual Θ̂ es un estimador insesgado del parámetro θ si E Θ̂ = θ cualquiera sea el valor verdadero de θ</a:t>
            </a:r>
            <a:endParaRPr sz="2400"/>
          </a:p>
        </p:txBody>
      </p:sp>
      <p:pic>
        <p:nvPicPr>
          <p:cNvPr id="309" name="Shape 309"/>
          <p:cNvPicPr preferRelativeResize="0"/>
          <p:nvPr/>
        </p:nvPicPr>
        <p:blipFill>
          <a:blip r:embed="rId3">
            <a:alphaModFix/>
          </a:blip>
          <a:stretch>
            <a:fillRect/>
          </a:stretch>
        </p:blipFill>
        <p:spPr>
          <a:xfrm>
            <a:off x="1814350" y="3020350"/>
            <a:ext cx="5876925" cy="962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a:t>
            </a:r>
            <a:endParaRPr/>
          </a:p>
        </p:txBody>
      </p:sp>
      <p:pic>
        <p:nvPicPr>
          <p:cNvPr id="315" name="Shape 315"/>
          <p:cNvPicPr preferRelativeResize="0"/>
          <p:nvPr/>
        </p:nvPicPr>
        <p:blipFill>
          <a:blip r:embed="rId3">
            <a:alphaModFix/>
          </a:blip>
          <a:stretch>
            <a:fillRect/>
          </a:stretch>
        </p:blipFill>
        <p:spPr>
          <a:xfrm>
            <a:off x="326538" y="1347175"/>
            <a:ext cx="2790825" cy="2933700"/>
          </a:xfrm>
          <a:prstGeom prst="rect">
            <a:avLst/>
          </a:prstGeom>
          <a:noFill/>
          <a:ln>
            <a:noFill/>
          </a:ln>
        </p:spPr>
      </p:pic>
      <p:cxnSp>
        <p:nvCxnSpPr>
          <p:cNvPr id="316" name="Shape 316"/>
          <p:cNvCxnSpPr/>
          <p:nvPr/>
        </p:nvCxnSpPr>
        <p:spPr>
          <a:xfrm flipH="1" rot="10800000">
            <a:off x="2583475" y="1702650"/>
            <a:ext cx="1934100" cy="2034600"/>
          </a:xfrm>
          <a:prstGeom prst="straightConnector1">
            <a:avLst/>
          </a:prstGeom>
          <a:noFill/>
          <a:ln cap="flat" cmpd="sng" w="9525">
            <a:solidFill>
              <a:schemeClr val="dk2"/>
            </a:solidFill>
            <a:prstDash val="solid"/>
            <a:round/>
            <a:headEnd len="med" w="med" type="none"/>
            <a:tailEnd len="med" w="med" type="triangle"/>
          </a:ln>
        </p:spPr>
      </p:cxnSp>
      <p:pic>
        <p:nvPicPr>
          <p:cNvPr id="317" name="Shape 317"/>
          <p:cNvPicPr preferRelativeResize="0"/>
          <p:nvPr/>
        </p:nvPicPr>
        <p:blipFill>
          <a:blip r:embed="rId4">
            <a:alphaModFix/>
          </a:blip>
          <a:stretch>
            <a:fillRect/>
          </a:stretch>
        </p:blipFill>
        <p:spPr>
          <a:xfrm>
            <a:off x="5050975" y="1847839"/>
            <a:ext cx="2219325" cy="276225"/>
          </a:xfrm>
          <a:prstGeom prst="rect">
            <a:avLst/>
          </a:prstGeom>
          <a:noFill/>
          <a:ln>
            <a:noFill/>
          </a:ln>
        </p:spPr>
      </p:pic>
      <p:sp>
        <p:nvSpPr>
          <p:cNvPr id="318" name="Shape 318"/>
          <p:cNvSpPr txBox="1"/>
          <p:nvPr/>
        </p:nvSpPr>
        <p:spPr>
          <a:xfrm>
            <a:off x="5802550" y="1234525"/>
            <a:ext cx="7335600" cy="85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txBox="1"/>
          <p:nvPr/>
        </p:nvSpPr>
        <p:spPr>
          <a:xfrm>
            <a:off x="4472500" y="1148575"/>
            <a:ext cx="3753600" cy="27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Pero, tratándose de las componentes de una muestra aleatoria es:</a:t>
            </a:r>
            <a:endParaRPr/>
          </a:p>
        </p:txBody>
      </p:sp>
      <p:cxnSp>
        <p:nvCxnSpPr>
          <p:cNvPr id="320" name="Shape 320"/>
          <p:cNvCxnSpPr/>
          <p:nvPr/>
        </p:nvCxnSpPr>
        <p:spPr>
          <a:xfrm>
            <a:off x="5948225" y="2323400"/>
            <a:ext cx="0" cy="429900"/>
          </a:xfrm>
          <a:prstGeom prst="straightConnector1">
            <a:avLst/>
          </a:prstGeom>
          <a:noFill/>
          <a:ln cap="flat" cmpd="sng" w="9525">
            <a:solidFill>
              <a:schemeClr val="dk2"/>
            </a:solidFill>
            <a:prstDash val="solid"/>
            <a:round/>
            <a:headEnd len="med" w="med" type="none"/>
            <a:tailEnd len="med" w="med" type="triangle"/>
          </a:ln>
        </p:spPr>
      </p:cxnSp>
      <p:pic>
        <p:nvPicPr>
          <p:cNvPr id="321" name="Shape 321"/>
          <p:cNvPicPr preferRelativeResize="0"/>
          <p:nvPr/>
        </p:nvPicPr>
        <p:blipFill>
          <a:blip r:embed="rId5">
            <a:alphaModFix/>
          </a:blip>
          <a:stretch>
            <a:fillRect/>
          </a:stretch>
        </p:blipFill>
        <p:spPr>
          <a:xfrm>
            <a:off x="5127175" y="3190864"/>
            <a:ext cx="2143125" cy="857250"/>
          </a:xfrm>
          <a:prstGeom prst="rect">
            <a:avLst/>
          </a:prstGeom>
          <a:noFill/>
          <a:ln>
            <a:noFill/>
          </a:ln>
        </p:spPr>
      </p:pic>
      <p:sp>
        <p:nvSpPr>
          <p:cNvPr id="322" name="Shape 322"/>
          <p:cNvSpPr txBox="1"/>
          <p:nvPr/>
        </p:nvSpPr>
        <p:spPr>
          <a:xfrm>
            <a:off x="3467200" y="4042675"/>
            <a:ext cx="4513200" cy="612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sp>
        <p:nvSpPr>
          <p:cNvPr id="328" name="Shape 328"/>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t/>
            </a:r>
            <a:endParaRPr/>
          </a:p>
        </p:txBody>
      </p:sp>
      <p:pic>
        <p:nvPicPr>
          <p:cNvPr id="329" name="Shape 329"/>
          <p:cNvPicPr preferRelativeResize="0"/>
          <p:nvPr/>
        </p:nvPicPr>
        <p:blipFill>
          <a:blip r:embed="rId3">
            <a:alphaModFix/>
          </a:blip>
          <a:stretch>
            <a:fillRect/>
          </a:stretch>
        </p:blipFill>
        <p:spPr>
          <a:xfrm>
            <a:off x="65100" y="1050497"/>
            <a:ext cx="9144001" cy="317275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rtl="0">
              <a:lnSpc>
                <a:spcPct val="115000"/>
              </a:lnSpc>
              <a:spcBef>
                <a:spcPts val="1400"/>
              </a:spcBef>
              <a:spcAft>
                <a:spcPts val="0"/>
              </a:spcAft>
              <a:buClr>
                <a:schemeClr val="dk1"/>
              </a:buClr>
              <a:buSzPts val="1100"/>
              <a:buFont typeface="Arial"/>
              <a:buNone/>
            </a:pPr>
            <a:r>
              <a:t/>
            </a:r>
            <a:endParaRPr sz="1300">
              <a:solidFill>
                <a:schemeClr val="dk1"/>
              </a:solidFill>
              <a:latin typeface="Arial"/>
              <a:ea typeface="Arial"/>
              <a:cs typeface="Arial"/>
              <a:sym typeface="Arial"/>
            </a:endParaRPr>
          </a:p>
          <a:p>
            <a:pPr indent="0" lvl="0" marL="0">
              <a:spcBef>
                <a:spcPts val="400"/>
              </a:spcBef>
              <a:spcAft>
                <a:spcPts val="0"/>
              </a:spcAft>
              <a:buNone/>
            </a:pPr>
            <a:r>
              <a:rPr lang="en"/>
              <a:t>Eficiencia</a:t>
            </a:r>
            <a:endParaRPr/>
          </a:p>
        </p:txBody>
      </p:sp>
      <p:sp>
        <p:nvSpPr>
          <p:cNvPr id="335" name="Shape 335"/>
          <p:cNvSpPr txBox="1"/>
          <p:nvPr>
            <p:ph idx="1" type="body"/>
          </p:nvPr>
        </p:nvSpPr>
        <p:spPr>
          <a:xfrm>
            <a:off x="326549" y="1347175"/>
            <a:ext cx="80406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a:t>Diremos que un estimador es más </a:t>
            </a:r>
            <a:r>
              <a:rPr i="1" lang="en"/>
              <a:t>eficiente</a:t>
            </a:r>
            <a:r>
              <a:rPr lang="en"/>
              <a:t> o más </a:t>
            </a:r>
            <a:r>
              <a:rPr i="1" lang="en"/>
              <a:t>preciso</a:t>
            </a:r>
            <a:r>
              <a:rPr lang="en"/>
              <a:t> que otro estimador, si la varianza del primero es menor que la del segundo. Por ejemplo, si θ</a:t>
            </a:r>
            <a:r>
              <a:rPr baseline="-25000" lang="en"/>
              <a:t>1</a:t>
            </a:r>
            <a:r>
              <a:rPr lang="en"/>
              <a:t> &lt; y θ</a:t>
            </a:r>
            <a:r>
              <a:rPr baseline="-25000" lang="en"/>
              <a:t>2</a:t>
            </a:r>
            <a:r>
              <a:rPr lang="en"/>
              <a:t> son ambos estimadores de θ y</a:t>
            </a:r>
            <a:endParaRPr/>
          </a:p>
          <a:p>
            <a:pPr indent="0" lvl="0" marL="0" algn="just">
              <a:spcBef>
                <a:spcPts val="0"/>
              </a:spcBef>
              <a:spcAft>
                <a:spcPts val="0"/>
              </a:spcAft>
              <a:buNone/>
            </a:pPr>
            <a:r>
              <a:t/>
            </a:r>
            <a:endParaRPr/>
          </a:p>
          <a:p>
            <a:pPr indent="0" lvl="0" marL="0" algn="just">
              <a:spcBef>
                <a:spcPts val="0"/>
              </a:spcBef>
              <a:spcAft>
                <a:spcPts val="0"/>
              </a:spcAft>
              <a:buNone/>
            </a:pPr>
            <a:r>
              <a:t/>
            </a:r>
            <a:endParaRPr/>
          </a:p>
          <a:p>
            <a:pPr indent="0" lvl="0" marL="0" algn="just">
              <a:spcBef>
                <a:spcPts val="0"/>
              </a:spcBef>
              <a:spcAft>
                <a:spcPts val="0"/>
              </a:spcAft>
              <a:buNone/>
            </a:pPr>
            <a:r>
              <a:t/>
            </a:r>
            <a:endParaRPr/>
          </a:p>
          <a:p>
            <a:pPr indent="0" lvl="0" marL="0" algn="just">
              <a:spcBef>
                <a:spcPts val="0"/>
              </a:spcBef>
              <a:spcAft>
                <a:spcPts val="0"/>
              </a:spcAft>
              <a:buNone/>
            </a:pPr>
            <a:r>
              <a:t/>
            </a:r>
            <a:endParaRPr/>
          </a:p>
          <a:p>
            <a:pPr indent="0" lvl="0" marL="0" rtl="0" algn="just">
              <a:spcBef>
                <a:spcPts val="0"/>
              </a:spcBef>
              <a:spcAft>
                <a:spcPts val="0"/>
              </a:spcAft>
              <a:buNone/>
            </a:pPr>
            <a:r>
              <a:rPr lang="en"/>
              <a:t>diremos que θ</a:t>
            </a:r>
            <a:r>
              <a:rPr baseline="-25000" lang="en"/>
              <a:t>1 </a:t>
            </a:r>
            <a:r>
              <a:rPr lang="en"/>
              <a:t>es más </a:t>
            </a:r>
            <a:r>
              <a:rPr b="1" lang="en"/>
              <a:t>eficiente</a:t>
            </a:r>
            <a:r>
              <a:rPr lang="en"/>
              <a:t> que θ</a:t>
            </a:r>
            <a:r>
              <a:rPr baseline="-25000" lang="en"/>
              <a:t>2</a:t>
            </a:r>
            <a:r>
              <a:rPr lang="en"/>
              <a:t>. Un estimador es más eficiente (más preciso), por tanto, cuanto menor es su varianza.</a:t>
            </a:r>
            <a:endParaRPr/>
          </a:p>
          <a:p>
            <a:pPr indent="0" lvl="0" marL="0" algn="just">
              <a:spcBef>
                <a:spcPts val="0"/>
              </a:spcBef>
              <a:spcAft>
                <a:spcPts val="0"/>
              </a:spcAft>
              <a:buNone/>
            </a:pPr>
            <a:r>
              <a:t/>
            </a:r>
            <a:endParaRPr/>
          </a:p>
        </p:txBody>
      </p:sp>
      <p:sp>
        <p:nvSpPr>
          <p:cNvPr id="336" name="Shape 336"/>
          <p:cNvSpPr txBox="1"/>
          <p:nvPr>
            <p:ph idx="2" type="body"/>
          </p:nvPr>
        </p:nvSpPr>
        <p:spPr>
          <a:xfrm>
            <a:off x="-3940181" y="2179965"/>
            <a:ext cx="4063500" cy="15186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t/>
            </a:r>
            <a:endParaRPr/>
          </a:p>
        </p:txBody>
      </p:sp>
      <p:pic>
        <p:nvPicPr>
          <p:cNvPr id="337" name="Shape 337"/>
          <p:cNvPicPr preferRelativeResize="0"/>
          <p:nvPr/>
        </p:nvPicPr>
        <p:blipFill>
          <a:blip r:embed="rId3">
            <a:alphaModFix/>
          </a:blip>
          <a:stretch>
            <a:fillRect/>
          </a:stretch>
        </p:blipFill>
        <p:spPr>
          <a:xfrm>
            <a:off x="3017850" y="2724550"/>
            <a:ext cx="1647825" cy="285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Eficiencia</a:t>
            </a:r>
            <a:endParaRPr/>
          </a:p>
        </p:txBody>
      </p:sp>
      <p:sp>
        <p:nvSpPr>
          <p:cNvPr id="343" name="Shape 343"/>
          <p:cNvSpPr txBox="1"/>
          <p:nvPr>
            <p:ph idx="1" type="subTitle"/>
          </p:nvPr>
        </p:nvSpPr>
        <p:spPr>
          <a:xfrm>
            <a:off x="326550" y="2927295"/>
            <a:ext cx="8327100" cy="16041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donde en la última igualdad hemos tenido en cuenta que, por tratarse de una muestra aleatoria, las X i con i=1,2,...,n son variables aleatorias independientes y, en consecuencia, la varianza de la suma de ellas es la suma de las varianzas. Si tenemos en cuenta que además todas tienen la misma distribución que X y por lo tanto la misma varianza:</a:t>
            </a:r>
            <a:endParaRPr/>
          </a:p>
        </p:txBody>
      </p:sp>
      <p:pic>
        <p:nvPicPr>
          <p:cNvPr id="344" name="Shape 344"/>
          <p:cNvPicPr preferRelativeResize="0"/>
          <p:nvPr/>
        </p:nvPicPr>
        <p:blipFill>
          <a:blip r:embed="rId3">
            <a:alphaModFix/>
          </a:blip>
          <a:stretch>
            <a:fillRect/>
          </a:stretch>
        </p:blipFill>
        <p:spPr>
          <a:xfrm>
            <a:off x="1221000" y="1821738"/>
            <a:ext cx="6419850" cy="828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Eficiencia</a:t>
            </a:r>
            <a:endParaRPr/>
          </a:p>
        </p:txBody>
      </p:sp>
      <p:sp>
        <p:nvSpPr>
          <p:cNvPr id="350" name="Shape 350"/>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t/>
            </a:r>
            <a:endParaRPr/>
          </a:p>
        </p:txBody>
      </p:sp>
      <p:pic>
        <p:nvPicPr>
          <p:cNvPr id="351" name="Shape 351"/>
          <p:cNvPicPr preferRelativeResize="0"/>
          <p:nvPr/>
        </p:nvPicPr>
        <p:blipFill>
          <a:blip r:embed="rId3">
            <a:alphaModFix/>
          </a:blip>
          <a:stretch>
            <a:fillRect/>
          </a:stretch>
        </p:blipFill>
        <p:spPr>
          <a:xfrm>
            <a:off x="207950" y="1025299"/>
            <a:ext cx="6753225" cy="1989000"/>
          </a:xfrm>
          <a:prstGeom prst="rect">
            <a:avLst/>
          </a:prstGeom>
          <a:noFill/>
          <a:ln>
            <a:noFill/>
          </a:ln>
        </p:spPr>
      </p:pic>
      <p:pic>
        <p:nvPicPr>
          <p:cNvPr id="352" name="Shape 352"/>
          <p:cNvPicPr preferRelativeResize="0"/>
          <p:nvPr/>
        </p:nvPicPr>
        <p:blipFill>
          <a:blip r:embed="rId4">
            <a:alphaModFix/>
          </a:blip>
          <a:stretch>
            <a:fillRect/>
          </a:stretch>
        </p:blipFill>
        <p:spPr>
          <a:xfrm>
            <a:off x="-43350" y="2961905"/>
            <a:ext cx="9144000" cy="173819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Error cuadrático medio</a:t>
            </a:r>
            <a:endParaRPr/>
          </a:p>
        </p:txBody>
      </p:sp>
      <p:sp>
        <p:nvSpPr>
          <p:cNvPr id="358" name="Shape 358"/>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t>Supongamos ahora que Θ̂</a:t>
            </a:r>
            <a:r>
              <a:rPr baseline="-25000" lang="en"/>
              <a:t>1</a:t>
            </a:r>
            <a:r>
              <a:rPr lang="en"/>
              <a:t> y Θ̂, 2 son dos estimadores de un parámetro θ y alguno de ellos no es insesgado.</a:t>
            </a:r>
            <a:endParaRPr/>
          </a:p>
          <a:p>
            <a:pPr indent="0" lvl="0" marL="0">
              <a:spcBef>
                <a:spcPts val="0"/>
              </a:spcBef>
              <a:spcAft>
                <a:spcPts val="0"/>
              </a:spcAft>
              <a:buNone/>
            </a:pPr>
            <a:r>
              <a:rPr lang="en"/>
              <a:t>A veces es necesario utilizar un estimador sesgado. En esos casos puede ser importante el error cuadrático medio del estimador.</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359" name="Shape 359"/>
          <p:cNvPicPr preferRelativeResize="0"/>
          <p:nvPr/>
        </p:nvPicPr>
        <p:blipFill>
          <a:blip r:embed="rId3">
            <a:alphaModFix/>
          </a:blip>
          <a:stretch>
            <a:fillRect/>
          </a:stretch>
        </p:blipFill>
        <p:spPr>
          <a:xfrm>
            <a:off x="342900" y="2390775"/>
            <a:ext cx="8458200" cy="971550"/>
          </a:xfrm>
          <a:prstGeom prst="rect">
            <a:avLst/>
          </a:prstGeom>
          <a:noFill/>
          <a:ln>
            <a:noFill/>
          </a:ln>
        </p:spPr>
      </p:pic>
      <p:pic>
        <p:nvPicPr>
          <p:cNvPr id="360" name="Shape 360"/>
          <p:cNvPicPr preferRelativeResize="0"/>
          <p:nvPr/>
        </p:nvPicPr>
        <p:blipFill>
          <a:blip r:embed="rId4">
            <a:alphaModFix/>
          </a:blip>
          <a:stretch>
            <a:fillRect/>
          </a:stretch>
        </p:blipFill>
        <p:spPr>
          <a:xfrm>
            <a:off x="406438" y="3442338"/>
            <a:ext cx="6619875" cy="1171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Cómo</a:t>
            </a:r>
            <a:r>
              <a:rPr lang="en"/>
              <a:t> elegir entre 2 estimadores </a:t>
            </a:r>
            <a:endParaRPr/>
          </a:p>
        </p:txBody>
      </p:sp>
      <p:pic>
        <p:nvPicPr>
          <p:cNvPr id="366" name="Shape 366"/>
          <p:cNvPicPr preferRelativeResize="0"/>
          <p:nvPr/>
        </p:nvPicPr>
        <p:blipFill>
          <a:blip r:embed="rId3">
            <a:alphaModFix/>
          </a:blip>
          <a:stretch>
            <a:fillRect/>
          </a:stretch>
        </p:blipFill>
        <p:spPr>
          <a:xfrm>
            <a:off x="543838" y="1030625"/>
            <a:ext cx="8055726" cy="3551474"/>
          </a:xfrm>
          <a:prstGeom prst="rect">
            <a:avLst/>
          </a:prstGeom>
          <a:noFill/>
          <a:ln>
            <a:noFill/>
          </a:ln>
        </p:spPr>
      </p:pic>
      <p:sp>
        <p:nvSpPr>
          <p:cNvPr id="367" name="Shape 367"/>
          <p:cNvSpPr/>
          <p:nvPr/>
        </p:nvSpPr>
        <p:spPr>
          <a:xfrm>
            <a:off x="737875" y="1082600"/>
            <a:ext cx="271200" cy="1845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 </a:t>
            </a:r>
            <a:endParaRPr/>
          </a:p>
        </p:txBody>
      </p:sp>
      <p:sp>
        <p:nvSpPr>
          <p:cNvPr id="373" name="Shape 373"/>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t/>
            </a:r>
            <a:endParaRPr/>
          </a:p>
        </p:txBody>
      </p:sp>
      <p:pic>
        <p:nvPicPr>
          <p:cNvPr id="374" name="Shape 374"/>
          <p:cNvPicPr preferRelativeResize="0"/>
          <p:nvPr/>
        </p:nvPicPr>
        <p:blipFill>
          <a:blip r:embed="rId3">
            <a:alphaModFix/>
          </a:blip>
          <a:stretch>
            <a:fillRect/>
          </a:stretch>
        </p:blipFill>
        <p:spPr>
          <a:xfrm>
            <a:off x="0" y="1063421"/>
            <a:ext cx="9144001" cy="359805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Métodos de estimación puntual</a:t>
            </a:r>
            <a:endParaRPr/>
          </a:p>
        </p:txBody>
      </p:sp>
      <p:sp>
        <p:nvSpPr>
          <p:cNvPr id="380" name="Shape 380"/>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a:t>Los criterios anteriores establecen propiedades que es deseable que sean verificadas por los estimadores. Entre dos estimadores posibles para un dado parámetro poblacional es razonable elegir aquél que cumple la mayor cantidad de criterios o alguno en particular que se considera importante para el problema que se esté analizando. Sin embargo estos criterios no nos enseñan por sí mismos a construir los estimadores. Existen una serie de métodos para construir estimadores los cuales en general se basan en principios básicos de razonabilidad. Entre éstos podemos mencionar:</a:t>
            </a:r>
            <a:endParaRPr/>
          </a:p>
          <a:p>
            <a:pPr indent="0" lvl="0" marL="0" rtl="0" algn="just">
              <a:spcBef>
                <a:spcPts val="0"/>
              </a:spcBef>
              <a:spcAft>
                <a:spcPts val="0"/>
              </a:spcAft>
              <a:buNone/>
            </a:pPr>
            <a:r>
              <a:t/>
            </a:r>
            <a:endParaRPr/>
          </a:p>
          <a:p>
            <a:pPr indent="-342900" lvl="0" marL="457200" rtl="0" algn="ctr">
              <a:spcBef>
                <a:spcPts val="0"/>
              </a:spcBef>
              <a:spcAft>
                <a:spcPts val="0"/>
              </a:spcAft>
              <a:buSzPts val="1800"/>
              <a:buChar char="-"/>
            </a:pPr>
            <a:r>
              <a:rPr b="1" lang="en"/>
              <a:t>Método de los momentos</a:t>
            </a:r>
            <a:endParaRPr b="1"/>
          </a:p>
          <a:p>
            <a:pPr indent="-342900" lvl="0" marL="457200" algn="ctr">
              <a:spcBef>
                <a:spcPts val="0"/>
              </a:spcBef>
              <a:spcAft>
                <a:spcPts val="0"/>
              </a:spcAft>
              <a:buSzPts val="1800"/>
              <a:buChar char="-"/>
            </a:pPr>
            <a:r>
              <a:rPr b="1" lang="en"/>
              <a:t>Método de máxima verosimilitud</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solidFill>
                  <a:schemeClr val="lt1"/>
                </a:solidFill>
              </a:rPr>
              <a:t>Introducción</a:t>
            </a:r>
            <a:endParaRPr/>
          </a:p>
        </p:txBody>
      </p:sp>
      <p:sp>
        <p:nvSpPr>
          <p:cNvPr id="126" name="Shape 126"/>
          <p:cNvSpPr txBox="1"/>
          <p:nvPr>
            <p:ph idx="1" type="subTitle"/>
          </p:nvPr>
        </p:nvSpPr>
        <p:spPr>
          <a:xfrm>
            <a:off x="326551" y="1139440"/>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200"/>
              <a:t>El campo de la inferencia estadística está formado por los métodos utilizados para tomar decisiones o para obtener conclusiones sobre el o los parámetros de una población. Estos métodos utilizan la información contenida en una muestra de la población para obtener conclusiones. </a:t>
            </a:r>
            <a:endParaRPr sz="2200"/>
          </a:p>
          <a:p>
            <a:pPr indent="0" lvl="0" marL="0" algn="just">
              <a:spcBef>
                <a:spcPts val="0"/>
              </a:spcBef>
              <a:spcAft>
                <a:spcPts val="0"/>
              </a:spcAft>
              <a:buNone/>
            </a:pPr>
            <a:r>
              <a:t/>
            </a:r>
            <a:endParaRPr sz="2200"/>
          </a:p>
          <a:p>
            <a:pPr indent="0" lvl="0" marL="0" rtl="0" algn="just">
              <a:spcBef>
                <a:spcPts val="0"/>
              </a:spcBef>
              <a:spcAft>
                <a:spcPts val="0"/>
              </a:spcAft>
              <a:buNone/>
            </a:pPr>
            <a:r>
              <a:t/>
            </a:r>
            <a:endParaRPr sz="2200"/>
          </a:p>
          <a:p>
            <a:pPr indent="0" lvl="0" marL="0" rtl="0" algn="just">
              <a:spcBef>
                <a:spcPts val="0"/>
              </a:spcBef>
              <a:spcAft>
                <a:spcPts val="0"/>
              </a:spcAft>
              <a:buNone/>
            </a:pPr>
            <a:r>
              <a:rPr lang="en" sz="2200"/>
              <a:t>La inferencia estadística puede dividirse en dos grandes áreas: </a:t>
            </a:r>
            <a:endParaRPr sz="2200"/>
          </a:p>
          <a:p>
            <a:pPr indent="-368300" lvl="0" marL="457200" rtl="0" algn="just">
              <a:spcBef>
                <a:spcPts val="0"/>
              </a:spcBef>
              <a:spcAft>
                <a:spcPts val="0"/>
              </a:spcAft>
              <a:buSzPts val="2200"/>
              <a:buChar char="●"/>
            </a:pPr>
            <a:r>
              <a:rPr lang="en" sz="2200"/>
              <a:t>estimación de parámetros</a:t>
            </a:r>
            <a:endParaRPr sz="2200"/>
          </a:p>
          <a:p>
            <a:pPr indent="-368300" lvl="0" marL="457200" algn="just">
              <a:spcBef>
                <a:spcPts val="0"/>
              </a:spcBef>
              <a:spcAft>
                <a:spcPts val="0"/>
              </a:spcAft>
              <a:buSzPts val="2200"/>
              <a:buChar char="●"/>
            </a:pPr>
            <a:r>
              <a:rPr lang="en" sz="2200"/>
              <a:t>pruebas de hipótesis </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EMV</a:t>
            </a:r>
            <a:endParaRPr/>
          </a:p>
        </p:txBody>
      </p:sp>
      <p:sp>
        <p:nvSpPr>
          <p:cNvPr id="386" name="Shape 386"/>
          <p:cNvSpPr txBox="1"/>
          <p:nvPr>
            <p:ph idx="1" type="body"/>
          </p:nvPr>
        </p:nvSpPr>
        <p:spPr>
          <a:xfrm>
            <a:off x="87475" y="933450"/>
            <a:ext cx="90564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a:t>Supongamos que X es una v.a. discreta con función de distribución de probabilidad p(x,θ) , donde θ es un parámetro desconocido. Sean x 1 , x 2 ,..., x n los valores observados de una muestra aleatoria de tamaño n.</a:t>
            </a:r>
            <a:endParaRPr/>
          </a:p>
          <a:p>
            <a:pPr indent="0" lvl="0" marL="0" algn="just">
              <a:spcBef>
                <a:spcPts val="0"/>
              </a:spcBef>
              <a:spcAft>
                <a:spcPts val="0"/>
              </a:spcAft>
              <a:buClr>
                <a:schemeClr val="dk1"/>
              </a:buClr>
              <a:buSzPts val="1100"/>
              <a:buFont typeface="Arial"/>
              <a:buNone/>
            </a:pPr>
            <a:r>
              <a:rPr lang="en"/>
              <a:t>Se define la función de verosimilitud como la función de distribución conjunta de las observaciones:</a:t>
            </a:r>
            <a:endParaRPr/>
          </a:p>
          <a:p>
            <a:pPr indent="0" lvl="0" marL="0" rtl="0" algn="ctr">
              <a:spcBef>
                <a:spcPts val="0"/>
              </a:spcBef>
              <a:spcAft>
                <a:spcPts val="0"/>
              </a:spcAft>
              <a:buNone/>
            </a:pPr>
            <a:r>
              <a:rPr lang="en">
                <a:latin typeface="Oswald"/>
                <a:ea typeface="Oswald"/>
                <a:cs typeface="Oswald"/>
                <a:sym typeface="Oswald"/>
              </a:rPr>
              <a:t>L ( x 1 , x 2 ,..., x n , θ ) = </a:t>
            </a:r>
            <a:endParaRPr>
              <a:latin typeface="Oswald"/>
              <a:ea typeface="Oswald"/>
              <a:cs typeface="Oswald"/>
              <a:sym typeface="Oswald"/>
            </a:endParaRPr>
          </a:p>
          <a:p>
            <a:pPr indent="0" lvl="0" marL="0" algn="ctr">
              <a:spcBef>
                <a:spcPts val="0"/>
              </a:spcBef>
              <a:spcAft>
                <a:spcPts val="0"/>
              </a:spcAft>
              <a:buNone/>
            </a:pPr>
            <a:r>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P ( X 1 = x 1 ) P ( X 2 = x 2 )... P ( X n = x n ) = </a:t>
            </a:r>
            <a:endParaRPr>
              <a:latin typeface="Oswald"/>
              <a:ea typeface="Oswald"/>
              <a:cs typeface="Oswald"/>
              <a:sym typeface="Oswald"/>
            </a:endParaRPr>
          </a:p>
          <a:p>
            <a:pPr indent="0" lvl="0" marL="0" algn="ctr">
              <a:spcBef>
                <a:spcPts val="0"/>
              </a:spcBef>
              <a:spcAft>
                <a:spcPts val="0"/>
              </a:spcAft>
              <a:buNone/>
            </a:pPr>
            <a:r>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p ( x 1 , θ ). p ( x 2 , θ )..... p ( x n , θ </a:t>
            </a:r>
            <a:r>
              <a:rPr lang="en">
                <a:latin typeface="Oswald"/>
                <a:ea typeface="Oswald"/>
                <a:cs typeface="Oswald"/>
                <a:sym typeface="Oswald"/>
              </a:rPr>
              <a:t>)</a:t>
            </a:r>
            <a:endParaRPr>
              <a:latin typeface="Oswald"/>
              <a:ea typeface="Oswald"/>
              <a:cs typeface="Oswald"/>
              <a:sym typeface="Oswald"/>
            </a:endParaRPr>
          </a:p>
          <a:p>
            <a:pPr indent="0" lvl="0" marL="0" rtl="0" algn="ctr">
              <a:spcBef>
                <a:spcPts val="0"/>
              </a:spcBef>
              <a:spcAft>
                <a:spcPts val="0"/>
              </a:spcAft>
              <a:buNone/>
            </a:pPr>
            <a:r>
              <a:t/>
            </a:r>
            <a:endParaRPr/>
          </a:p>
          <a:p>
            <a:pPr indent="0" lvl="0" marL="0" rtl="0">
              <a:spcBef>
                <a:spcPts val="0"/>
              </a:spcBef>
              <a:spcAft>
                <a:spcPts val="0"/>
              </a:spcAft>
              <a:buClr>
                <a:schemeClr val="dk1"/>
              </a:buClr>
              <a:buSzPts val="1100"/>
              <a:buFont typeface="Arial"/>
              <a:buNone/>
            </a:pPr>
            <a:r>
              <a:rPr lang="en">
                <a:solidFill>
                  <a:schemeClr val="dk1"/>
                </a:solidFill>
              </a:rPr>
              <a:t>Notar que la función de verosimilitud es una función de θ . El estimador de máxima verosimilitud de θ es aquel valor de θ que maximiza la función de verosimilitud</a:t>
            </a:r>
            <a:endParaRPr/>
          </a:p>
          <a:p>
            <a:pPr indent="0" lvl="0" marL="0">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solidFill>
                  <a:schemeClr val="lt1"/>
                </a:solidFill>
              </a:rPr>
              <a:t>EMV</a:t>
            </a:r>
            <a:endParaRPr/>
          </a:p>
        </p:txBody>
      </p:sp>
      <p:sp>
        <p:nvSpPr>
          <p:cNvPr id="392" name="Shape 392"/>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b="1" lang="en" sz="3000"/>
              <a:t>La interpretación del método sería: el estimador de máxima verosimilitud es aquel valor del parámetro que maximiza la probabilidad de ocurrencia de los valores muestrales</a:t>
            </a:r>
            <a:endParaRPr b="1" sz="3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Shape 397"/>
          <p:cNvPicPr preferRelativeResize="0"/>
          <p:nvPr/>
        </p:nvPicPr>
        <p:blipFill>
          <a:blip r:embed="rId3">
            <a:alphaModFix/>
          </a:blip>
          <a:stretch>
            <a:fillRect/>
          </a:stretch>
        </p:blipFill>
        <p:spPr>
          <a:xfrm>
            <a:off x="2452688" y="1962150"/>
            <a:ext cx="3019425" cy="1371600"/>
          </a:xfrm>
          <a:prstGeom prst="rect">
            <a:avLst/>
          </a:prstGeom>
          <a:noFill/>
          <a:ln>
            <a:noFill/>
          </a:ln>
        </p:spPr>
      </p:pic>
      <p:sp>
        <p:nvSpPr>
          <p:cNvPr id="398" name="Shape 39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solidFill>
                  <a:schemeClr val="lt1"/>
                </a:solidFill>
              </a:rPr>
              <a:t>EMV</a:t>
            </a:r>
            <a:endParaRPr/>
          </a:p>
        </p:txBody>
      </p:sp>
      <p:sp>
        <p:nvSpPr>
          <p:cNvPr id="399" name="Shape 399"/>
          <p:cNvSpPr txBox="1"/>
          <p:nvPr>
            <p:ph idx="1" type="body"/>
          </p:nvPr>
        </p:nvSpPr>
        <p:spPr>
          <a:xfrm>
            <a:off x="326550" y="1347171"/>
            <a:ext cx="8327100" cy="18951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t>El tiempo de fallar T de una componente tiene una distribución exponencial con parámetro λ :</a:t>
            </a:r>
            <a:endParaRPr/>
          </a:p>
          <a:p>
            <a:pPr indent="0" lvl="0" marL="0">
              <a:spcBef>
                <a:spcPts val="0"/>
              </a:spcBef>
              <a:spcAft>
                <a:spcPts val="0"/>
              </a:spcAft>
              <a:buNone/>
            </a:pPr>
            <a:r>
              <a:rPr lang="en"/>
              <a:t>T ∼ Exp ( λ ) , es decir la fdp es</a:t>
            </a:r>
            <a:endParaRPr/>
          </a:p>
          <a:p>
            <a:pPr indent="0" lvl="0" marL="0">
              <a:spcBef>
                <a:spcPts val="0"/>
              </a:spcBef>
              <a:spcAft>
                <a:spcPts val="0"/>
              </a:spcAft>
              <a:buNone/>
            </a:pPr>
            <a:r>
              <a:t/>
            </a:r>
            <a:endParaRPr/>
          </a:p>
        </p:txBody>
      </p:sp>
      <p:sp>
        <p:nvSpPr>
          <p:cNvPr id="400" name="Shape 400"/>
          <p:cNvSpPr txBox="1"/>
          <p:nvPr/>
        </p:nvSpPr>
        <p:spPr>
          <a:xfrm>
            <a:off x="332400" y="3329850"/>
            <a:ext cx="8484300" cy="96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Donde E ( T ) = 1/λ y V ( T ) = 1 / λ</a:t>
            </a:r>
            <a:r>
              <a:rPr baseline="30000" lang="en" sz="1800"/>
              <a:t> 2</a:t>
            </a:r>
            <a:r>
              <a:rPr lang="en" sz="1800"/>
              <a:t> , respectivamente.</a:t>
            </a:r>
            <a:endParaRPr sz="1800"/>
          </a:p>
          <a:p>
            <a:pPr indent="0" lvl="0" marL="0">
              <a:spcBef>
                <a:spcPts val="0"/>
              </a:spcBef>
              <a:spcAft>
                <a:spcPts val="0"/>
              </a:spcAft>
              <a:buNone/>
            </a:pPr>
            <a:r>
              <a:t/>
            </a:r>
            <a:endParaRPr sz="1800"/>
          </a:p>
          <a:p>
            <a:pPr indent="0" lvl="0" marL="0">
              <a:spcBef>
                <a:spcPts val="0"/>
              </a:spcBef>
              <a:spcAft>
                <a:spcPts val="0"/>
              </a:spcAft>
              <a:buNone/>
            </a:pPr>
            <a:r>
              <a:rPr lang="en" sz="1800"/>
              <a:t>Se desea calcular el estimador de máxima verosimilitud del parámetro λ para una muestra de tamaño n.</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pic>
        <p:nvPicPr>
          <p:cNvPr id="406" name="Shape 406"/>
          <p:cNvPicPr preferRelativeResize="0"/>
          <p:nvPr/>
        </p:nvPicPr>
        <p:blipFill>
          <a:blip r:embed="rId3">
            <a:alphaModFix/>
          </a:blip>
          <a:stretch>
            <a:fillRect/>
          </a:stretch>
        </p:blipFill>
        <p:spPr>
          <a:xfrm>
            <a:off x="718450" y="1390602"/>
            <a:ext cx="8098400" cy="2869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p:nvPr/>
        </p:nvSpPr>
        <p:spPr>
          <a:xfrm>
            <a:off x="6665225" y="1361375"/>
            <a:ext cx="2174100" cy="263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pic>
        <p:nvPicPr>
          <p:cNvPr id="413" name="Shape 413"/>
          <p:cNvPicPr preferRelativeResize="0"/>
          <p:nvPr/>
        </p:nvPicPr>
        <p:blipFill>
          <a:blip r:embed="rId3">
            <a:alphaModFix/>
          </a:blip>
          <a:stretch>
            <a:fillRect/>
          </a:stretch>
        </p:blipFill>
        <p:spPr>
          <a:xfrm>
            <a:off x="-12137" y="1151663"/>
            <a:ext cx="6562725" cy="3286125"/>
          </a:xfrm>
          <a:prstGeom prst="rect">
            <a:avLst/>
          </a:prstGeom>
          <a:noFill/>
          <a:ln>
            <a:noFill/>
          </a:ln>
        </p:spPr>
      </p:pic>
      <p:sp>
        <p:nvSpPr>
          <p:cNvPr id="414" name="Shape 414"/>
          <p:cNvSpPr txBox="1"/>
          <p:nvPr/>
        </p:nvSpPr>
        <p:spPr>
          <a:xfrm>
            <a:off x="6669425" y="1176425"/>
            <a:ext cx="2217900" cy="3000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t>Para maximizar la función de verosimilitud y facilitar los cálculos tomamos el logaritmo natural de L</a:t>
            </a:r>
            <a:endParaRPr/>
          </a:p>
          <a:p>
            <a:pPr indent="0" lvl="0" marL="0" rtl="0" algn="just">
              <a:spcBef>
                <a:spcPts val="0"/>
              </a:spcBef>
              <a:spcAft>
                <a:spcPts val="0"/>
              </a:spcAft>
              <a:buNone/>
            </a:pPr>
            <a:r>
              <a:rPr lang="en"/>
              <a:t>Pues maximizar L es equivalente a maximizar ln(L) y al tomar logaritmos transformamos productos</a:t>
            </a:r>
            <a:endParaRPr/>
          </a:p>
          <a:p>
            <a:pPr indent="0" lvl="0" marL="0" rtl="0" algn="just">
              <a:spcBef>
                <a:spcPts val="0"/>
              </a:spcBef>
              <a:spcAft>
                <a:spcPts val="0"/>
              </a:spcAft>
              <a:buNone/>
            </a:pPr>
            <a:r>
              <a:rPr lang="en"/>
              <a:t>en sumas.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El EMV de mu para la normal</a:t>
            </a:r>
            <a:endParaRPr/>
          </a:p>
        </p:txBody>
      </p:sp>
      <p:sp>
        <p:nvSpPr>
          <p:cNvPr id="420" name="Shape 420"/>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t/>
            </a:r>
            <a:endParaRPr/>
          </a:p>
        </p:txBody>
      </p:sp>
      <p:pic>
        <p:nvPicPr>
          <p:cNvPr id="421" name="Shape 421"/>
          <p:cNvPicPr preferRelativeResize="0"/>
          <p:nvPr/>
        </p:nvPicPr>
        <p:blipFill>
          <a:blip r:embed="rId3">
            <a:alphaModFix/>
          </a:blip>
          <a:stretch>
            <a:fillRect/>
          </a:stretch>
        </p:blipFill>
        <p:spPr>
          <a:xfrm>
            <a:off x="209550" y="981075"/>
            <a:ext cx="8724900" cy="3697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solidFill>
                  <a:schemeClr val="lt1"/>
                </a:solidFill>
              </a:rPr>
              <a:t>El EMV de mu para la normal</a:t>
            </a:r>
            <a:endParaRPr>
              <a:solidFill>
                <a:schemeClr val="lt1"/>
              </a:solidFill>
            </a:endParaRPr>
          </a:p>
          <a:p>
            <a:pPr indent="0" lvl="0" marL="0">
              <a:spcBef>
                <a:spcPts val="0"/>
              </a:spcBef>
              <a:spcAft>
                <a:spcPts val="0"/>
              </a:spcAft>
              <a:buNone/>
            </a:pPr>
            <a:r>
              <a:t/>
            </a:r>
            <a:endParaRPr/>
          </a:p>
        </p:txBody>
      </p:sp>
      <p:pic>
        <p:nvPicPr>
          <p:cNvPr id="427" name="Shape 427"/>
          <p:cNvPicPr preferRelativeResize="0"/>
          <p:nvPr/>
        </p:nvPicPr>
        <p:blipFill>
          <a:blip r:embed="rId3">
            <a:alphaModFix/>
          </a:blip>
          <a:stretch>
            <a:fillRect/>
          </a:stretch>
        </p:blipFill>
        <p:spPr>
          <a:xfrm>
            <a:off x="862013" y="1252538"/>
            <a:ext cx="7419975" cy="26384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solidFill>
                  <a:schemeClr val="lt1"/>
                </a:solidFill>
              </a:rPr>
              <a:t>El EMV de mu para la normal</a:t>
            </a:r>
            <a:endParaRPr>
              <a:solidFill>
                <a:schemeClr val="lt1"/>
              </a:solidFill>
            </a:endParaRPr>
          </a:p>
          <a:p>
            <a:pPr indent="0" lvl="0" marL="0">
              <a:spcBef>
                <a:spcPts val="0"/>
              </a:spcBef>
              <a:spcAft>
                <a:spcPts val="0"/>
              </a:spcAft>
              <a:buNone/>
            </a:pPr>
            <a:r>
              <a:t/>
            </a:r>
            <a:endParaRPr/>
          </a:p>
        </p:txBody>
      </p:sp>
      <p:pic>
        <p:nvPicPr>
          <p:cNvPr id="433" name="Shape 433"/>
          <p:cNvPicPr preferRelativeResize="0"/>
          <p:nvPr/>
        </p:nvPicPr>
        <p:blipFill>
          <a:blip r:embed="rId3">
            <a:alphaModFix/>
          </a:blip>
          <a:stretch>
            <a:fillRect/>
          </a:stretch>
        </p:blipFill>
        <p:spPr>
          <a:xfrm>
            <a:off x="152400" y="1009639"/>
            <a:ext cx="8839198" cy="357157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Propiedades de los EMV</a:t>
            </a:r>
            <a:endParaRPr/>
          </a:p>
        </p:txBody>
      </p:sp>
      <p:pic>
        <p:nvPicPr>
          <p:cNvPr id="439" name="Shape 439"/>
          <p:cNvPicPr preferRelativeResize="0"/>
          <p:nvPr/>
        </p:nvPicPr>
        <p:blipFill>
          <a:blip r:embed="rId3">
            <a:alphaModFix/>
          </a:blip>
          <a:stretch>
            <a:fillRect/>
          </a:stretch>
        </p:blipFill>
        <p:spPr>
          <a:xfrm>
            <a:off x="152400" y="1009639"/>
            <a:ext cx="8839200" cy="327202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Intervalos de confianza</a:t>
            </a:r>
            <a:endParaRPr/>
          </a:p>
        </p:txBody>
      </p:sp>
      <p:sp>
        <p:nvSpPr>
          <p:cNvPr id="445" name="Shape 445"/>
          <p:cNvSpPr txBox="1"/>
          <p:nvPr>
            <p:ph idx="1" type="body"/>
          </p:nvPr>
        </p:nvSpPr>
        <p:spPr>
          <a:xfrm>
            <a:off x="326549" y="1347175"/>
            <a:ext cx="82986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a:t>A veces resulta más conveniente dar un intervalo de valores posibles del parámetro desconocido, de manera tal que dicho intervalo contenga al verdadero parámetro con determinada probabilidad.</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Un intervalo de confianza es un rango de valores, derivado de los estadísticos de la muestra, que posiblemente incluya el valor de un parámetro de población desconocido. Debido a su naturaleza aleatoria, es poco probable que dos muestras de una población en particular produzcan intervalos de confianza idénticos</a:t>
            </a:r>
            <a:endParaRPr/>
          </a:p>
          <a:p>
            <a:pPr indent="0" lvl="0" marL="0" algn="just">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solidFill>
                  <a:schemeClr val="lt1"/>
                </a:solidFill>
              </a:rPr>
              <a:t>Introducción</a:t>
            </a:r>
            <a:endParaRPr/>
          </a:p>
        </p:txBody>
      </p:sp>
      <p:sp>
        <p:nvSpPr>
          <p:cNvPr id="132" name="Shape 132"/>
          <p:cNvSpPr txBox="1"/>
          <p:nvPr>
            <p:ph idx="1" type="subTitle"/>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sz="2400"/>
              <a:t>Los métodos de la inferencia nos permiten proponer el valor de una cantidad desconocida (estimación) o decidir entre dos teorías contrapuestas cuál de ellas explica mejor los datos observados (test de hipótesis).</a:t>
            </a:r>
            <a:endParaRPr sz="2400"/>
          </a:p>
          <a:p>
            <a:pPr indent="0" lvl="0" marL="0" algn="just">
              <a:spcBef>
                <a:spcPts val="0"/>
              </a:spcBef>
              <a:spcAft>
                <a:spcPts val="0"/>
              </a:spcAft>
              <a:buNone/>
            </a:pPr>
            <a:r>
              <a:rPr lang="en" sz="2400"/>
              <a:t>El fin último de cualquier estudio es aprender sobre las poblaciones. Pero es usualmente necesario, y más práctico, estudiar solo una muestra de cada una de las poblaciones.</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Intervalos de confianza</a:t>
            </a:r>
            <a:endParaRPr/>
          </a:p>
        </p:txBody>
      </p:sp>
      <p:pic>
        <p:nvPicPr>
          <p:cNvPr id="451" name="Shape 451"/>
          <p:cNvPicPr preferRelativeResize="0"/>
          <p:nvPr/>
        </p:nvPicPr>
        <p:blipFill>
          <a:blip r:embed="rId3">
            <a:alphaModFix/>
          </a:blip>
          <a:stretch>
            <a:fillRect/>
          </a:stretch>
        </p:blipFill>
        <p:spPr>
          <a:xfrm>
            <a:off x="3152775" y="3073963"/>
            <a:ext cx="2838450" cy="1609725"/>
          </a:xfrm>
          <a:prstGeom prst="rect">
            <a:avLst/>
          </a:prstGeom>
          <a:noFill/>
          <a:ln>
            <a:noFill/>
          </a:ln>
        </p:spPr>
      </p:pic>
      <p:sp>
        <p:nvSpPr>
          <p:cNvPr id="452" name="Shape 452"/>
          <p:cNvSpPr txBox="1"/>
          <p:nvPr/>
        </p:nvSpPr>
        <p:spPr>
          <a:xfrm>
            <a:off x="444150" y="587400"/>
            <a:ext cx="7994700" cy="3000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800"/>
              <a:t>En este caso, la línea negra horizontal representa el valor fijo de la media desconocida de la población, µ. Los intervalos de confianza azules verticales que se sobreponen a la línea horizontal contienen el valor de la media de la población. El intervalo de confianza rojo que está completamente por debajo de la línea horizontal no lo contiene. Un intervalo de confianza de 95% indica que 19 de 20 muestras (95%) de la misma población producirán intervalos de confianza que contendrán el parámetro de población. </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Intervalos de confianza</a:t>
            </a:r>
            <a:endParaRPr/>
          </a:p>
        </p:txBody>
      </p:sp>
      <p:sp>
        <p:nvSpPr>
          <p:cNvPr id="458" name="Shape 458"/>
          <p:cNvSpPr txBox="1"/>
          <p:nvPr>
            <p:ph idx="1" type="body"/>
          </p:nvPr>
        </p:nvSpPr>
        <p:spPr>
          <a:xfrm>
            <a:off x="326550" y="1347175"/>
            <a:ext cx="8490300" cy="9189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Específicamente, a partir de una muestra aleatoria se construye un intervalo </a:t>
            </a:r>
            <a:endParaRPr/>
          </a:p>
          <a:p>
            <a:pPr indent="0" lvl="0" marL="0">
              <a:spcBef>
                <a:spcPts val="0"/>
              </a:spcBef>
              <a:spcAft>
                <a:spcPts val="0"/>
              </a:spcAft>
              <a:buNone/>
            </a:pPr>
            <a:r>
              <a:rPr lang="en"/>
              <a:t>(    ,    ) donde los extremos son dos estadísticos tal que </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459" name="Shape 459"/>
          <p:cNvPicPr preferRelativeResize="0"/>
          <p:nvPr/>
        </p:nvPicPr>
        <p:blipFill>
          <a:blip r:embed="rId3">
            <a:alphaModFix/>
          </a:blip>
          <a:stretch>
            <a:fillRect/>
          </a:stretch>
        </p:blipFill>
        <p:spPr>
          <a:xfrm>
            <a:off x="504100" y="1717915"/>
            <a:ext cx="209550" cy="295275"/>
          </a:xfrm>
          <a:prstGeom prst="rect">
            <a:avLst/>
          </a:prstGeom>
          <a:noFill/>
          <a:ln>
            <a:noFill/>
          </a:ln>
        </p:spPr>
      </p:pic>
      <p:pic>
        <p:nvPicPr>
          <p:cNvPr id="460" name="Shape 460"/>
          <p:cNvPicPr preferRelativeResize="0"/>
          <p:nvPr/>
        </p:nvPicPr>
        <p:blipFill>
          <a:blip r:embed="rId4">
            <a:alphaModFix/>
          </a:blip>
          <a:stretch>
            <a:fillRect/>
          </a:stretch>
        </p:blipFill>
        <p:spPr>
          <a:xfrm>
            <a:off x="838200" y="1788165"/>
            <a:ext cx="209550" cy="295275"/>
          </a:xfrm>
          <a:prstGeom prst="rect">
            <a:avLst/>
          </a:prstGeom>
          <a:noFill/>
          <a:ln>
            <a:noFill/>
          </a:ln>
        </p:spPr>
      </p:pic>
      <p:sp>
        <p:nvSpPr>
          <p:cNvPr id="461" name="Shape 461"/>
          <p:cNvSpPr txBox="1"/>
          <p:nvPr/>
        </p:nvSpPr>
        <p:spPr>
          <a:xfrm>
            <a:off x="1977175" y="2280425"/>
            <a:ext cx="3581700" cy="80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1800"/>
          </a:p>
        </p:txBody>
      </p:sp>
      <p:pic>
        <p:nvPicPr>
          <p:cNvPr id="462" name="Shape 462"/>
          <p:cNvPicPr preferRelativeResize="0"/>
          <p:nvPr/>
        </p:nvPicPr>
        <p:blipFill>
          <a:blip r:embed="rId5">
            <a:alphaModFix/>
          </a:blip>
          <a:stretch>
            <a:fillRect/>
          </a:stretch>
        </p:blipFill>
        <p:spPr>
          <a:xfrm>
            <a:off x="1943100" y="2561650"/>
            <a:ext cx="5257800" cy="638175"/>
          </a:xfrm>
          <a:prstGeom prst="rect">
            <a:avLst/>
          </a:prstGeom>
          <a:noFill/>
          <a:ln>
            <a:noFill/>
          </a:ln>
        </p:spPr>
      </p:pic>
      <p:cxnSp>
        <p:nvCxnSpPr>
          <p:cNvPr id="463" name="Shape 463"/>
          <p:cNvCxnSpPr/>
          <p:nvPr/>
        </p:nvCxnSpPr>
        <p:spPr>
          <a:xfrm flipH="1">
            <a:off x="2177825" y="3140075"/>
            <a:ext cx="515700" cy="888300"/>
          </a:xfrm>
          <a:prstGeom prst="straightConnector1">
            <a:avLst/>
          </a:prstGeom>
          <a:noFill/>
          <a:ln cap="flat" cmpd="sng" w="9525">
            <a:solidFill>
              <a:schemeClr val="dk2"/>
            </a:solidFill>
            <a:prstDash val="solid"/>
            <a:round/>
            <a:headEnd len="med" w="med" type="none"/>
            <a:tailEnd len="med" w="med" type="triangle"/>
          </a:ln>
        </p:spPr>
      </p:cxnSp>
      <p:sp>
        <p:nvSpPr>
          <p:cNvPr id="464" name="Shape 464"/>
          <p:cNvSpPr txBox="1"/>
          <p:nvPr/>
        </p:nvSpPr>
        <p:spPr>
          <a:xfrm>
            <a:off x="713650" y="4085825"/>
            <a:ext cx="2108700" cy="295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Parámetro desconocido a estimar</a:t>
            </a:r>
            <a:endParaRPr/>
          </a:p>
        </p:txBody>
      </p:sp>
      <p:cxnSp>
        <p:nvCxnSpPr>
          <p:cNvPr id="465" name="Shape 465"/>
          <p:cNvCxnSpPr/>
          <p:nvPr/>
        </p:nvCxnSpPr>
        <p:spPr>
          <a:xfrm>
            <a:off x="7200900" y="3109338"/>
            <a:ext cx="593100" cy="832500"/>
          </a:xfrm>
          <a:prstGeom prst="straightConnector1">
            <a:avLst/>
          </a:prstGeom>
          <a:noFill/>
          <a:ln cap="flat" cmpd="sng" w="9525">
            <a:solidFill>
              <a:schemeClr val="dk2"/>
            </a:solidFill>
            <a:prstDash val="solid"/>
            <a:round/>
            <a:headEnd len="med" w="med" type="none"/>
            <a:tailEnd len="med" w="med" type="triangle"/>
          </a:ln>
        </p:spPr>
      </p:cxnSp>
      <p:sp>
        <p:nvSpPr>
          <p:cNvPr id="466" name="Shape 466"/>
          <p:cNvSpPr txBox="1"/>
          <p:nvPr/>
        </p:nvSpPr>
        <p:spPr>
          <a:xfrm>
            <a:off x="7110900" y="3922875"/>
            <a:ext cx="1862700" cy="612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es un valor real entre cero y uno dado de antemano</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 </a:t>
            </a:r>
            <a:endParaRPr/>
          </a:p>
        </p:txBody>
      </p:sp>
      <p:sp>
        <p:nvSpPr>
          <p:cNvPr id="472" name="Shape 472"/>
          <p:cNvSpPr txBox="1"/>
          <p:nvPr>
            <p:ph idx="1" type="body"/>
          </p:nvPr>
        </p:nvSpPr>
        <p:spPr>
          <a:xfrm>
            <a:off x="326550" y="1347175"/>
            <a:ext cx="8169600" cy="6381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Por ejemplo si pedimos un 𝝰=0.05 esto implica que </a:t>
            </a:r>
            <a:endParaRPr/>
          </a:p>
          <a:p>
            <a:pPr indent="0" lvl="0" marL="0">
              <a:spcBef>
                <a:spcPts val="0"/>
              </a:spcBef>
              <a:spcAft>
                <a:spcPts val="0"/>
              </a:spcAft>
              <a:buNone/>
            </a:pPr>
            <a:r>
              <a:t/>
            </a:r>
            <a:endParaRPr/>
          </a:p>
        </p:txBody>
      </p:sp>
      <p:pic>
        <p:nvPicPr>
          <p:cNvPr id="473" name="Shape 473"/>
          <p:cNvPicPr preferRelativeResize="0"/>
          <p:nvPr/>
        </p:nvPicPr>
        <p:blipFill>
          <a:blip r:embed="rId3">
            <a:alphaModFix/>
          </a:blip>
          <a:stretch>
            <a:fillRect/>
          </a:stretch>
        </p:blipFill>
        <p:spPr>
          <a:xfrm>
            <a:off x="2043113" y="2252663"/>
            <a:ext cx="5057775" cy="638175"/>
          </a:xfrm>
          <a:prstGeom prst="rect">
            <a:avLst/>
          </a:prstGeom>
          <a:noFill/>
          <a:ln>
            <a:noFill/>
          </a:ln>
        </p:spPr>
      </p:pic>
      <p:sp>
        <p:nvSpPr>
          <p:cNvPr id="474" name="Shape 474"/>
          <p:cNvSpPr txBox="1"/>
          <p:nvPr/>
        </p:nvSpPr>
        <p:spPr>
          <a:xfrm>
            <a:off x="759350" y="3241000"/>
            <a:ext cx="6834000" cy="612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Es decir, una probabilidad del 95% que el verdadero parámetro se encuentre en el intervalo propuesto</a:t>
            </a:r>
            <a:endParaRPr/>
          </a:p>
          <a:p>
            <a:pPr indent="0" lvl="0" marL="0">
              <a:spcBef>
                <a:spcPts val="0"/>
              </a:spcBef>
              <a:spcAft>
                <a:spcPts val="0"/>
              </a:spcAft>
              <a:buNone/>
            </a:pPr>
            <a:r>
              <a:t/>
            </a:r>
            <a:endParaRPr/>
          </a:p>
          <a:p>
            <a:pPr indent="0" lvl="0" marL="0">
              <a:spcBef>
                <a:spcPts val="0"/>
              </a:spcBef>
              <a:spcAft>
                <a:spcPts val="0"/>
              </a:spcAft>
              <a:buNone/>
            </a:pPr>
            <a:r>
              <a:rPr b="1" lang="en" sz="1800"/>
              <a:t>Al valor 1 - </a:t>
            </a:r>
            <a:r>
              <a:rPr b="1" lang="en" sz="1800">
                <a:solidFill>
                  <a:schemeClr val="dk1"/>
                </a:solidFill>
              </a:rPr>
              <a:t>𝝰</a:t>
            </a:r>
            <a:r>
              <a:rPr b="1" lang="en" sz="1800"/>
              <a:t>  se lo llama nivel de confianza del intervalo.</a:t>
            </a:r>
            <a:endParaRPr b="1"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Método del pivote</a:t>
            </a:r>
            <a:endParaRPr/>
          </a:p>
        </p:txBody>
      </p:sp>
      <p:sp>
        <p:nvSpPr>
          <p:cNvPr id="480" name="Shape 480"/>
          <p:cNvSpPr txBox="1"/>
          <p:nvPr>
            <p:ph idx="1" type="body"/>
          </p:nvPr>
        </p:nvSpPr>
        <p:spPr>
          <a:xfrm>
            <a:off x="326551" y="1347165"/>
            <a:ext cx="40635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a:t>Supongamos el siguiente caso particular, sea  X</a:t>
            </a:r>
            <a:r>
              <a:rPr baseline="-25000" lang="en"/>
              <a:t> 1</a:t>
            </a:r>
            <a:r>
              <a:rPr lang="en"/>
              <a:t> , X</a:t>
            </a:r>
            <a:r>
              <a:rPr baseline="-25000" lang="en"/>
              <a:t> 2</a:t>
            </a:r>
            <a:r>
              <a:rPr lang="en"/>
              <a:t> ,..., X</a:t>
            </a:r>
            <a:r>
              <a:rPr baseline="-25000" lang="en"/>
              <a:t> n</a:t>
            </a:r>
            <a:r>
              <a:rPr lang="en"/>
              <a:t>  una muestra aleatoria de tamaño n de</a:t>
            </a:r>
            <a:endParaRPr/>
          </a:p>
          <a:p>
            <a:pPr indent="0" lvl="0" marL="0" algn="just">
              <a:spcBef>
                <a:spcPts val="0"/>
              </a:spcBef>
              <a:spcAft>
                <a:spcPts val="0"/>
              </a:spcAft>
              <a:buNone/>
            </a:pPr>
            <a:r>
              <a:rPr lang="en"/>
              <a:t>una variable aleatoria X donde </a:t>
            </a:r>
            <a:endParaRPr/>
          </a:p>
          <a:p>
            <a:pPr indent="0" lvl="0" marL="0" algn="just">
              <a:spcBef>
                <a:spcPts val="0"/>
              </a:spcBef>
              <a:spcAft>
                <a:spcPts val="0"/>
              </a:spcAft>
              <a:buNone/>
            </a:pPr>
            <a:r>
              <a:rPr lang="en"/>
              <a:t>X~N(𝝻,</a:t>
            </a:r>
            <a:r>
              <a:rPr lang="en">
                <a:solidFill>
                  <a:schemeClr val="dk1"/>
                </a:solidFill>
              </a:rPr>
              <a:t>𝞂</a:t>
            </a:r>
            <a:r>
              <a:rPr baseline="30000" lang="en"/>
              <a:t>2</a:t>
            </a:r>
            <a:r>
              <a:rPr lang="en"/>
              <a:t>) , </a:t>
            </a:r>
            <a:r>
              <a:rPr lang="en">
                <a:solidFill>
                  <a:schemeClr val="dk1"/>
                </a:solidFill>
              </a:rPr>
              <a:t>𝞂</a:t>
            </a:r>
            <a:r>
              <a:rPr baseline="30000" lang="en"/>
              <a:t>2</a:t>
            </a:r>
            <a:r>
              <a:rPr lang="en"/>
              <a:t> conocido, se quiere construir un intervalo de confianza para de nivel (1 - 𝞪)   . Supongamos   </a:t>
            </a:r>
            <a:r>
              <a:rPr lang="en">
                <a:solidFill>
                  <a:schemeClr val="dk1"/>
                </a:solidFill>
              </a:rPr>
              <a:t>𝞪=</a:t>
            </a:r>
            <a:r>
              <a:rPr lang="en"/>
              <a:t>0.05 </a:t>
            </a:r>
            <a:endParaRPr/>
          </a:p>
        </p:txBody>
      </p:sp>
      <p:sp>
        <p:nvSpPr>
          <p:cNvPr id="481" name="Shape 481"/>
          <p:cNvSpPr txBox="1"/>
          <p:nvPr/>
        </p:nvSpPr>
        <p:spPr>
          <a:xfrm>
            <a:off x="5060800" y="1275550"/>
            <a:ext cx="3825300" cy="81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1- tomamos un estimador puntual de  </a:t>
            </a:r>
            <a:r>
              <a:rPr lang="en" sz="1800">
                <a:solidFill>
                  <a:schemeClr val="dk1"/>
                </a:solidFill>
              </a:rPr>
              <a:t>𝝻</a:t>
            </a:r>
            <a:r>
              <a:rPr lang="en"/>
              <a:t> , sabemos que  es un estimador con buenas propiedades.</a:t>
            </a:r>
            <a:endParaRPr/>
          </a:p>
        </p:txBody>
      </p:sp>
      <p:sp>
        <p:nvSpPr>
          <p:cNvPr id="482" name="Shape 482"/>
          <p:cNvSpPr txBox="1"/>
          <p:nvPr/>
        </p:nvSpPr>
        <p:spPr>
          <a:xfrm>
            <a:off x="5060800" y="2418550"/>
            <a:ext cx="3825300" cy="81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 a partir de                 construimos el estadístico </a:t>
            </a:r>
            <a:endParaRPr/>
          </a:p>
        </p:txBody>
      </p:sp>
      <p:pic>
        <p:nvPicPr>
          <p:cNvPr id="483" name="Shape 483"/>
          <p:cNvPicPr preferRelativeResize="0"/>
          <p:nvPr/>
        </p:nvPicPr>
        <p:blipFill>
          <a:blip r:embed="rId3">
            <a:alphaModFix/>
          </a:blip>
          <a:stretch>
            <a:fillRect/>
          </a:stretch>
        </p:blipFill>
        <p:spPr>
          <a:xfrm>
            <a:off x="6218851" y="2473150"/>
            <a:ext cx="704850" cy="285750"/>
          </a:xfrm>
          <a:prstGeom prst="rect">
            <a:avLst/>
          </a:prstGeom>
          <a:noFill/>
          <a:ln>
            <a:noFill/>
          </a:ln>
        </p:spPr>
      </p:pic>
      <p:pic>
        <p:nvPicPr>
          <p:cNvPr id="484" name="Shape 484"/>
          <p:cNvPicPr preferRelativeResize="0"/>
          <p:nvPr/>
        </p:nvPicPr>
        <p:blipFill>
          <a:blip r:embed="rId4">
            <a:alphaModFix/>
          </a:blip>
          <a:stretch>
            <a:fillRect/>
          </a:stretch>
        </p:blipFill>
        <p:spPr>
          <a:xfrm>
            <a:off x="6138725" y="2758900"/>
            <a:ext cx="1539000" cy="701400"/>
          </a:xfrm>
          <a:prstGeom prst="rect">
            <a:avLst/>
          </a:prstGeom>
          <a:noFill/>
          <a:ln>
            <a:noFill/>
          </a:ln>
        </p:spPr>
      </p:pic>
      <p:sp>
        <p:nvSpPr>
          <p:cNvPr id="485" name="Shape 485"/>
          <p:cNvSpPr txBox="1"/>
          <p:nvPr/>
        </p:nvSpPr>
        <p:spPr>
          <a:xfrm>
            <a:off x="5028875" y="3312625"/>
            <a:ext cx="2392800" cy="35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Notar que Z~N(0,1)</a:t>
            </a:r>
            <a:endParaRPr/>
          </a:p>
        </p:txBody>
      </p:sp>
      <p:sp>
        <p:nvSpPr>
          <p:cNvPr id="486" name="Shape 486"/>
          <p:cNvSpPr txBox="1"/>
          <p:nvPr/>
        </p:nvSpPr>
        <p:spPr>
          <a:xfrm>
            <a:off x="4994650" y="3657125"/>
            <a:ext cx="3957600" cy="81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3- como conocemos la distribución de Z, podemos plantear: hallar un número z tal que</a:t>
            </a:r>
            <a:endParaRPr/>
          </a:p>
          <a:p>
            <a:pPr indent="0" lvl="0" marL="0">
              <a:spcBef>
                <a:spcPts val="0"/>
              </a:spcBef>
              <a:spcAft>
                <a:spcPts val="0"/>
              </a:spcAft>
              <a:buNone/>
            </a:pPr>
            <a:r>
              <a:t/>
            </a:r>
            <a:endParaRPr/>
          </a:p>
        </p:txBody>
      </p:sp>
      <p:pic>
        <p:nvPicPr>
          <p:cNvPr id="487" name="Shape 487"/>
          <p:cNvPicPr preferRelativeResize="0"/>
          <p:nvPr/>
        </p:nvPicPr>
        <p:blipFill>
          <a:blip r:embed="rId5">
            <a:alphaModFix/>
          </a:blip>
          <a:stretch>
            <a:fillRect/>
          </a:stretch>
        </p:blipFill>
        <p:spPr>
          <a:xfrm>
            <a:off x="5773425" y="4238425"/>
            <a:ext cx="2400060" cy="2353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Shape 49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Recordemos la estandarización</a:t>
            </a:r>
            <a:endParaRPr/>
          </a:p>
        </p:txBody>
      </p:sp>
      <p:sp>
        <p:nvSpPr>
          <p:cNvPr id="493" name="Shape 493"/>
          <p:cNvSpPr txBox="1"/>
          <p:nvPr>
            <p:ph idx="1" type="body"/>
          </p:nvPr>
        </p:nvSpPr>
        <p:spPr>
          <a:xfrm>
            <a:off x="326550" y="1347175"/>
            <a:ext cx="8309400" cy="9933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a:solidFill>
                  <a:schemeClr val="dk1"/>
                </a:solidFill>
              </a:rPr>
              <a:t>Si las variables originales (antes de aplicar el proceso de estandarización) tenían una distribución normal, el proceso de estandarización no brinda una nueva escala (común) y esta distribución sigue siendo una Normal conocida como distribución Normal estándar</a:t>
            </a:r>
            <a:r>
              <a:rPr lang="en" sz="1500">
                <a:solidFill>
                  <a:schemeClr val="dk1"/>
                </a:solidFill>
              </a:rPr>
              <a:t>.</a:t>
            </a:r>
            <a:endParaRPr sz="1500">
              <a:solidFill>
                <a:schemeClr val="dk1"/>
              </a:solidFill>
            </a:endParaRPr>
          </a:p>
          <a:p>
            <a:pPr indent="0" lvl="0" marL="0" rtl="0" algn="just">
              <a:spcBef>
                <a:spcPts val="0"/>
              </a:spcBef>
              <a:spcAft>
                <a:spcPts val="0"/>
              </a:spcAft>
              <a:buNone/>
            </a:pPr>
            <a:r>
              <a:t/>
            </a:r>
            <a:endParaRPr/>
          </a:p>
          <a:p>
            <a:pPr indent="0" lvl="0" marL="0" algn="just">
              <a:spcBef>
                <a:spcPts val="0"/>
              </a:spcBef>
              <a:spcAft>
                <a:spcPts val="0"/>
              </a:spcAft>
              <a:buNone/>
            </a:pPr>
            <a:r>
              <a:t/>
            </a:r>
            <a:endParaRPr/>
          </a:p>
        </p:txBody>
      </p:sp>
      <p:sp>
        <p:nvSpPr>
          <p:cNvPr id="494" name="Shape 494"/>
          <p:cNvSpPr txBox="1"/>
          <p:nvPr/>
        </p:nvSpPr>
        <p:spPr>
          <a:xfrm>
            <a:off x="409150" y="2851825"/>
            <a:ext cx="8309400" cy="11250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b="1" lang="en" sz="1800"/>
              <a:t>¿Por qué estandarizamos?</a:t>
            </a:r>
            <a:endParaRPr b="1" sz="1800"/>
          </a:p>
          <a:p>
            <a:pPr indent="0" lvl="0" marL="0" rtl="0" algn="just">
              <a:spcBef>
                <a:spcPts val="0"/>
              </a:spcBef>
              <a:spcAft>
                <a:spcPts val="0"/>
              </a:spcAft>
              <a:buNone/>
            </a:pPr>
            <a:r>
              <a:rPr lang="en" sz="1800">
                <a:solidFill>
                  <a:schemeClr val="dk1"/>
                </a:solidFill>
              </a:rPr>
              <a:t>Para poder comparar, por ejemplo,  puntuaciones de dos sujetos en distintas distribuciones. </a:t>
            </a:r>
            <a:endParaRPr sz="1800">
              <a:solidFill>
                <a:schemeClr val="dk1"/>
              </a:solidFill>
            </a:endParaRPr>
          </a:p>
          <a:p>
            <a:pPr indent="0" lvl="0" marL="0" algn="just">
              <a:spcBef>
                <a:spcPts val="0"/>
              </a:spcBef>
              <a:spcAft>
                <a:spcPts val="0"/>
              </a:spcAft>
              <a:buNone/>
            </a:pPr>
            <a:r>
              <a:rPr lang="en" sz="1800">
                <a:solidFill>
                  <a:schemeClr val="dk1"/>
                </a:solidFill>
              </a:rPr>
              <a:t>La distribución normal estándar está tabulada (habitualmente en la forma de el valor de la función de distribución Φ) y las otras distribuciones normales pueden obtenerse como transformaciones simples.</a:t>
            </a:r>
            <a:endParaRPr sz="18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Gráficamente </a:t>
            </a:r>
            <a:endParaRPr/>
          </a:p>
        </p:txBody>
      </p:sp>
      <p:pic>
        <p:nvPicPr>
          <p:cNvPr id="500" name="Shape 500"/>
          <p:cNvPicPr preferRelativeResize="0"/>
          <p:nvPr/>
        </p:nvPicPr>
        <p:blipFill>
          <a:blip r:embed="rId3">
            <a:alphaModFix/>
          </a:blip>
          <a:stretch>
            <a:fillRect/>
          </a:stretch>
        </p:blipFill>
        <p:spPr>
          <a:xfrm>
            <a:off x="1971650" y="1258074"/>
            <a:ext cx="4896800" cy="29380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La longitud del intervalo de confianza</a:t>
            </a:r>
            <a:endParaRPr/>
          </a:p>
        </p:txBody>
      </p:sp>
      <p:pic>
        <p:nvPicPr>
          <p:cNvPr id="506" name="Shape 506"/>
          <p:cNvPicPr preferRelativeResize="0"/>
          <p:nvPr/>
        </p:nvPicPr>
        <p:blipFill>
          <a:blip r:embed="rId3">
            <a:alphaModFix/>
          </a:blip>
          <a:stretch>
            <a:fillRect/>
          </a:stretch>
        </p:blipFill>
        <p:spPr>
          <a:xfrm>
            <a:off x="1203275" y="1126350"/>
            <a:ext cx="6482752" cy="401715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a:t>
            </a:r>
            <a:endParaRPr/>
          </a:p>
        </p:txBody>
      </p:sp>
      <p:sp>
        <p:nvSpPr>
          <p:cNvPr id="512" name="Shape 512"/>
          <p:cNvSpPr txBox="1"/>
          <p:nvPr>
            <p:ph idx="1" type="body"/>
          </p:nvPr>
        </p:nvSpPr>
        <p:spPr>
          <a:xfrm>
            <a:off x="326549" y="1347175"/>
            <a:ext cx="86160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a:t>Un ingeniero civil analiza la resistencia a la compresión del concreto. La resistencia está distribuida aproximadamente de manera normal, con varianza 1000 (psi) 2 . Al tomar una muestra aleatoria de 12 especímenes, se tiene que x  3250 psi.</a:t>
            </a:r>
            <a:endParaRPr/>
          </a:p>
          <a:p>
            <a:pPr indent="0" lvl="0" marL="0" algn="just">
              <a:spcBef>
                <a:spcPts val="0"/>
              </a:spcBef>
              <a:spcAft>
                <a:spcPts val="0"/>
              </a:spcAft>
              <a:buClr>
                <a:schemeClr val="dk1"/>
              </a:buClr>
              <a:buSzPts val="1100"/>
              <a:buFont typeface="Arial"/>
              <a:buNone/>
            </a:pPr>
            <a:r>
              <a:rPr lang="en"/>
              <a:t>a) Construya un intervalo de confianza del 95% para la resistencia a la compresión promedio.</a:t>
            </a:r>
            <a:endParaRPr/>
          </a:p>
          <a:p>
            <a:pPr indent="0" lvl="0" marL="0" algn="just">
              <a:spcBef>
                <a:spcPts val="0"/>
              </a:spcBef>
              <a:spcAft>
                <a:spcPts val="0"/>
              </a:spcAft>
              <a:buNone/>
            </a:pPr>
            <a:r>
              <a:rPr lang="en"/>
              <a:t>b) Construya un intervalo de confianza del 99% para la resistencia a la compresión promedio. Compare el ancho de este intervalo de confianza con el ancho encontrado en el inciso 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Shape 51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Solución </a:t>
            </a:r>
            <a:endParaRPr/>
          </a:p>
        </p:txBody>
      </p:sp>
      <p:pic>
        <p:nvPicPr>
          <p:cNvPr id="518" name="Shape 518"/>
          <p:cNvPicPr preferRelativeResize="0"/>
          <p:nvPr/>
        </p:nvPicPr>
        <p:blipFill rotWithShape="1">
          <a:blip r:embed="rId3">
            <a:alphaModFix/>
          </a:blip>
          <a:srcRect b="21494" l="0" r="0" t="0"/>
          <a:stretch/>
        </p:blipFill>
        <p:spPr>
          <a:xfrm>
            <a:off x="1427663" y="1062400"/>
            <a:ext cx="6288675" cy="348947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La longitud del intervalo</a:t>
            </a:r>
            <a:endParaRPr/>
          </a:p>
        </p:txBody>
      </p:sp>
      <p:sp>
        <p:nvSpPr>
          <p:cNvPr id="524" name="Shape 524"/>
          <p:cNvSpPr txBox="1"/>
          <p:nvPr>
            <p:ph idx="1" type="body"/>
          </p:nvPr>
        </p:nvSpPr>
        <p:spPr>
          <a:xfrm>
            <a:off x="326550" y="1347175"/>
            <a:ext cx="8323800" cy="20016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a:t>Notar que la seguridad de que el verdadero parámetro se encuentre en el intervalo hallado es mayor en el intervalo b) que en el a), pero la longitud del intervalo b) es mayor que la del intervalo a).</a:t>
            </a:r>
            <a:endParaRPr/>
          </a:p>
          <a:p>
            <a:pPr indent="0" lvl="0" marL="0" algn="just">
              <a:spcBef>
                <a:spcPts val="0"/>
              </a:spcBef>
              <a:spcAft>
                <a:spcPts val="0"/>
              </a:spcAft>
              <a:buClr>
                <a:schemeClr val="dk1"/>
              </a:buClr>
              <a:buSzPts val="1100"/>
              <a:buFont typeface="Arial"/>
              <a:buNone/>
            </a:pPr>
            <a:r>
              <a:rPr b="1" lang="en"/>
              <a:t>Al aumentar el nivel de confianza</a:t>
            </a:r>
            <a:r>
              <a:rPr lang="en"/>
              <a:t> </a:t>
            </a:r>
            <a:r>
              <a:rPr b="1" lang="en"/>
              <a:t>se perdió precisión en la estimación</a:t>
            </a:r>
            <a:r>
              <a:rPr lang="en"/>
              <a:t>, ya que a menor longitud hay mayor precisión en la estimación.</a:t>
            </a:r>
            <a:endParaRPr/>
          </a:p>
          <a:p>
            <a:pPr indent="0" lvl="0" marL="0" algn="just">
              <a:spcBef>
                <a:spcPts val="0"/>
              </a:spcBef>
              <a:spcAft>
                <a:spcPts val="0"/>
              </a:spcAft>
              <a:buNone/>
            </a:pPr>
            <a:r>
              <a:rPr lang="en"/>
              <a:t>En general la longitud del intervalo es</a:t>
            </a:r>
            <a:endParaRPr/>
          </a:p>
        </p:txBody>
      </p:sp>
      <p:pic>
        <p:nvPicPr>
          <p:cNvPr id="525" name="Shape 525"/>
          <p:cNvPicPr preferRelativeResize="0"/>
          <p:nvPr/>
        </p:nvPicPr>
        <p:blipFill>
          <a:blip r:embed="rId3">
            <a:alphaModFix/>
          </a:blip>
          <a:stretch>
            <a:fillRect/>
          </a:stretch>
        </p:blipFill>
        <p:spPr>
          <a:xfrm>
            <a:off x="3367000" y="3252775"/>
            <a:ext cx="1834950" cy="100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b="1" lang="en" sz="3600"/>
              <a:t>Muestreo aleatorio</a:t>
            </a:r>
            <a:endParaRPr b="1" sz="3600"/>
          </a:p>
        </p:txBody>
      </p:sp>
      <p:sp>
        <p:nvSpPr>
          <p:cNvPr id="138" name="Shape 138"/>
          <p:cNvSpPr txBox="1"/>
          <p:nvPr>
            <p:ph idx="1" type="body"/>
          </p:nvPr>
        </p:nvSpPr>
        <p:spPr>
          <a:xfrm>
            <a:off x="326551" y="1347165"/>
            <a:ext cx="40635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sz="1800"/>
              <a:t>Definamos algunos términos</a:t>
            </a:r>
            <a:endParaRPr sz="1800"/>
          </a:p>
          <a:p>
            <a:pPr indent="0" lvl="0" marL="0">
              <a:spcBef>
                <a:spcPts val="0"/>
              </a:spcBef>
              <a:spcAft>
                <a:spcPts val="0"/>
              </a:spcAft>
              <a:buNone/>
            </a:pPr>
            <a:r>
              <a:t/>
            </a:r>
            <a:endParaRPr sz="1800"/>
          </a:p>
        </p:txBody>
      </p:sp>
      <p:sp>
        <p:nvSpPr>
          <p:cNvPr id="139" name="Shape 139"/>
          <p:cNvSpPr txBox="1"/>
          <p:nvPr>
            <p:ph idx="2" type="body"/>
          </p:nvPr>
        </p:nvSpPr>
        <p:spPr>
          <a:xfrm>
            <a:off x="4593269" y="1347165"/>
            <a:ext cx="4063500" cy="15186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sz="1800"/>
              <a:t>Una </a:t>
            </a:r>
            <a:r>
              <a:rPr b="1" i="1" lang="en" sz="1800"/>
              <a:t>población</a:t>
            </a:r>
            <a:r>
              <a:rPr lang="en" sz="1800"/>
              <a:t> está formada por la totalidad de las observaciones en las cuales se tiene cierto</a:t>
            </a:r>
            <a:endParaRPr sz="1800"/>
          </a:p>
          <a:p>
            <a:pPr indent="0" lvl="0" marL="0">
              <a:spcBef>
                <a:spcPts val="0"/>
              </a:spcBef>
              <a:spcAft>
                <a:spcPts val="0"/>
              </a:spcAft>
              <a:buNone/>
            </a:pPr>
            <a:r>
              <a:rPr lang="en" sz="1800"/>
              <a:t>interés</a:t>
            </a:r>
            <a:endParaRPr sz="1800"/>
          </a:p>
        </p:txBody>
      </p:sp>
      <p:sp>
        <p:nvSpPr>
          <p:cNvPr id="140" name="Shape 140"/>
          <p:cNvSpPr txBox="1"/>
          <p:nvPr>
            <p:ph idx="3" type="body"/>
          </p:nvPr>
        </p:nvSpPr>
        <p:spPr>
          <a:xfrm>
            <a:off x="4593269" y="3010302"/>
            <a:ext cx="4063500" cy="15186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sz="1800"/>
              <a:t>Una </a:t>
            </a:r>
            <a:r>
              <a:rPr b="1" i="1" lang="en" sz="1800"/>
              <a:t>muestra</a:t>
            </a:r>
            <a:r>
              <a:rPr lang="en" sz="1800"/>
              <a:t> es un subconjunto de observaciones seleccionada de una población</a:t>
            </a:r>
            <a:endParaRPr sz="1800"/>
          </a:p>
        </p:txBody>
      </p:sp>
      <p:cxnSp>
        <p:nvCxnSpPr>
          <p:cNvPr id="141" name="Shape 141"/>
          <p:cNvCxnSpPr/>
          <p:nvPr/>
        </p:nvCxnSpPr>
        <p:spPr>
          <a:xfrm>
            <a:off x="3434650" y="1545300"/>
            <a:ext cx="1218300" cy="0"/>
          </a:xfrm>
          <a:prstGeom prst="straightConnector1">
            <a:avLst/>
          </a:prstGeom>
          <a:noFill/>
          <a:ln cap="flat" cmpd="sng" w="9525">
            <a:solidFill>
              <a:schemeClr val="dk2"/>
            </a:solidFill>
            <a:prstDash val="solid"/>
            <a:round/>
            <a:headEnd len="med" w="med" type="none"/>
            <a:tailEnd len="med" w="med" type="none"/>
          </a:ln>
        </p:spPr>
      </p:cxnSp>
      <p:cxnSp>
        <p:nvCxnSpPr>
          <p:cNvPr id="142" name="Shape 142"/>
          <p:cNvCxnSpPr/>
          <p:nvPr/>
        </p:nvCxnSpPr>
        <p:spPr>
          <a:xfrm>
            <a:off x="3434650" y="1614400"/>
            <a:ext cx="981300" cy="1319700"/>
          </a:xfrm>
          <a:prstGeom prst="straightConnector1">
            <a:avLst/>
          </a:prstGeom>
          <a:noFill/>
          <a:ln cap="flat" cmpd="sng" w="9525">
            <a:solidFill>
              <a:schemeClr val="dk2"/>
            </a:solidFill>
            <a:prstDash val="solid"/>
            <a:round/>
            <a:headEnd len="med" w="med" type="none"/>
            <a:tailEnd len="med" w="med" type="none"/>
          </a:ln>
        </p:spPr>
      </p:cxnSp>
      <p:pic>
        <p:nvPicPr>
          <p:cNvPr id="143" name="Shape 143"/>
          <p:cNvPicPr preferRelativeResize="0"/>
          <p:nvPr/>
        </p:nvPicPr>
        <p:blipFill>
          <a:blip r:embed="rId3">
            <a:alphaModFix/>
          </a:blip>
          <a:stretch>
            <a:fillRect/>
          </a:stretch>
        </p:blipFill>
        <p:spPr>
          <a:xfrm>
            <a:off x="326538" y="2354938"/>
            <a:ext cx="3305175" cy="13811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Propiedades de la longitud</a:t>
            </a:r>
            <a:endParaRPr/>
          </a:p>
        </p:txBody>
      </p:sp>
      <p:sp>
        <p:nvSpPr>
          <p:cNvPr id="531" name="Shape 531"/>
          <p:cNvSpPr txBox="1"/>
          <p:nvPr>
            <p:ph idx="1" type="body"/>
          </p:nvPr>
        </p:nvSpPr>
        <p:spPr>
          <a:xfrm>
            <a:off x="326550" y="1347175"/>
            <a:ext cx="84117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a:t>Notar que:</a:t>
            </a:r>
            <a:endParaRPr/>
          </a:p>
          <a:p>
            <a:pPr indent="0" lvl="0" marL="0" rtl="0" algn="just">
              <a:spcBef>
                <a:spcPts val="0"/>
              </a:spcBef>
              <a:spcAft>
                <a:spcPts val="0"/>
              </a:spcAft>
              <a:buNone/>
            </a:pPr>
            <a:r>
              <a:rPr lang="en"/>
              <a:t>a) si n y 𝝈 están fijos, a medida que  disminuye tenemos que z</a:t>
            </a:r>
            <a:r>
              <a:rPr baseline="-25000" lang="en"/>
              <a:t>𝜶/2</a:t>
            </a:r>
            <a:r>
              <a:rPr lang="en"/>
              <a:t>  aumenta, por lo tanto L aumenta.</a:t>
            </a:r>
            <a:endParaRPr/>
          </a:p>
          <a:p>
            <a:pPr indent="0" lvl="0" marL="0" rtl="0" algn="just">
              <a:spcBef>
                <a:spcPts val="0"/>
              </a:spcBef>
              <a:spcAft>
                <a:spcPts val="0"/>
              </a:spcAft>
              <a:buNone/>
            </a:pPr>
            <a:r>
              <a:rPr lang="en"/>
              <a:t>b) si </a:t>
            </a:r>
            <a:r>
              <a:rPr lang="en">
                <a:solidFill>
                  <a:schemeClr val="dk1"/>
                </a:solidFill>
              </a:rPr>
              <a:t>𝜶</a:t>
            </a:r>
            <a:r>
              <a:rPr lang="en"/>
              <a:t> y </a:t>
            </a:r>
            <a:r>
              <a:rPr lang="en">
                <a:solidFill>
                  <a:schemeClr val="dk1"/>
                </a:solidFill>
              </a:rPr>
              <a:t>𝝈</a:t>
            </a:r>
            <a:r>
              <a:rPr lang="en"/>
              <a:t> están fijos, entonces a medida que n aumenta tenemos que L disminuye.</a:t>
            </a:r>
            <a:endParaRPr/>
          </a:p>
          <a:p>
            <a:pPr indent="0" lvl="0" marL="0" algn="just">
              <a:spcBef>
                <a:spcPts val="0"/>
              </a:spcBef>
              <a:spcAft>
                <a:spcPts val="0"/>
              </a:spcAft>
              <a:buNone/>
            </a:pPr>
            <a:r>
              <a:t/>
            </a:r>
            <a:endParaRPr/>
          </a:p>
          <a:p>
            <a:pPr indent="0" lvl="0" marL="0" algn="just">
              <a:spcBef>
                <a:spcPts val="0"/>
              </a:spcBef>
              <a:spcAft>
                <a:spcPts val="0"/>
              </a:spcAft>
              <a:buNone/>
            </a:pPr>
            <a:r>
              <a:rPr lang="en"/>
              <a:t>Podemos plantearnos la siguiente pregunta relacionada con el ejemplo anterior: ¿qué tamaño n demuestra se necesita para que el intervalo tenga nivel de confianza 95% y longitud la mitad de la longitud del intervalo hallado en a)?</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rtl="0">
              <a:spcBef>
                <a:spcPts val="0"/>
              </a:spcBef>
              <a:spcAft>
                <a:spcPts val="0"/>
              </a:spcAft>
              <a:buNone/>
            </a:pPr>
            <a:r>
              <a:rPr lang="en"/>
              <a:t>La longitud del intervalo</a:t>
            </a:r>
            <a:endParaRPr/>
          </a:p>
        </p:txBody>
      </p:sp>
      <p:pic>
        <p:nvPicPr>
          <p:cNvPr id="537" name="Shape 537"/>
          <p:cNvPicPr preferRelativeResize="0"/>
          <p:nvPr/>
        </p:nvPicPr>
        <p:blipFill>
          <a:blip r:embed="rId3">
            <a:alphaModFix/>
          </a:blip>
          <a:stretch>
            <a:fillRect/>
          </a:stretch>
        </p:blipFill>
        <p:spPr>
          <a:xfrm>
            <a:off x="217975" y="1180825"/>
            <a:ext cx="4353726" cy="3099102"/>
          </a:xfrm>
          <a:prstGeom prst="rect">
            <a:avLst/>
          </a:prstGeom>
          <a:noFill/>
          <a:ln>
            <a:noFill/>
          </a:ln>
        </p:spPr>
      </p:pic>
      <p:pic>
        <p:nvPicPr>
          <p:cNvPr id="538" name="Shape 538"/>
          <p:cNvPicPr preferRelativeResize="0"/>
          <p:nvPr/>
        </p:nvPicPr>
        <p:blipFill>
          <a:blip r:embed="rId4">
            <a:alphaModFix/>
          </a:blip>
          <a:stretch>
            <a:fillRect/>
          </a:stretch>
        </p:blipFill>
        <p:spPr>
          <a:xfrm>
            <a:off x="4571700" y="1180912"/>
            <a:ext cx="4353725" cy="3237963"/>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Cuántas muestras tomo?</a:t>
            </a:r>
            <a:endParaRPr/>
          </a:p>
        </p:txBody>
      </p:sp>
      <p:pic>
        <p:nvPicPr>
          <p:cNvPr id="544" name="Shape 544"/>
          <p:cNvPicPr preferRelativeResize="0"/>
          <p:nvPr/>
        </p:nvPicPr>
        <p:blipFill>
          <a:blip r:embed="rId3">
            <a:alphaModFix/>
          </a:blip>
          <a:stretch>
            <a:fillRect/>
          </a:stretch>
        </p:blipFill>
        <p:spPr>
          <a:xfrm>
            <a:off x="152400" y="1345714"/>
            <a:ext cx="8839200" cy="230061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326851" y="47038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3000"/>
              <a:t>Intervalo de confianza para la media de una distribución normal, varianza desconocida</a:t>
            </a:r>
            <a:endParaRPr sz="3000"/>
          </a:p>
        </p:txBody>
      </p:sp>
      <p:sp>
        <p:nvSpPr>
          <p:cNvPr id="550" name="Shape 550"/>
          <p:cNvSpPr txBox="1"/>
          <p:nvPr>
            <p:ph idx="1" type="body"/>
          </p:nvPr>
        </p:nvSpPr>
        <p:spPr>
          <a:xfrm>
            <a:off x="326551" y="1347165"/>
            <a:ext cx="40635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a:t>Nuevamente vamos a estimar el parámetro 𝝁 con el estimador de esperanza muestral que utilizamos anteriormente. Pero ahora no podemos usar el pivote Z, porque nos pedían como condición conocer la distribución y el parámetro </a:t>
            </a:r>
            <a:r>
              <a:rPr lang="en">
                <a:solidFill>
                  <a:schemeClr val="dk1"/>
                </a:solidFill>
              </a:rPr>
              <a:t>𝝈. </a:t>
            </a:r>
            <a:endParaRPr>
              <a:solidFill>
                <a:schemeClr val="dk1"/>
              </a:solidFill>
            </a:endParaRPr>
          </a:p>
          <a:p>
            <a:pPr indent="0" lvl="0" marL="0" algn="just">
              <a:spcBef>
                <a:spcPts val="0"/>
              </a:spcBef>
              <a:spcAft>
                <a:spcPts val="0"/>
              </a:spcAft>
              <a:buNone/>
            </a:pPr>
            <a:r>
              <a:rPr lang="en">
                <a:solidFill>
                  <a:schemeClr val="dk1"/>
                </a:solidFill>
              </a:rPr>
              <a:t>Es entonces que vamos a sustituir a 𝝈 por un estimador conocido</a:t>
            </a:r>
            <a:endParaRPr>
              <a:solidFill>
                <a:schemeClr val="dk1"/>
              </a:solidFill>
            </a:endParaRPr>
          </a:p>
        </p:txBody>
      </p:sp>
      <p:pic>
        <p:nvPicPr>
          <p:cNvPr id="551" name="Shape 551"/>
          <p:cNvPicPr preferRelativeResize="0"/>
          <p:nvPr/>
        </p:nvPicPr>
        <p:blipFill>
          <a:blip r:embed="rId3">
            <a:alphaModFix/>
          </a:blip>
          <a:stretch>
            <a:fillRect/>
          </a:stretch>
        </p:blipFill>
        <p:spPr>
          <a:xfrm>
            <a:off x="4915124" y="966181"/>
            <a:ext cx="3482725" cy="1442175"/>
          </a:xfrm>
          <a:prstGeom prst="rect">
            <a:avLst/>
          </a:prstGeom>
          <a:noFill/>
          <a:ln>
            <a:noFill/>
          </a:ln>
        </p:spPr>
      </p:pic>
      <p:sp>
        <p:nvSpPr>
          <p:cNvPr id="552" name="Shape 552"/>
          <p:cNvSpPr txBox="1"/>
          <p:nvPr/>
        </p:nvSpPr>
        <p:spPr>
          <a:xfrm>
            <a:off x="5178738" y="2647250"/>
            <a:ext cx="3638400" cy="43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y proponemos como pivote a la variable aleatoria</a:t>
            </a:r>
            <a:endParaRPr sz="1800"/>
          </a:p>
        </p:txBody>
      </p:sp>
      <p:pic>
        <p:nvPicPr>
          <p:cNvPr id="553" name="Shape 553"/>
          <p:cNvPicPr preferRelativeResize="0"/>
          <p:nvPr/>
        </p:nvPicPr>
        <p:blipFill>
          <a:blip r:embed="rId4">
            <a:alphaModFix/>
          </a:blip>
          <a:stretch>
            <a:fillRect/>
          </a:stretch>
        </p:blipFill>
        <p:spPr>
          <a:xfrm>
            <a:off x="5587862" y="3324450"/>
            <a:ext cx="2137275" cy="12426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La t de Student</a:t>
            </a:r>
            <a:endParaRPr/>
          </a:p>
        </p:txBody>
      </p:sp>
      <p:sp>
        <p:nvSpPr>
          <p:cNvPr id="559" name="Shape 559"/>
          <p:cNvSpPr txBox="1"/>
          <p:nvPr>
            <p:ph idx="1" type="body"/>
          </p:nvPr>
        </p:nvSpPr>
        <p:spPr>
          <a:xfrm>
            <a:off x="326551" y="1347165"/>
            <a:ext cx="40635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a:t>Pero para poder usar a T como pivote debemos conocer su distribución.</a:t>
            </a:r>
            <a:endParaRPr/>
          </a:p>
          <a:p>
            <a:pPr indent="0" lvl="0" marL="0" algn="just">
              <a:spcBef>
                <a:spcPts val="0"/>
              </a:spcBef>
              <a:spcAft>
                <a:spcPts val="0"/>
              </a:spcAft>
              <a:buNone/>
            </a:pPr>
            <a:r>
              <a:rPr lang="en"/>
              <a:t>Se puede probar que la distribución de T es una distribución llamada Student con parámetro n-1.</a:t>
            </a:r>
            <a:endParaRPr/>
          </a:p>
          <a:p>
            <a:pPr indent="0" lvl="0" marL="0" algn="just">
              <a:spcBef>
                <a:spcPts val="0"/>
              </a:spcBef>
              <a:spcAft>
                <a:spcPts val="0"/>
              </a:spcAft>
              <a:buClr>
                <a:schemeClr val="dk1"/>
              </a:buClr>
              <a:buSzPts val="1100"/>
              <a:buFont typeface="Arial"/>
              <a:buNone/>
            </a:pPr>
            <a:r>
              <a:rPr lang="en"/>
              <a:t>La gráfica de la f.d.p. de la distribución Student tiene forma de campana como la normal, pero tiende a cero más lentamente. Se puede probar que cuando k   la fdp de la Student tiende a la fdp de la N ( 0 , 1 ) .</a:t>
            </a:r>
            <a:endParaRPr/>
          </a:p>
          <a:p>
            <a:pPr indent="0" lvl="0" marL="0" algn="just">
              <a:spcBef>
                <a:spcPts val="0"/>
              </a:spcBef>
              <a:spcAft>
                <a:spcPts val="0"/>
              </a:spcAft>
              <a:buNone/>
            </a:pPr>
            <a:r>
              <a:t/>
            </a:r>
            <a:endParaRPr/>
          </a:p>
        </p:txBody>
      </p:sp>
      <p:pic>
        <p:nvPicPr>
          <p:cNvPr id="560" name="Shape 560"/>
          <p:cNvPicPr preferRelativeResize="0"/>
          <p:nvPr/>
        </p:nvPicPr>
        <p:blipFill>
          <a:blip r:embed="rId3">
            <a:alphaModFix/>
          </a:blip>
          <a:stretch>
            <a:fillRect/>
          </a:stretch>
        </p:blipFill>
        <p:spPr>
          <a:xfrm>
            <a:off x="4571676" y="1309752"/>
            <a:ext cx="4449148" cy="252398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Shape 56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Los grados de libertad</a:t>
            </a:r>
            <a:endParaRPr/>
          </a:p>
        </p:txBody>
      </p:sp>
      <p:sp>
        <p:nvSpPr>
          <p:cNvPr id="566" name="Shape 566"/>
          <p:cNvSpPr txBox="1"/>
          <p:nvPr>
            <p:ph idx="1" type="body"/>
          </p:nvPr>
        </p:nvSpPr>
        <p:spPr>
          <a:xfrm>
            <a:off x="326549" y="1118575"/>
            <a:ext cx="84903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El parámetro </a:t>
            </a:r>
            <a:r>
              <a:rPr b="1" i="1" lang="en"/>
              <a:t>n-1 </a:t>
            </a:r>
            <a:r>
              <a:rPr lang="en"/>
              <a:t>se conoce como los grados de libertad. </a:t>
            </a:r>
            <a:endParaRPr/>
          </a:p>
          <a:p>
            <a:pPr indent="0" lvl="0" marL="0">
              <a:spcBef>
                <a:spcPts val="0"/>
              </a:spcBef>
              <a:spcAft>
                <a:spcPts val="0"/>
              </a:spcAft>
              <a:buNone/>
            </a:pPr>
            <a:r>
              <a:t/>
            </a:r>
            <a:endParaRPr/>
          </a:p>
          <a:p>
            <a:pPr indent="0" lvl="0" marL="0" algn="just">
              <a:spcBef>
                <a:spcPts val="0"/>
              </a:spcBef>
              <a:spcAft>
                <a:spcPts val="0"/>
              </a:spcAft>
              <a:buNone/>
            </a:pPr>
            <a:r>
              <a:t/>
            </a:r>
            <a:endParaRPr/>
          </a:p>
          <a:p>
            <a:pPr indent="0" lvl="0" marL="0" algn="just">
              <a:spcBef>
                <a:spcPts val="0"/>
              </a:spcBef>
              <a:spcAft>
                <a:spcPts val="0"/>
              </a:spcAft>
              <a:buNone/>
            </a:pPr>
            <a:r>
              <a:rPr lang="en">
                <a:solidFill>
                  <a:schemeClr val="dk1"/>
                </a:solidFill>
              </a:rPr>
              <a:t>“Se definen como el número de valor es que podemos escoger 5 libremente” . (Levin 1996, p388)</a:t>
            </a:r>
            <a:endParaRPr>
              <a:solidFill>
                <a:schemeClr val="dk1"/>
              </a:solidFill>
            </a:endParaRPr>
          </a:p>
          <a:p>
            <a:pPr indent="0" lvl="0" marL="0" algn="just">
              <a:spcBef>
                <a:spcPts val="0"/>
              </a:spcBef>
              <a:spcAft>
                <a:spcPts val="0"/>
              </a:spcAft>
              <a:buNone/>
            </a:pPr>
            <a:r>
              <a:rPr lang="en">
                <a:solidFill>
                  <a:schemeClr val="dk1"/>
                </a:solidFill>
              </a:rPr>
              <a:t>“Los grados de libertad de una prueba estadística son el número de datos que son libres de variar cuando se calcula tal prueba</a:t>
            </a:r>
            <a:endParaRPr>
              <a:solidFill>
                <a:schemeClr val="dk1"/>
              </a:solidFill>
            </a:endParaRPr>
          </a:p>
          <a:p>
            <a:pPr indent="0" lvl="0" marL="0" algn="just">
              <a:spcBef>
                <a:spcPts val="0"/>
              </a:spcBef>
              <a:spcAft>
                <a:spcPts val="0"/>
              </a:spcAft>
              <a:buNone/>
            </a:pPr>
            <a:r>
              <a:rPr lang="en">
                <a:solidFill>
                  <a:schemeClr val="dk1"/>
                </a:solidFill>
              </a:rPr>
              <a:t>(Pagano 2009,p321)</a:t>
            </a:r>
            <a:endParaRPr>
              <a:solidFill>
                <a:schemeClr val="dk1"/>
              </a:solidFill>
            </a:endParaRPr>
          </a:p>
          <a:p>
            <a:pPr indent="0" lvl="0" marL="0">
              <a:spcBef>
                <a:spcPts val="0"/>
              </a:spcBef>
              <a:spcAft>
                <a:spcPts val="0"/>
              </a:spcAft>
              <a:buClr>
                <a:schemeClr val="dk1"/>
              </a:buClr>
              <a:buSzPts val="1100"/>
              <a:buFont typeface="Arial"/>
              <a:buNone/>
            </a:pPr>
            <a:r>
              <a:t/>
            </a:r>
            <a:endParaRPr sz="1150">
              <a:solidFill>
                <a:schemeClr val="dk1"/>
              </a:solidFill>
              <a:latin typeface="Times New Roman"/>
              <a:ea typeface="Times New Roman"/>
              <a:cs typeface="Times New Roman"/>
              <a:sym typeface="Times New Roman"/>
            </a:endParaRPr>
          </a:p>
          <a:p>
            <a:pPr indent="0" lvl="0" marL="0">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Shape 57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 de grados de libertad</a:t>
            </a:r>
            <a:endParaRPr/>
          </a:p>
        </p:txBody>
      </p:sp>
      <p:sp>
        <p:nvSpPr>
          <p:cNvPr id="572" name="Shape 572"/>
          <p:cNvSpPr txBox="1"/>
          <p:nvPr>
            <p:ph idx="1" type="body"/>
          </p:nvPr>
        </p:nvSpPr>
        <p:spPr>
          <a:xfrm>
            <a:off x="399400" y="1201475"/>
            <a:ext cx="58368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Clr>
                <a:schemeClr val="dk1"/>
              </a:buClr>
              <a:buSzPts val="1100"/>
              <a:buFont typeface="Arial"/>
              <a:buNone/>
            </a:pPr>
            <a:r>
              <a:rPr lang="en" sz="1600">
                <a:solidFill>
                  <a:schemeClr val="dk1"/>
                </a:solidFill>
              </a:rPr>
              <a:t>Un ejemplo ilustrativo podría ser el popular juego japonés Sudoku, en el cual no se puede repetir el mismo número en la  misma columna o fila. Si tomamos una columna, y se nos indica que ubiquemos los números del 1 al 9, entonces podemos elegir libremente los primeros 8 números, dado que el noveno número no puede ser elegido por nosotros, quedando restringido por los 8 números anteriores. El primer número puede ser cualquiera de los nueve, el segundo debe ser elegido de entre los ocho restantes, el tercero debe ser escogido de entre los siete que quedan, y así hasta que solo nos quede elegir entre dos números, tras lo cual, solo nos quedará un último y único número, el cual ya no puede ser elegido libremente. Por lo tanto, tenemos 8 grados de libertad</a:t>
            </a:r>
            <a:endParaRPr sz="1600"/>
          </a:p>
        </p:txBody>
      </p:sp>
      <p:pic>
        <p:nvPicPr>
          <p:cNvPr id="573" name="Shape 573"/>
          <p:cNvPicPr preferRelativeResize="0"/>
          <p:nvPr/>
        </p:nvPicPr>
        <p:blipFill>
          <a:blip r:embed="rId3">
            <a:alphaModFix/>
          </a:blip>
          <a:stretch>
            <a:fillRect/>
          </a:stretch>
        </p:blipFill>
        <p:spPr>
          <a:xfrm>
            <a:off x="6578025" y="1907739"/>
            <a:ext cx="1762125" cy="17716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Construimos el intervalo</a:t>
            </a:r>
            <a:endParaRPr/>
          </a:p>
        </p:txBody>
      </p:sp>
      <p:pic>
        <p:nvPicPr>
          <p:cNvPr id="579" name="Shape 579"/>
          <p:cNvPicPr preferRelativeResize="0"/>
          <p:nvPr/>
        </p:nvPicPr>
        <p:blipFill>
          <a:blip r:embed="rId3">
            <a:alphaModFix/>
          </a:blip>
          <a:stretch>
            <a:fillRect/>
          </a:stretch>
        </p:blipFill>
        <p:spPr>
          <a:xfrm>
            <a:off x="912500" y="1146598"/>
            <a:ext cx="7319000" cy="33847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Construcción del intervalo de confianza</a:t>
            </a:r>
            <a:endParaRPr/>
          </a:p>
        </p:txBody>
      </p:sp>
      <p:pic>
        <p:nvPicPr>
          <p:cNvPr id="585" name="Shape 585"/>
          <p:cNvPicPr preferRelativeResize="0"/>
          <p:nvPr/>
        </p:nvPicPr>
        <p:blipFill>
          <a:blip r:embed="rId3">
            <a:alphaModFix/>
          </a:blip>
          <a:stretch>
            <a:fillRect/>
          </a:stretch>
        </p:blipFill>
        <p:spPr>
          <a:xfrm>
            <a:off x="109538" y="1895475"/>
            <a:ext cx="8467725" cy="18097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 de un caso </a:t>
            </a:r>
            <a:endParaRPr/>
          </a:p>
        </p:txBody>
      </p:sp>
      <p:pic>
        <p:nvPicPr>
          <p:cNvPr id="591" name="Shape 591"/>
          <p:cNvPicPr preferRelativeResize="0"/>
          <p:nvPr/>
        </p:nvPicPr>
        <p:blipFill>
          <a:blip r:embed="rId3">
            <a:alphaModFix/>
          </a:blip>
          <a:stretch>
            <a:fillRect/>
          </a:stretch>
        </p:blipFill>
        <p:spPr>
          <a:xfrm>
            <a:off x="152400" y="1009650"/>
            <a:ext cx="8446274" cy="365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Características de la muestra</a:t>
            </a:r>
            <a:endParaRPr/>
          </a:p>
        </p:txBody>
      </p:sp>
      <p:sp>
        <p:nvSpPr>
          <p:cNvPr id="149" name="Shape 149"/>
          <p:cNvSpPr txBox="1"/>
          <p:nvPr>
            <p:ph idx="1" type="body"/>
          </p:nvPr>
        </p:nvSpPr>
        <p:spPr>
          <a:xfrm>
            <a:off x="615449" y="1347175"/>
            <a:ext cx="7913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400"/>
              <a:t>Para que las inferencias sean válidas, la muestra debe ser representativa de la población. Se selecciona una muestra aleatoria como el resultado de un mecanismo aleatorio. En consecuencia, la selección de una muestra es un experimento aleatorio, y cada observación de la muestra es el valor observado de una variable aleatoria. Las observaciones en la población determinan la distribución de probabilidad de la variable aleatoria.</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326851" y="464114"/>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3000"/>
              <a:t>Intervalo de confianza para la varianza de una distribución normal</a:t>
            </a:r>
            <a:endParaRPr sz="3000"/>
          </a:p>
        </p:txBody>
      </p:sp>
      <p:sp>
        <p:nvSpPr>
          <p:cNvPr id="597" name="Shape 597"/>
          <p:cNvSpPr txBox="1"/>
          <p:nvPr>
            <p:ph idx="1" type="body"/>
          </p:nvPr>
        </p:nvSpPr>
        <p:spPr>
          <a:xfrm>
            <a:off x="326551" y="1347165"/>
            <a:ext cx="40635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a:t>Supongamos que se quiere hallar un intervalo de confianza para la varianza  2 de una distribución normal.</a:t>
            </a:r>
            <a:endParaRPr/>
          </a:p>
          <a:p>
            <a:pPr indent="0" lvl="0" marL="0" rtl="0" algn="just">
              <a:spcBef>
                <a:spcPts val="0"/>
              </a:spcBef>
              <a:spcAft>
                <a:spcPts val="0"/>
              </a:spcAft>
              <a:buNone/>
            </a:pPr>
            <a:r>
              <a:rPr lang="en"/>
              <a:t>Sea  X 1 , X 2 ,..., X n  una muestra aleatoria de una v.a. X, donde X~N(</a:t>
            </a:r>
            <a:r>
              <a:rPr lang="en">
                <a:solidFill>
                  <a:schemeClr val="dk1"/>
                </a:solidFill>
              </a:rPr>
              <a:t>𝝁, 𝝈</a:t>
            </a:r>
            <a:r>
              <a:rPr baseline="30000" lang="en">
                <a:solidFill>
                  <a:schemeClr val="dk1"/>
                </a:solidFill>
              </a:rPr>
              <a:t>2</a:t>
            </a:r>
            <a:r>
              <a:rPr lang="en"/>
              <a:t>).</a:t>
            </a:r>
            <a:endParaRPr/>
          </a:p>
          <a:p>
            <a:pPr indent="0" lvl="0" marL="0" algn="just">
              <a:spcBef>
                <a:spcPts val="0"/>
              </a:spcBef>
              <a:spcAft>
                <a:spcPts val="0"/>
              </a:spcAft>
              <a:buNone/>
            </a:pPr>
            <a:r>
              <a:t/>
            </a:r>
            <a:endParaRPr/>
          </a:p>
        </p:txBody>
      </p:sp>
      <p:sp>
        <p:nvSpPr>
          <p:cNvPr id="598" name="Shape 598"/>
          <p:cNvSpPr txBox="1"/>
          <p:nvPr>
            <p:ph idx="2" type="body"/>
          </p:nvPr>
        </p:nvSpPr>
        <p:spPr>
          <a:xfrm>
            <a:off x="5183019" y="3012765"/>
            <a:ext cx="4063500" cy="15186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sz="1800"/>
              <a:t>Nuestro estadístico será </a:t>
            </a:r>
            <a:endParaRPr sz="1800"/>
          </a:p>
          <a:p>
            <a:pPr indent="0" lvl="0" marL="0">
              <a:spcBef>
                <a:spcPts val="0"/>
              </a:spcBef>
              <a:spcAft>
                <a:spcPts val="0"/>
              </a:spcAft>
              <a:buNone/>
            </a:pPr>
            <a:r>
              <a:t/>
            </a:r>
            <a:endParaRPr/>
          </a:p>
        </p:txBody>
      </p:sp>
      <p:pic>
        <p:nvPicPr>
          <p:cNvPr id="599" name="Shape 599"/>
          <p:cNvPicPr preferRelativeResize="0"/>
          <p:nvPr/>
        </p:nvPicPr>
        <p:blipFill>
          <a:blip r:embed="rId3">
            <a:alphaModFix/>
          </a:blip>
          <a:stretch>
            <a:fillRect/>
          </a:stretch>
        </p:blipFill>
        <p:spPr>
          <a:xfrm>
            <a:off x="5554427" y="1835401"/>
            <a:ext cx="2863500" cy="1185750"/>
          </a:xfrm>
          <a:prstGeom prst="rect">
            <a:avLst/>
          </a:prstGeom>
          <a:noFill/>
          <a:ln>
            <a:noFill/>
          </a:ln>
        </p:spPr>
      </p:pic>
      <p:sp>
        <p:nvSpPr>
          <p:cNvPr id="600" name="Shape 600"/>
          <p:cNvSpPr txBox="1"/>
          <p:nvPr/>
        </p:nvSpPr>
        <p:spPr>
          <a:xfrm>
            <a:off x="5092225" y="1492350"/>
            <a:ext cx="3724800" cy="103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800">
                <a:solidFill>
                  <a:schemeClr val="dk1"/>
                </a:solidFill>
              </a:rPr>
              <a:t>Tomamos como estimador puntual de 𝝈</a:t>
            </a:r>
            <a:r>
              <a:rPr baseline="30000" lang="en" sz="1800">
                <a:solidFill>
                  <a:schemeClr val="dk1"/>
                </a:solidFill>
              </a:rPr>
              <a:t>2</a:t>
            </a:r>
            <a:r>
              <a:rPr baseline="-25000" lang="en" sz="1800">
                <a:solidFill>
                  <a:schemeClr val="dk1"/>
                </a:solidFill>
              </a:rPr>
              <a:t> </a:t>
            </a:r>
            <a:r>
              <a:rPr lang="en" sz="1800">
                <a:solidFill>
                  <a:schemeClr val="dk1"/>
                </a:solidFill>
              </a:rPr>
              <a:t> a</a:t>
            </a:r>
            <a:endParaRPr/>
          </a:p>
        </p:txBody>
      </p:sp>
      <p:pic>
        <p:nvPicPr>
          <p:cNvPr id="601" name="Shape 601"/>
          <p:cNvPicPr preferRelativeResize="0"/>
          <p:nvPr/>
        </p:nvPicPr>
        <p:blipFill>
          <a:blip r:embed="rId4">
            <a:alphaModFix/>
          </a:blip>
          <a:stretch>
            <a:fillRect/>
          </a:stretch>
        </p:blipFill>
        <p:spPr>
          <a:xfrm>
            <a:off x="6077138" y="3633438"/>
            <a:ext cx="1495425" cy="6762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Shape 60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La ji-cuadrada</a:t>
            </a:r>
            <a:endParaRPr/>
          </a:p>
        </p:txBody>
      </p:sp>
      <p:sp>
        <p:nvSpPr>
          <p:cNvPr id="607" name="Shape 607"/>
          <p:cNvSpPr txBox="1"/>
          <p:nvPr>
            <p:ph idx="1" type="body"/>
          </p:nvPr>
        </p:nvSpPr>
        <p:spPr>
          <a:xfrm>
            <a:off x="326550" y="1049075"/>
            <a:ext cx="22962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a:t>Este estadístico contiene al parámetro desconocido </a:t>
            </a:r>
            <a:r>
              <a:rPr lang="en" sz="2200">
                <a:solidFill>
                  <a:schemeClr val="dk1"/>
                </a:solidFill>
              </a:rPr>
              <a:t>𝝈</a:t>
            </a:r>
            <a:r>
              <a:rPr baseline="30000" lang="en" sz="2200">
                <a:solidFill>
                  <a:schemeClr val="dk1"/>
                </a:solidFill>
              </a:rPr>
              <a:t>2</a:t>
            </a:r>
            <a:r>
              <a:rPr lang="en"/>
              <a:t> a estimar  y tiene una distribución conocida, se puede probar que X tiene una distribución llamada j</a:t>
            </a:r>
            <a:r>
              <a:rPr b="1" lang="en"/>
              <a:t>i-cuadrado</a:t>
            </a:r>
            <a:r>
              <a:rPr lang="en"/>
              <a:t> con n-1 grados de libertad.</a:t>
            </a:r>
            <a:endParaRPr/>
          </a:p>
        </p:txBody>
      </p:sp>
      <p:pic>
        <p:nvPicPr>
          <p:cNvPr id="608" name="Shape 608"/>
          <p:cNvPicPr preferRelativeResize="0"/>
          <p:nvPr/>
        </p:nvPicPr>
        <p:blipFill>
          <a:blip r:embed="rId3">
            <a:alphaModFix/>
          </a:blip>
          <a:stretch>
            <a:fillRect/>
          </a:stretch>
        </p:blipFill>
        <p:spPr>
          <a:xfrm>
            <a:off x="2972450" y="1009650"/>
            <a:ext cx="6076026" cy="36196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Shape 61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Propiedades de la ji cuadrada</a:t>
            </a:r>
            <a:endParaRPr/>
          </a:p>
        </p:txBody>
      </p:sp>
      <p:pic>
        <p:nvPicPr>
          <p:cNvPr id="614" name="Shape 614"/>
          <p:cNvPicPr preferRelativeResize="0"/>
          <p:nvPr/>
        </p:nvPicPr>
        <p:blipFill>
          <a:blip r:embed="rId3">
            <a:alphaModFix/>
          </a:blip>
          <a:stretch>
            <a:fillRect/>
          </a:stretch>
        </p:blipFill>
        <p:spPr>
          <a:xfrm>
            <a:off x="79550" y="1446764"/>
            <a:ext cx="8391525" cy="25336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Shape 61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	</a:t>
            </a:r>
            <a:endParaRPr/>
          </a:p>
        </p:txBody>
      </p:sp>
      <p:sp>
        <p:nvSpPr>
          <p:cNvPr id="620" name="Shape 620"/>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Clr>
                <a:schemeClr val="dk1"/>
              </a:buClr>
              <a:buSzPts val="1100"/>
              <a:buFont typeface="Arial"/>
              <a:buNone/>
            </a:pPr>
            <a:r>
              <a:rPr lang="en">
                <a:solidFill>
                  <a:schemeClr val="dk1"/>
                </a:solidFill>
              </a:rPr>
              <a:t>Un fabricante de detergente líquido está interesado en la uniformidad de la máquina utilizada para llenar las botellas. De manera específica, es deseable que la desviación estándar  del proceso de llenado sea menor que 0.15 onzas de líquido; de otro modo, existe un porcentaje mayor del deseable de botellas con un contenido menor de detergente. Supongamos que la distribución del volumen de llenado es aproximadamente normal. Al tomar una muestra aleatoria de 20 botellas, se obtiene una varianza muestral S</a:t>
            </a:r>
            <a:r>
              <a:rPr baseline="30000" lang="en">
                <a:solidFill>
                  <a:schemeClr val="dk1"/>
                </a:solidFill>
              </a:rPr>
              <a:t>2</a:t>
            </a:r>
            <a:r>
              <a:rPr lang="en">
                <a:solidFill>
                  <a:schemeClr val="dk1"/>
                </a:solidFill>
              </a:rPr>
              <a:t>  0 . 0153 . Hallar un intervalo de confianza de nivel 0.95 para la verdadera varianza del volumen de llenado.</a:t>
            </a:r>
            <a:endParaRPr>
              <a:solidFill>
                <a:schemeClr val="dk1"/>
              </a:solidFill>
            </a:endParaRPr>
          </a:p>
          <a:p>
            <a:pPr indent="0" lvl="0" marL="0">
              <a:spcBef>
                <a:spcPts val="0"/>
              </a:spcBef>
              <a:spcAft>
                <a:spcPts val="0"/>
              </a:spcAft>
              <a:buNone/>
            </a:pPr>
            <a:r>
              <a:t/>
            </a:r>
            <a:endParaRPr sz="1400"/>
          </a:p>
        </p:txBody>
      </p:sp>
      <p:sp>
        <p:nvSpPr>
          <p:cNvPr id="621" name="Shape 621"/>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Shape 62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Solución	</a:t>
            </a:r>
            <a:endParaRPr/>
          </a:p>
        </p:txBody>
      </p:sp>
      <p:pic>
        <p:nvPicPr>
          <p:cNvPr id="627" name="Shape 627"/>
          <p:cNvPicPr preferRelativeResize="0"/>
          <p:nvPr/>
        </p:nvPicPr>
        <p:blipFill>
          <a:blip r:embed="rId3">
            <a:alphaModFix/>
          </a:blip>
          <a:stretch>
            <a:fillRect/>
          </a:stretch>
        </p:blipFill>
        <p:spPr>
          <a:xfrm>
            <a:off x="825075" y="993750"/>
            <a:ext cx="6883726" cy="358492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Shape 63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Conclusión intervalo de confianza	</a:t>
            </a:r>
            <a:endParaRPr/>
          </a:p>
        </p:txBody>
      </p:sp>
      <p:sp>
        <p:nvSpPr>
          <p:cNvPr id="633" name="Shape 633"/>
          <p:cNvSpPr txBox="1"/>
          <p:nvPr>
            <p:ph idx="1" type="body"/>
          </p:nvPr>
        </p:nvSpPr>
        <p:spPr>
          <a:xfrm>
            <a:off x="326549" y="1347175"/>
            <a:ext cx="8490300" cy="3184200"/>
          </a:xfrm>
          <a:prstGeom prst="rect">
            <a:avLst/>
          </a:prstGeom>
        </p:spPr>
        <p:txBody>
          <a:bodyPr anchorCtr="0" anchor="t" bIns="76025" lIns="76025" spcFirstLastPara="1" rIns="76025" wrap="square" tIns="76025">
            <a:noAutofit/>
          </a:bodyPr>
          <a:lstStyle/>
          <a:p>
            <a:pPr indent="0" lvl="0" marL="0" rtl="0" algn="just">
              <a:lnSpc>
                <a:spcPct val="115000"/>
              </a:lnSpc>
              <a:spcBef>
                <a:spcPts val="0"/>
              </a:spcBef>
              <a:spcAft>
                <a:spcPts val="0"/>
              </a:spcAft>
              <a:buClr>
                <a:schemeClr val="dk1"/>
              </a:buClr>
              <a:buSzPts val="1100"/>
              <a:buFont typeface="Arial"/>
              <a:buNone/>
            </a:pPr>
            <a:r>
              <a:rPr lang="en" sz="2600"/>
              <a:t>La estimación de los parámetros de la población a través del muestreo es una forma simple pero poderosa de inferencia. Las estimaciones de parámetros combinadas con los márgenes de error nos permiten crear intervalos de confianza que capturan el parámetro de población real con alta probabilidad.</a:t>
            </a:r>
            <a:endParaRPr sz="2600"/>
          </a:p>
          <a:p>
            <a:pPr indent="0" lvl="0" marL="0" algn="just">
              <a:spcBef>
                <a:spcPts val="0"/>
              </a:spcBef>
              <a:spcAft>
                <a:spcPts val="0"/>
              </a:spcAft>
              <a:buNone/>
            </a:pPr>
            <a:r>
              <a:t/>
            </a:r>
            <a:endParaRPr sz="26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Test o prueba de hipótesis</a:t>
            </a:r>
            <a:endParaRPr/>
          </a:p>
        </p:txBody>
      </p:sp>
      <p:sp>
        <p:nvSpPr>
          <p:cNvPr id="639" name="Shape 639"/>
          <p:cNvSpPr txBox="1"/>
          <p:nvPr>
            <p:ph idx="1" type="body"/>
          </p:nvPr>
        </p:nvSpPr>
        <p:spPr>
          <a:xfrm>
            <a:off x="326551" y="1118565"/>
            <a:ext cx="8327100" cy="3184200"/>
          </a:xfrm>
          <a:prstGeom prst="rect">
            <a:avLst/>
          </a:prstGeom>
        </p:spPr>
        <p:txBody>
          <a:bodyPr anchorCtr="0" anchor="t" bIns="76025" lIns="76025" spcFirstLastPara="1" rIns="76025" wrap="square" tIns="76025">
            <a:noAutofit/>
          </a:bodyPr>
          <a:lstStyle/>
          <a:p>
            <a:pPr indent="0" lvl="0" marL="0" rtl="0" algn="just">
              <a:spcBef>
                <a:spcPts val="0"/>
              </a:spcBef>
              <a:spcAft>
                <a:spcPts val="0"/>
              </a:spcAft>
              <a:buNone/>
            </a:pPr>
            <a:r>
              <a:rPr lang="en" sz="2100"/>
              <a:t>En muchos problemas se requiere tomar una decisión entre aceptar o rechazar una proposición sobre algún parámetro. Esta proposición recibe el nombre de hipótesis estadística, y el procedimiento de toma de decisión sobre la hipótesis se conoce como prueba o test de hipótesis.</a:t>
            </a:r>
            <a:endParaRPr sz="2100"/>
          </a:p>
          <a:p>
            <a:pPr indent="0" lvl="0" marL="0" algn="just">
              <a:spcBef>
                <a:spcPts val="0"/>
              </a:spcBef>
              <a:spcAft>
                <a:spcPts val="0"/>
              </a:spcAft>
              <a:buNone/>
            </a:pPr>
            <a:r>
              <a:rPr lang="en" sz="2100"/>
              <a:t>Como se emplean distribuciones de probabilidad para representar poblaciones, también podemos decir que una hipótesis estadística es una proposición sobre la distribución de probabilidad de una variable aleatoria, donde la hipótesis involucra a uno más parámetros de esta distribución.</a:t>
            </a:r>
            <a:endParaRPr sz="21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Shape 64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¿Qué son los test?</a:t>
            </a:r>
            <a:endParaRPr/>
          </a:p>
        </p:txBody>
      </p:sp>
      <p:sp>
        <p:nvSpPr>
          <p:cNvPr id="645" name="Shape 645"/>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Una hipótesis estadística es una afirmación respecto a alguno de los parámetros desconocidos poblacionales.</a:t>
            </a:r>
            <a:endParaRPr/>
          </a:p>
          <a:p>
            <a:pPr indent="0" lvl="0" marL="0">
              <a:spcBef>
                <a:spcPts val="0"/>
              </a:spcBef>
              <a:spcAft>
                <a:spcPts val="0"/>
              </a:spcAft>
              <a:buNone/>
            </a:pPr>
            <a:r>
              <a:t/>
            </a:r>
            <a:endParaRPr/>
          </a:p>
          <a:p>
            <a:pPr indent="0" lvl="0" marL="0">
              <a:spcBef>
                <a:spcPts val="0"/>
              </a:spcBef>
              <a:spcAft>
                <a:spcPts val="0"/>
              </a:spcAft>
              <a:buNone/>
            </a:pPr>
            <a:r>
              <a:rPr lang="en"/>
              <a:t>Ejemplos</a:t>
            </a:r>
            <a:endParaRPr/>
          </a:p>
          <a:p>
            <a:pPr indent="0" lvl="0" marL="0">
              <a:spcBef>
                <a:spcPts val="0"/>
              </a:spcBef>
              <a:spcAft>
                <a:spcPts val="0"/>
              </a:spcAft>
              <a:buNone/>
            </a:pPr>
            <a:r>
              <a:t/>
            </a:r>
            <a:endParaRPr/>
          </a:p>
          <a:p>
            <a:pPr indent="-342900" lvl="0" marL="457200" rtl="0">
              <a:spcBef>
                <a:spcPts val="0"/>
              </a:spcBef>
              <a:spcAft>
                <a:spcPts val="0"/>
              </a:spcAft>
              <a:buSzPts val="1800"/>
              <a:buChar char="●"/>
            </a:pPr>
            <a:r>
              <a:rPr lang="en"/>
              <a:t>El legislador X asegura que el sueldo promedio es de $18000</a:t>
            </a:r>
            <a:endParaRPr/>
          </a:p>
          <a:p>
            <a:pPr indent="-342900" lvl="0" marL="457200" rtl="0">
              <a:spcBef>
                <a:spcPts val="0"/>
              </a:spcBef>
              <a:spcAft>
                <a:spcPts val="0"/>
              </a:spcAft>
              <a:buSzPts val="1800"/>
              <a:buChar char="●"/>
            </a:pPr>
            <a:r>
              <a:rPr lang="en"/>
              <a:t>La proporción de ciudadanos que cree que la inflación va a ser del 15</a:t>
            </a:r>
            <a:br>
              <a:rPr lang="en"/>
            </a:br>
            <a:r>
              <a:rPr lang="en"/>
              <a:t>% es del 65%</a:t>
            </a:r>
            <a:endParaRPr/>
          </a:p>
          <a:p>
            <a:pPr indent="0" lvl="0" marL="0" rtl="0">
              <a:spcBef>
                <a:spcPts val="0"/>
              </a:spcBef>
              <a:spcAft>
                <a:spcPts val="0"/>
              </a:spcAft>
              <a:buNone/>
            </a:pPr>
            <a:r>
              <a:t/>
            </a:r>
            <a:endParaRPr/>
          </a:p>
          <a:p>
            <a:pPr indent="0" lvl="0" marL="0" rtl="0">
              <a:spcBef>
                <a:spcPts val="0"/>
              </a:spcBef>
              <a:spcAft>
                <a:spcPts val="0"/>
              </a:spcAft>
              <a:buNone/>
            </a:pPr>
            <a:r>
              <a:rPr lang="en"/>
              <a:t>Vamos a usar información muestral para validar estas evidencias empíricas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Shape 65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Conceptos básicos	</a:t>
            </a:r>
            <a:endParaRPr/>
          </a:p>
        </p:txBody>
      </p:sp>
      <p:sp>
        <p:nvSpPr>
          <p:cNvPr id="651" name="Shape 651"/>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Quienes son H</a:t>
            </a:r>
            <a:r>
              <a:rPr baseline="-25000" lang="en"/>
              <a:t>0 </a:t>
            </a:r>
            <a:r>
              <a:rPr lang="en"/>
              <a:t>y</a:t>
            </a:r>
            <a:r>
              <a:rPr lang="en"/>
              <a:t> H</a:t>
            </a:r>
            <a:r>
              <a:rPr baseline="-25000" lang="en"/>
              <a:t>1</a:t>
            </a:r>
            <a:r>
              <a:rPr lang="en"/>
              <a:t>? Son quienes van a formular la afirmación de mi hipótesis en un escenario dicotómico. Es decir el caso en el que ocurra o no la hipótesis que se está planteando.</a:t>
            </a:r>
            <a:endParaRPr/>
          </a:p>
          <a:p>
            <a:pPr indent="0" lvl="0" marL="0" algn="ctr">
              <a:spcBef>
                <a:spcPts val="0"/>
              </a:spcBef>
              <a:spcAft>
                <a:spcPts val="0"/>
              </a:spcAft>
              <a:buNone/>
            </a:pPr>
            <a:r>
              <a:t/>
            </a:r>
            <a:endParaRPr b="1"/>
          </a:p>
          <a:p>
            <a:pPr indent="0" lvl="0" marL="0" algn="ctr">
              <a:spcBef>
                <a:spcPts val="0"/>
              </a:spcBef>
              <a:spcAft>
                <a:spcPts val="0"/>
              </a:spcAft>
              <a:buNone/>
            </a:pPr>
            <a:r>
              <a:rPr b="1" lang="en">
                <a:solidFill>
                  <a:schemeClr val="dk1"/>
                </a:solidFill>
              </a:rPr>
              <a:t>H</a:t>
            </a:r>
            <a:r>
              <a:rPr b="1" baseline="-25000" lang="en">
                <a:solidFill>
                  <a:schemeClr val="dk1"/>
                </a:solidFill>
              </a:rPr>
              <a:t>0</a:t>
            </a:r>
            <a:r>
              <a:rPr b="1" lang="en">
                <a:solidFill>
                  <a:schemeClr val="dk1"/>
                </a:solidFill>
              </a:rPr>
              <a:t> se conoce como hipótesis nula</a:t>
            </a:r>
            <a:endParaRPr b="1">
              <a:solidFill>
                <a:schemeClr val="dk1"/>
              </a:solidFill>
            </a:endParaRPr>
          </a:p>
          <a:p>
            <a:pPr indent="0" lvl="0" marL="0" rtl="0" algn="ctr">
              <a:spcBef>
                <a:spcPts val="0"/>
              </a:spcBef>
              <a:spcAft>
                <a:spcPts val="0"/>
              </a:spcAft>
              <a:buNone/>
            </a:pPr>
            <a:r>
              <a:rPr b="1" lang="en">
                <a:solidFill>
                  <a:schemeClr val="dk1"/>
                </a:solidFill>
              </a:rPr>
              <a:t>H</a:t>
            </a:r>
            <a:r>
              <a:rPr b="1" baseline="-25000" lang="en">
                <a:solidFill>
                  <a:schemeClr val="dk1"/>
                </a:solidFill>
              </a:rPr>
              <a:t>1 </a:t>
            </a:r>
            <a:r>
              <a:rPr b="1" lang="en">
                <a:solidFill>
                  <a:schemeClr val="dk1"/>
                </a:solidFill>
              </a:rPr>
              <a:t>se conoce como hipótesis alternativa</a:t>
            </a:r>
            <a:endParaRPr b="1">
              <a:solidFill>
                <a:schemeClr val="dk1"/>
              </a:solidFill>
            </a:endParaRPr>
          </a:p>
          <a:p>
            <a:pPr indent="0" lvl="0" marL="0" rtl="0">
              <a:spcBef>
                <a:spcPts val="0"/>
              </a:spcBef>
              <a:spcAft>
                <a:spcPts val="0"/>
              </a:spcAft>
              <a:buNone/>
            </a:pPr>
            <a:r>
              <a:t/>
            </a:r>
            <a:endParaRPr b="1">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A partir de la muestra vamos a construir un estadístico (recordemos que es una función en base a la información muestral) para afirmar o rechazar con determinado nivel de significancia la  H</a:t>
            </a:r>
            <a:r>
              <a:rPr baseline="-25000" lang="en">
                <a:solidFill>
                  <a:schemeClr val="dk1"/>
                </a:solidFill>
              </a:rPr>
              <a:t>0</a:t>
            </a:r>
            <a:r>
              <a:rPr lang="en">
                <a:solidFill>
                  <a:schemeClr val="dk1"/>
                </a:solidFill>
              </a:rPr>
              <a:t>. Se supone que la evidencia empírica me dará las suficientes razones para aceptar o rechazar  H</a:t>
            </a:r>
            <a:r>
              <a:rPr baseline="-25000" lang="en">
                <a:solidFill>
                  <a:schemeClr val="dk1"/>
                </a:solidFill>
              </a:rPr>
              <a:t>0.</a:t>
            </a:r>
            <a:endParaRPr>
              <a:solidFill>
                <a:schemeClr val="dk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Shape 656"/>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Tipos de errores</a:t>
            </a:r>
            <a:endParaRPr/>
          </a:p>
        </p:txBody>
      </p:sp>
      <p:graphicFrame>
        <p:nvGraphicFramePr>
          <p:cNvPr id="657" name="Shape 657"/>
          <p:cNvGraphicFramePr/>
          <p:nvPr/>
        </p:nvGraphicFramePr>
        <p:xfrm>
          <a:off x="952500" y="1141375"/>
          <a:ext cx="3000000" cy="3000000"/>
        </p:xfrm>
        <a:graphic>
          <a:graphicData uri="http://schemas.openxmlformats.org/drawingml/2006/table">
            <a:tbl>
              <a:tblPr>
                <a:noFill/>
                <a:tableStyleId>{9060F26D-BFFE-444E-BFA3-AA11BF68A218}</a:tableStyleId>
              </a:tblPr>
              <a:tblGrid>
                <a:gridCol w="2413000"/>
                <a:gridCol w="2413000"/>
                <a:gridCol w="2413000"/>
              </a:tblGrid>
              <a:tr h="396225">
                <a:tc>
                  <a:txBody>
                    <a:bodyPr>
                      <a:noAutofit/>
                    </a:bodyPr>
                    <a:lstStyle/>
                    <a:p>
                      <a:pPr indent="0" lvl="0" marL="0">
                        <a:spcBef>
                          <a:spcPts val="0"/>
                        </a:spcBef>
                        <a:spcAft>
                          <a:spcPts val="0"/>
                        </a:spcAft>
                        <a:buNone/>
                      </a:pPr>
                      <a:r>
                        <a:t/>
                      </a:r>
                      <a:endParaRPr/>
                    </a:p>
                  </a:txBody>
                  <a:tcPr marT="91425" marB="91425" marR="91425" marL="91425"/>
                </a:tc>
                <a:tc gridSpan="2">
                  <a:txBody>
                    <a:bodyPr>
                      <a:noAutofit/>
                    </a:bodyPr>
                    <a:lstStyle/>
                    <a:p>
                      <a:pPr indent="0" lvl="0" marL="0" rtl="0" algn="ctr">
                        <a:spcBef>
                          <a:spcPts val="0"/>
                        </a:spcBef>
                        <a:spcAft>
                          <a:spcPts val="0"/>
                        </a:spcAft>
                        <a:buNone/>
                      </a:pPr>
                      <a:r>
                        <a:rPr lang="en"/>
                        <a:t>Decisión respecto a la </a:t>
                      </a:r>
                      <a:r>
                        <a:rPr lang="en" sz="1800">
                          <a:solidFill>
                            <a:schemeClr val="dk1"/>
                          </a:solidFill>
                        </a:rPr>
                        <a:t> H</a:t>
                      </a:r>
                      <a:r>
                        <a:rPr baseline="-25000" lang="en" sz="1800">
                          <a:solidFill>
                            <a:schemeClr val="dk1"/>
                          </a:solidFill>
                        </a:rPr>
                        <a:t>0</a:t>
                      </a:r>
                      <a:endParaRPr/>
                    </a:p>
                  </a:txBody>
                  <a:tcPr marT="91425" marB="91425" marR="91425" marL="91425"/>
                </a:tc>
                <a:tc hMerge="1"/>
              </a:tr>
              <a:tr h="381000">
                <a:tc>
                  <a:txBody>
                    <a:bodyPr>
                      <a:noAutofit/>
                    </a:bodyPr>
                    <a:lstStyle/>
                    <a:p>
                      <a:pPr indent="0" lvl="0" marL="0" algn="ctr">
                        <a:spcBef>
                          <a:spcPts val="0"/>
                        </a:spcBef>
                        <a:spcAft>
                          <a:spcPts val="0"/>
                        </a:spcAft>
                        <a:buNone/>
                      </a:pPr>
                      <a:r>
                        <a:t/>
                      </a:r>
                      <a:endParaRPr sz="1800"/>
                    </a:p>
                  </a:txBody>
                  <a:tcPr marT="91425" marB="91425" marR="91425" marL="91425"/>
                </a:tc>
                <a:tc>
                  <a:txBody>
                    <a:bodyPr>
                      <a:noAutofit/>
                    </a:bodyPr>
                    <a:lstStyle/>
                    <a:p>
                      <a:pPr indent="0" lvl="0" marL="0" algn="ctr">
                        <a:spcBef>
                          <a:spcPts val="0"/>
                        </a:spcBef>
                        <a:spcAft>
                          <a:spcPts val="0"/>
                        </a:spcAft>
                        <a:buNone/>
                      </a:pPr>
                      <a:r>
                        <a:rPr lang="en" sz="1800"/>
                        <a:t>Rechazo </a:t>
                      </a:r>
                      <a:r>
                        <a:rPr lang="en" sz="1800">
                          <a:solidFill>
                            <a:schemeClr val="dk1"/>
                          </a:solidFill>
                        </a:rPr>
                        <a:t> H</a:t>
                      </a:r>
                      <a:r>
                        <a:rPr baseline="-25000" lang="en" sz="1800">
                          <a:solidFill>
                            <a:schemeClr val="dk1"/>
                          </a:solidFill>
                        </a:rPr>
                        <a:t>0</a:t>
                      </a:r>
                      <a:endParaRPr sz="1800"/>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 No rechazo  H</a:t>
                      </a:r>
                      <a:r>
                        <a:rPr baseline="-25000" lang="en" sz="1800">
                          <a:solidFill>
                            <a:schemeClr val="dk1"/>
                          </a:solidFill>
                        </a:rPr>
                        <a:t>0</a:t>
                      </a:r>
                      <a:endParaRPr/>
                    </a:p>
                  </a:txBody>
                  <a:tcPr marT="91425" marB="91425" marR="91425" marL="91425"/>
                </a:tc>
              </a:tr>
              <a:tr h="381000">
                <a:tc>
                  <a:txBody>
                    <a:bodyPr>
                      <a:noAutofit/>
                    </a:bodyPr>
                    <a:lstStyle/>
                    <a:p>
                      <a:pPr indent="0" lvl="0" marL="0" algn="ctr">
                        <a:spcBef>
                          <a:spcPts val="0"/>
                        </a:spcBef>
                        <a:spcAft>
                          <a:spcPts val="0"/>
                        </a:spcAft>
                        <a:buNone/>
                      </a:pPr>
                      <a:r>
                        <a:rPr lang="en"/>
                        <a:t>V</a:t>
                      </a:r>
                      <a:endParaRPr/>
                    </a:p>
                  </a:txBody>
                  <a:tcPr marT="91425" marB="91425" marR="91425" marL="91425"/>
                </a:tc>
                <a:tc>
                  <a:txBody>
                    <a:bodyPr>
                      <a:noAutofit/>
                    </a:bodyPr>
                    <a:lstStyle/>
                    <a:p>
                      <a:pPr indent="0" lvl="0" marL="0" rtl="0" algn="ctr">
                        <a:spcBef>
                          <a:spcPts val="0"/>
                        </a:spcBef>
                        <a:spcAft>
                          <a:spcPts val="0"/>
                        </a:spcAft>
                        <a:buNone/>
                      </a:pPr>
                      <a:r>
                        <a:rPr lang="en"/>
                        <a:t>𝜶 </a:t>
                      </a:r>
                      <a:endParaRPr/>
                    </a:p>
                    <a:p>
                      <a:pPr indent="0" lvl="0" marL="0" rtl="0" algn="ctr">
                        <a:spcBef>
                          <a:spcPts val="0"/>
                        </a:spcBef>
                        <a:spcAft>
                          <a:spcPts val="0"/>
                        </a:spcAft>
                        <a:buNone/>
                      </a:pPr>
                      <a:r>
                        <a:rPr lang="en"/>
                        <a:t>Error de tipo I</a:t>
                      </a:r>
                      <a:endParaRPr/>
                    </a:p>
                    <a:p>
                      <a:pPr indent="0" lvl="0" marL="0" algn="ctr">
                        <a:spcBef>
                          <a:spcPts val="0"/>
                        </a:spcBef>
                        <a:spcAft>
                          <a:spcPts val="0"/>
                        </a:spcAft>
                        <a:buNone/>
                      </a:pPr>
                      <a:r>
                        <a:rPr lang="en"/>
                        <a:t>Falso positivo</a:t>
                      </a:r>
                      <a:endParaRPr/>
                    </a:p>
                  </a:txBody>
                  <a:tcPr marT="91425" marB="91425" marR="91425" marL="91425"/>
                </a:tc>
                <a:tc>
                  <a:txBody>
                    <a:bodyPr>
                      <a:noAutofit/>
                    </a:bodyPr>
                    <a:lstStyle/>
                    <a:p>
                      <a:pPr indent="0" lvl="0" marL="0" rtl="0" algn="ctr">
                        <a:spcBef>
                          <a:spcPts val="0"/>
                        </a:spcBef>
                        <a:spcAft>
                          <a:spcPts val="0"/>
                        </a:spcAft>
                        <a:buNone/>
                      </a:pPr>
                      <a:r>
                        <a:rPr lang="en"/>
                        <a:t>(1-</a:t>
                      </a:r>
                      <a:r>
                        <a:rPr lang="en">
                          <a:solidFill>
                            <a:schemeClr val="dk1"/>
                          </a:solidFill>
                        </a:rPr>
                        <a:t>𝜶</a:t>
                      </a:r>
                      <a:r>
                        <a:rPr lang="en"/>
                        <a:t>)</a:t>
                      </a:r>
                      <a:endParaRPr/>
                    </a:p>
                    <a:p>
                      <a:pPr indent="0" lvl="0" marL="0" algn="ctr">
                        <a:spcBef>
                          <a:spcPts val="0"/>
                        </a:spcBef>
                        <a:spcAft>
                          <a:spcPts val="0"/>
                        </a:spcAft>
                        <a:buNone/>
                      </a:pPr>
                      <a:r>
                        <a:rPr lang="en"/>
                        <a:t>Decisión correcta</a:t>
                      </a:r>
                      <a:endParaRPr/>
                    </a:p>
                  </a:txBody>
                  <a:tcPr marT="91425" marB="91425" marR="91425" marL="91425"/>
                </a:tc>
              </a:tr>
              <a:tr h="381000">
                <a:tc>
                  <a:txBody>
                    <a:bodyPr>
                      <a:noAutofit/>
                    </a:bodyPr>
                    <a:lstStyle/>
                    <a:p>
                      <a:pPr indent="0" lvl="0" marL="0" algn="ctr">
                        <a:spcBef>
                          <a:spcPts val="0"/>
                        </a:spcBef>
                        <a:spcAft>
                          <a:spcPts val="0"/>
                        </a:spcAft>
                        <a:buNone/>
                      </a:pPr>
                      <a:r>
                        <a:rPr lang="en"/>
                        <a:t>F</a:t>
                      </a:r>
                      <a:endParaRPr/>
                    </a:p>
                  </a:txBody>
                  <a:tcPr marT="91425" marB="91425" marR="91425" marL="91425"/>
                </a:tc>
                <a:tc>
                  <a:txBody>
                    <a:bodyPr>
                      <a:noAutofit/>
                    </a:bodyPr>
                    <a:lstStyle/>
                    <a:p>
                      <a:pPr indent="0" lvl="0" marL="0" rtl="0" algn="ctr">
                        <a:spcBef>
                          <a:spcPts val="0"/>
                        </a:spcBef>
                        <a:spcAft>
                          <a:spcPts val="0"/>
                        </a:spcAft>
                        <a:buNone/>
                      </a:pPr>
                      <a:r>
                        <a:rPr lang="en">
                          <a:solidFill>
                            <a:schemeClr val="dk1"/>
                          </a:solidFill>
                        </a:rPr>
                        <a:t>(1-</a:t>
                      </a:r>
                      <a:r>
                        <a:rPr lang="en">
                          <a:solidFill>
                            <a:schemeClr val="dk1"/>
                          </a:solidFill>
                        </a:rPr>
                        <a:t>𝜷)</a:t>
                      </a:r>
                      <a:endParaRPr>
                        <a:solidFill>
                          <a:schemeClr val="dk1"/>
                        </a:solidFill>
                      </a:endParaRPr>
                    </a:p>
                    <a:p>
                      <a:pPr indent="0" lvl="0" marL="0" rtl="0" algn="ctr">
                        <a:spcBef>
                          <a:spcPts val="0"/>
                        </a:spcBef>
                        <a:spcAft>
                          <a:spcPts val="0"/>
                        </a:spcAft>
                        <a:buNone/>
                      </a:pPr>
                      <a:r>
                        <a:rPr lang="en">
                          <a:solidFill>
                            <a:schemeClr val="dk1"/>
                          </a:solidFill>
                        </a:rPr>
                        <a:t>Potencia del test </a:t>
                      </a:r>
                      <a:endParaRPr>
                        <a:solidFill>
                          <a:schemeClr val="dk1"/>
                        </a:solidFill>
                      </a:endParaRPr>
                    </a:p>
                    <a:p>
                      <a:pPr indent="0" lvl="0" marL="0" algn="ctr">
                        <a:spcBef>
                          <a:spcPts val="0"/>
                        </a:spcBef>
                        <a:spcAft>
                          <a:spcPts val="0"/>
                        </a:spcAft>
                        <a:buClr>
                          <a:schemeClr val="dk1"/>
                        </a:buClr>
                        <a:buSzPts val="1100"/>
                        <a:buFont typeface="Arial"/>
                        <a:buNone/>
                      </a:pPr>
                      <a:r>
                        <a:rPr lang="en">
                          <a:solidFill>
                            <a:schemeClr val="dk1"/>
                          </a:solidFill>
                        </a:rPr>
                        <a:t>Decisión correcta</a:t>
                      </a:r>
                      <a:endParaRPr>
                        <a:solidFill>
                          <a:schemeClr val="dk1"/>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dk1"/>
                          </a:solidFill>
                        </a:rPr>
                        <a:t>𝜷</a:t>
                      </a:r>
                      <a:endParaRPr>
                        <a:solidFill>
                          <a:schemeClr val="dk1"/>
                        </a:solidFill>
                      </a:endParaRPr>
                    </a:p>
                    <a:p>
                      <a:pPr indent="0" lvl="0" marL="0" rtl="0" algn="ctr">
                        <a:spcBef>
                          <a:spcPts val="0"/>
                        </a:spcBef>
                        <a:spcAft>
                          <a:spcPts val="0"/>
                        </a:spcAft>
                        <a:buNone/>
                      </a:pPr>
                      <a:r>
                        <a:rPr lang="en">
                          <a:solidFill>
                            <a:schemeClr val="dk1"/>
                          </a:solidFill>
                        </a:rPr>
                        <a:t>Error de tipo II</a:t>
                      </a:r>
                      <a:endParaRPr>
                        <a:solidFill>
                          <a:schemeClr val="dk1"/>
                        </a:solidFill>
                      </a:endParaRPr>
                    </a:p>
                    <a:p>
                      <a:pPr indent="0" lvl="0" marL="0" algn="ctr">
                        <a:spcBef>
                          <a:spcPts val="0"/>
                        </a:spcBef>
                        <a:spcAft>
                          <a:spcPts val="0"/>
                        </a:spcAft>
                        <a:buClr>
                          <a:schemeClr val="dk1"/>
                        </a:buClr>
                        <a:buSzPts val="1100"/>
                        <a:buFont typeface="Arial"/>
                        <a:buNone/>
                      </a:pPr>
                      <a:r>
                        <a:rPr lang="en">
                          <a:solidFill>
                            <a:schemeClr val="dk1"/>
                          </a:solidFill>
                        </a:rPr>
                        <a:t>Falso negativo</a:t>
                      </a:r>
                      <a:endParaRPr>
                        <a:solidFill>
                          <a:schemeClr val="dk1"/>
                        </a:solidFill>
                      </a:endParaRPr>
                    </a:p>
                  </a:txBody>
                  <a:tcPr marT="91425" marB="91425" marR="91425" marL="91425"/>
                </a:tc>
              </a:tr>
            </a:tbl>
          </a:graphicData>
        </a:graphic>
      </p:graphicFrame>
      <p:sp>
        <p:nvSpPr>
          <p:cNvPr id="658" name="Shape 658"/>
          <p:cNvSpPr txBox="1"/>
          <p:nvPr/>
        </p:nvSpPr>
        <p:spPr>
          <a:xfrm>
            <a:off x="358150" y="3887550"/>
            <a:ext cx="8611200" cy="94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Ambos errores no pueden darse simultáneamente, porque habremos de rechazar o no </a:t>
            </a:r>
            <a:r>
              <a:rPr b="1" lang="en" sz="1800">
                <a:solidFill>
                  <a:schemeClr val="dk1"/>
                </a:solidFill>
              </a:rPr>
              <a:t> H</a:t>
            </a:r>
            <a:r>
              <a:rPr b="1" baseline="-25000" lang="en" sz="1800">
                <a:solidFill>
                  <a:schemeClr val="dk1"/>
                </a:solidFill>
              </a:rPr>
              <a:t>0. </a:t>
            </a:r>
            <a:endParaRPr b="1" sz="1800">
              <a:solidFill>
                <a:schemeClr val="dk1"/>
              </a:solidFill>
            </a:endParaRPr>
          </a:p>
          <a:p>
            <a:pPr indent="0" lvl="0" marL="0">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Estadísticos	</a:t>
            </a:r>
            <a:endParaRPr/>
          </a:p>
        </p:txBody>
      </p:sp>
      <p:sp>
        <p:nvSpPr>
          <p:cNvPr id="155" name="Shape 155"/>
          <p:cNvSpPr txBox="1"/>
          <p:nvPr>
            <p:ph idx="1" type="body"/>
          </p:nvPr>
        </p:nvSpPr>
        <p:spPr>
          <a:xfrm>
            <a:off x="326549" y="1101800"/>
            <a:ext cx="81669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a:t>Un estadístico es cualquier </a:t>
            </a:r>
            <a:r>
              <a:rPr b="1" lang="en"/>
              <a:t>función</a:t>
            </a:r>
            <a:r>
              <a:rPr lang="en"/>
              <a:t> de la muestra aleatoria</a:t>
            </a:r>
            <a:endParaRPr/>
          </a:p>
          <a:p>
            <a:pPr indent="0" lvl="0" marL="0" algn="just">
              <a:spcBef>
                <a:spcPts val="0"/>
              </a:spcBef>
              <a:spcAft>
                <a:spcPts val="0"/>
              </a:spcAft>
              <a:buNone/>
            </a:pPr>
            <a:r>
              <a:t/>
            </a:r>
            <a:endParaRPr/>
          </a:p>
          <a:p>
            <a:pPr indent="0" lvl="0" marL="0" rtl="0" algn="just">
              <a:spcBef>
                <a:spcPts val="0"/>
              </a:spcBef>
              <a:spcAft>
                <a:spcPts val="0"/>
              </a:spcAft>
              <a:buNone/>
            </a:pPr>
            <a:r>
              <a:rPr lang="en">
                <a:solidFill>
                  <a:schemeClr val="dk1"/>
                </a:solidFill>
              </a:rPr>
              <a:t>Es una medida cuantitativa, derivada de un conjunto de datos de una muestra, con el objetivo de estimar o inferir características de una población o modelo</a:t>
            </a:r>
            <a:r>
              <a:rPr lang="en"/>
              <a:t> estadístico</a:t>
            </a:r>
            <a:r>
              <a:rPr lang="en">
                <a:solidFill>
                  <a:schemeClr val="dk1"/>
                </a:solidFill>
              </a:rPr>
              <a:t>.</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en">
                <a:solidFill>
                  <a:schemeClr val="dk1"/>
                </a:solidFill>
              </a:rPr>
              <a:t>Usamos una muestra para conocer o estimar características de la población, denominamos:</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en">
                <a:solidFill>
                  <a:schemeClr val="dk1"/>
                </a:solidFill>
              </a:rPr>
              <a:t>PARÁMETRO ⇒ una medida resumen calculada sobre la población</a:t>
            </a:r>
            <a:endParaRPr>
              <a:solidFill>
                <a:schemeClr val="dk1"/>
              </a:solidFill>
            </a:endParaRPr>
          </a:p>
          <a:p>
            <a:pPr indent="0" lvl="0" marL="0" rtl="0" algn="just">
              <a:spcBef>
                <a:spcPts val="0"/>
              </a:spcBef>
              <a:spcAft>
                <a:spcPts val="0"/>
              </a:spcAft>
              <a:buNone/>
            </a:pPr>
            <a:r>
              <a:rPr lang="en">
                <a:solidFill>
                  <a:schemeClr val="dk1"/>
                </a:solidFill>
              </a:rPr>
              <a:t>ESTADÍSTICO ⇒ una medida resumen calculada sobre la muestra</a:t>
            </a:r>
            <a:endParaRPr b="1">
              <a:solidFill>
                <a:schemeClr val="dk1"/>
              </a:solidFill>
            </a:endParaRPr>
          </a:p>
          <a:p>
            <a:pPr indent="0" lvl="0" marL="0" rtl="0" algn="just">
              <a:spcBef>
                <a:spcPts val="0"/>
              </a:spcBef>
              <a:spcAft>
                <a:spcPts val="0"/>
              </a:spcAft>
              <a:buNone/>
            </a:pPr>
            <a:r>
              <a:t/>
            </a:r>
            <a:endParaRPr>
              <a:solidFill>
                <a:schemeClr val="dk1"/>
              </a:solidFill>
            </a:endParaRPr>
          </a:p>
          <a:p>
            <a:pPr indent="0" lvl="0" marL="0" algn="just">
              <a:spcBef>
                <a:spcPts val="0"/>
              </a:spcBef>
              <a:spcAft>
                <a:spcPts val="0"/>
              </a:spcAft>
              <a:buNone/>
            </a:pPr>
            <a:r>
              <a:t/>
            </a:r>
            <a:endParaRPr>
              <a:solidFill>
                <a:schemeClr val="dk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t/>
            </a:r>
            <a:endParaRPr/>
          </a:p>
        </p:txBody>
      </p:sp>
      <p:sp>
        <p:nvSpPr>
          <p:cNvPr id="664" name="Shape 664"/>
          <p:cNvSpPr txBox="1"/>
          <p:nvPr>
            <p:ph idx="1" type="body"/>
          </p:nvPr>
        </p:nvSpPr>
        <p:spPr>
          <a:xfrm>
            <a:off x="326551" y="12709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400"/>
              <a:t>Para ciertos valores del estadístico la decisión será rechazar </a:t>
            </a:r>
            <a:r>
              <a:rPr lang="en" sz="2400">
                <a:solidFill>
                  <a:schemeClr val="dk1"/>
                </a:solidFill>
              </a:rPr>
              <a:t> H</a:t>
            </a:r>
            <a:r>
              <a:rPr baseline="-25000" lang="en" sz="2400">
                <a:solidFill>
                  <a:schemeClr val="dk1"/>
                </a:solidFill>
              </a:rPr>
              <a:t>0</a:t>
            </a:r>
            <a:r>
              <a:rPr lang="en" sz="2400">
                <a:solidFill>
                  <a:schemeClr val="dk1"/>
                </a:solidFill>
              </a:rPr>
              <a:t>. Estos valores se conocen como los valores críticos y determinan una región crítica o de rechazo y una zona de aceptación. El valor crítico será aquel que expongamos como límite en el análisis. En los ejemplos vistos los $18000 pesos de salario promedio o el 65% de aceptación del estimado de inflación anual.</a:t>
            </a:r>
            <a:endParaRPr sz="2400">
              <a:solidFill>
                <a:schemeClr val="dk1"/>
              </a:solidFill>
            </a:endParaRPr>
          </a:p>
          <a:p>
            <a:pPr indent="0" lvl="0" marL="0">
              <a:spcBef>
                <a:spcPts val="0"/>
              </a:spcBef>
              <a:spcAft>
                <a:spcPts val="0"/>
              </a:spcAft>
              <a:buNone/>
            </a:pPr>
            <a:r>
              <a:t/>
            </a:r>
            <a:endParaRPr>
              <a:solidFill>
                <a:schemeClr val="dk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Estructura de un test de hipótesis</a:t>
            </a:r>
            <a:endParaRPr/>
          </a:p>
        </p:txBody>
      </p:sp>
      <p:sp>
        <p:nvSpPr>
          <p:cNvPr id="670" name="Shape 670"/>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381000" lvl="0" marL="457200" rtl="0">
              <a:spcBef>
                <a:spcPts val="0"/>
              </a:spcBef>
              <a:spcAft>
                <a:spcPts val="0"/>
              </a:spcAft>
              <a:buSzPts val="2400"/>
              <a:buAutoNum type="arabicPeriod"/>
            </a:pPr>
            <a:r>
              <a:rPr b="1" lang="en" sz="2400"/>
              <a:t>Formular la </a:t>
            </a:r>
            <a:r>
              <a:rPr b="1" lang="en" sz="2400">
                <a:solidFill>
                  <a:schemeClr val="dk1"/>
                </a:solidFill>
              </a:rPr>
              <a:t> H</a:t>
            </a:r>
            <a:r>
              <a:rPr b="1" baseline="-25000" lang="en" sz="2400">
                <a:solidFill>
                  <a:schemeClr val="dk1"/>
                </a:solidFill>
              </a:rPr>
              <a:t>0</a:t>
            </a:r>
            <a:r>
              <a:rPr b="1" lang="en" sz="2400">
                <a:solidFill>
                  <a:schemeClr val="dk1"/>
                </a:solidFill>
              </a:rPr>
              <a:t> a contrastar</a:t>
            </a:r>
            <a:endParaRPr b="1" sz="2400">
              <a:solidFill>
                <a:schemeClr val="dk1"/>
              </a:solidFill>
            </a:endParaRPr>
          </a:p>
          <a:p>
            <a:pPr indent="-381000" lvl="0" marL="457200" rtl="0">
              <a:spcBef>
                <a:spcPts val="0"/>
              </a:spcBef>
              <a:spcAft>
                <a:spcPts val="0"/>
              </a:spcAft>
              <a:buSzPts val="2400"/>
              <a:buAutoNum type="arabicPeriod"/>
            </a:pPr>
            <a:r>
              <a:rPr b="1" lang="en" sz="2400"/>
              <a:t>Establecer el nivel de significancia del test</a:t>
            </a:r>
            <a:endParaRPr b="1" sz="2400"/>
          </a:p>
          <a:p>
            <a:pPr indent="-381000" lvl="0" marL="457200" rtl="0">
              <a:spcBef>
                <a:spcPts val="0"/>
              </a:spcBef>
              <a:spcAft>
                <a:spcPts val="0"/>
              </a:spcAft>
              <a:buSzPts val="2400"/>
              <a:buAutoNum type="arabicPeriod"/>
            </a:pPr>
            <a:r>
              <a:rPr b="1" lang="en" sz="2400"/>
              <a:t>Cálculo del estadístico de contraste</a:t>
            </a:r>
            <a:endParaRPr b="1" sz="2400"/>
          </a:p>
          <a:p>
            <a:pPr indent="-381000" lvl="0" marL="457200" rtl="0">
              <a:spcBef>
                <a:spcPts val="0"/>
              </a:spcBef>
              <a:spcAft>
                <a:spcPts val="0"/>
              </a:spcAft>
              <a:buSzPts val="2400"/>
              <a:buAutoNum type="arabicPeriod"/>
            </a:pPr>
            <a:r>
              <a:rPr b="1" lang="en" sz="2400"/>
              <a:t>Regla de decisión</a:t>
            </a:r>
            <a:endParaRPr b="1" sz="2400"/>
          </a:p>
          <a:p>
            <a:pPr indent="-381000" lvl="0" marL="457200" rtl="0">
              <a:spcBef>
                <a:spcPts val="0"/>
              </a:spcBef>
              <a:spcAft>
                <a:spcPts val="0"/>
              </a:spcAft>
              <a:buSzPts val="2400"/>
              <a:buAutoNum type="arabicPeriod"/>
            </a:pPr>
            <a:r>
              <a:rPr b="1" lang="en" sz="2400"/>
              <a:t>Conclusión</a:t>
            </a:r>
            <a:br>
              <a:rPr lang="en"/>
            </a:br>
            <a:endParaRPr/>
          </a:p>
          <a:p>
            <a:pPr indent="0" lvl="0" marL="0">
              <a:spcBef>
                <a:spcPts val="0"/>
              </a:spcBef>
              <a:spcAft>
                <a:spcPts val="0"/>
              </a:spcAft>
              <a:buNone/>
            </a:pPr>
            <a:r>
              <a:rPr lang="en"/>
              <a: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Shape 67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Construyendo reglas de decisión</a:t>
            </a:r>
            <a:endParaRPr/>
          </a:p>
        </p:txBody>
      </p:sp>
      <p:sp>
        <p:nvSpPr>
          <p:cNvPr id="676" name="Shape 676"/>
          <p:cNvSpPr txBox="1"/>
          <p:nvPr>
            <p:ph idx="1" type="body"/>
          </p:nvPr>
        </p:nvSpPr>
        <p:spPr>
          <a:xfrm>
            <a:off x="326551" y="11185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t>En la mayoría de las situaciones la hipótesis nula dice que el efecto que indica la muestra es atribuible solamente a la variación aleatoria del estadístico de prueba. La hipótesis alternativa establece que el efecto que indica la muestra es verdadero.</a:t>
            </a:r>
            <a:endParaRPr/>
          </a:p>
          <a:p>
            <a:pPr indent="0" lvl="0" marL="0">
              <a:spcBef>
                <a:spcPts val="0"/>
              </a:spcBef>
              <a:spcAft>
                <a:spcPts val="0"/>
              </a:spcAft>
              <a:buNone/>
            </a:pPr>
            <a:r>
              <a:rPr lang="en"/>
              <a:t>Por ejemplo</a:t>
            </a:r>
            <a:endParaRPr/>
          </a:p>
          <a:p>
            <a:pPr indent="0" lvl="0" marL="0">
              <a:spcBef>
                <a:spcPts val="0"/>
              </a:spcBef>
              <a:spcAft>
                <a:spcPts val="0"/>
              </a:spcAft>
              <a:buNone/>
            </a:pPr>
            <a:r>
              <a:t/>
            </a:r>
            <a:endParaRPr/>
          </a:p>
          <a:p>
            <a:pPr indent="0" lvl="0" marL="0" rtl="0" algn="ctr">
              <a:spcBef>
                <a:spcPts val="0"/>
              </a:spcBef>
              <a:spcAft>
                <a:spcPts val="0"/>
              </a:spcAft>
              <a:buNone/>
            </a:pPr>
            <a:r>
              <a:rPr lang="en"/>
              <a:t>H</a:t>
            </a:r>
            <a:r>
              <a:rPr baseline="-25000" lang="en"/>
              <a:t>0</a:t>
            </a:r>
            <a:r>
              <a:rPr lang="en"/>
              <a:t> : μ ≥ 18000 contra </a:t>
            </a:r>
            <a:r>
              <a:rPr lang="en">
                <a:solidFill>
                  <a:schemeClr val="dk1"/>
                </a:solidFill>
              </a:rPr>
              <a:t>H</a:t>
            </a:r>
            <a:r>
              <a:rPr baseline="-25000" lang="en">
                <a:solidFill>
                  <a:schemeClr val="dk1"/>
                </a:solidFill>
              </a:rPr>
              <a:t>1</a:t>
            </a:r>
            <a:r>
              <a:rPr lang="en"/>
              <a:t> : μ &lt; 18000 (hipótesis alternativa unilateral)</a:t>
            </a:r>
            <a:endParaRPr/>
          </a:p>
          <a:p>
            <a:pPr indent="0" lvl="0" marL="0" rtl="0" algn="ctr">
              <a:spcBef>
                <a:spcPts val="0"/>
              </a:spcBef>
              <a:spcAft>
                <a:spcPts val="0"/>
              </a:spcAft>
              <a:buNone/>
            </a:pPr>
            <a:r>
              <a:rPr lang="en"/>
              <a:t>ó</a:t>
            </a:r>
            <a:endParaRPr/>
          </a:p>
          <a:p>
            <a:pPr indent="0" lvl="0" marL="0" rtl="0" algn="ctr">
              <a:spcBef>
                <a:spcPts val="0"/>
              </a:spcBef>
              <a:spcAft>
                <a:spcPts val="0"/>
              </a:spcAft>
              <a:buNone/>
            </a:pPr>
            <a:r>
              <a:rPr lang="en"/>
              <a:t>H 0 : μ ≤ 18000 contra H 1 : μ &gt; 18000 (hipótesis alternativa unilateral)</a:t>
            </a:r>
            <a:endParaRPr/>
          </a:p>
          <a:p>
            <a:pPr indent="0" lvl="0" marL="0" rtl="0" algn="ctr">
              <a:spcBef>
                <a:spcPts val="0"/>
              </a:spcBef>
              <a:spcAft>
                <a:spcPts val="0"/>
              </a:spcAft>
              <a:buNone/>
            </a:pPr>
            <a:r>
              <a:rPr lang="en"/>
              <a:t>ó</a:t>
            </a:r>
            <a:endParaRPr/>
          </a:p>
          <a:p>
            <a:pPr indent="0" lvl="0" marL="0" algn="ctr">
              <a:spcBef>
                <a:spcPts val="0"/>
              </a:spcBef>
              <a:spcAft>
                <a:spcPts val="0"/>
              </a:spcAft>
              <a:buNone/>
            </a:pPr>
            <a:r>
              <a:rPr lang="en"/>
              <a:t>H 0 : μ =18000 contra H 1 : μ  ≠ 18000 (hipótesis alternativa bilateral)</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Shape 68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Test de 1 cola y de 2 colas</a:t>
            </a:r>
            <a:endParaRPr/>
          </a:p>
        </p:txBody>
      </p:sp>
      <p:sp>
        <p:nvSpPr>
          <p:cNvPr id="682" name="Shape 682"/>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t/>
            </a:r>
            <a:endParaRPr/>
          </a:p>
        </p:txBody>
      </p:sp>
      <p:pic>
        <p:nvPicPr>
          <p:cNvPr id="683" name="Shape 683"/>
          <p:cNvPicPr preferRelativeResize="0"/>
          <p:nvPr/>
        </p:nvPicPr>
        <p:blipFill>
          <a:blip r:embed="rId3">
            <a:alphaModFix/>
          </a:blip>
          <a:stretch>
            <a:fillRect/>
          </a:stretch>
        </p:blipFill>
        <p:spPr>
          <a:xfrm>
            <a:off x="326558" y="1347175"/>
            <a:ext cx="3925079" cy="3184200"/>
          </a:xfrm>
          <a:prstGeom prst="rect">
            <a:avLst/>
          </a:prstGeom>
          <a:noFill/>
          <a:ln>
            <a:noFill/>
          </a:ln>
        </p:spPr>
      </p:pic>
      <p:pic>
        <p:nvPicPr>
          <p:cNvPr id="684" name="Shape 684"/>
          <p:cNvPicPr preferRelativeResize="0"/>
          <p:nvPr/>
        </p:nvPicPr>
        <p:blipFill>
          <a:blip r:embed="rId4">
            <a:alphaModFix/>
          </a:blip>
          <a:stretch>
            <a:fillRect/>
          </a:stretch>
        </p:blipFill>
        <p:spPr>
          <a:xfrm>
            <a:off x="4514200" y="1575775"/>
            <a:ext cx="4226450" cy="264898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Shape 68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Como podemos manejar los errores?</a:t>
            </a:r>
            <a:endParaRPr/>
          </a:p>
        </p:txBody>
      </p:sp>
      <p:sp>
        <p:nvSpPr>
          <p:cNvPr id="690" name="Shape 690"/>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t>Debido a que la decisión se basa en variables aleatorias es posible asociar probabilidades a los errores de tipo I y II, específicamente anotamos</a:t>
            </a:r>
            <a:endParaRPr/>
          </a:p>
          <a:p>
            <a:pPr indent="0" lvl="0" marL="0" algn="ctr">
              <a:spcBef>
                <a:spcPts val="0"/>
              </a:spcBef>
              <a:spcAft>
                <a:spcPts val="0"/>
              </a:spcAft>
              <a:buClr>
                <a:schemeClr val="dk1"/>
              </a:buClr>
              <a:buSzPts val="1100"/>
              <a:buFont typeface="Arial"/>
              <a:buNone/>
            </a:pPr>
            <a:r>
              <a:rPr lang="en"/>
              <a:t>α = P ( error de tipo I )</a:t>
            </a:r>
            <a:endParaRPr/>
          </a:p>
          <a:p>
            <a:pPr indent="0" lvl="0" marL="0" algn="ctr">
              <a:spcBef>
                <a:spcPts val="0"/>
              </a:spcBef>
              <a:spcAft>
                <a:spcPts val="0"/>
              </a:spcAft>
              <a:buClr>
                <a:schemeClr val="dk1"/>
              </a:buClr>
              <a:buSzPts val="1100"/>
              <a:buFont typeface="Arial"/>
              <a:buNone/>
            </a:pPr>
            <a:r>
              <a:rPr lang="en"/>
              <a:t>β = P ( error de tipo II )</a:t>
            </a:r>
            <a:endParaRPr/>
          </a:p>
          <a:p>
            <a:pPr indent="0" lvl="0" marL="0">
              <a:spcBef>
                <a:spcPts val="0"/>
              </a:spcBef>
              <a:spcAft>
                <a:spcPts val="0"/>
              </a:spcAft>
              <a:buClr>
                <a:schemeClr val="dk1"/>
              </a:buClr>
              <a:buSzPts val="1100"/>
              <a:buFont typeface="Arial"/>
              <a:buNone/>
            </a:pPr>
            <a:r>
              <a:rPr lang="en"/>
              <a:t>A α = P ( error de tipo I ) se lo conoce como nivel de significancia del test .</a:t>
            </a:r>
            <a:endParaRPr/>
          </a:p>
          <a:p>
            <a:pPr indent="0" lvl="0" marL="0">
              <a:spcBef>
                <a:spcPts val="0"/>
              </a:spcBef>
              <a:spcAft>
                <a:spcPts val="0"/>
              </a:spcAft>
              <a:buNone/>
            </a:pPr>
            <a:r>
              <a:rPr lang="en"/>
              <a:t>Para calcular estas probabilidades debemos conocer la distribución del estadístico de prueba en el caso de ser H</a:t>
            </a:r>
            <a:r>
              <a:rPr baseline="-25000" lang="en"/>
              <a:t>0 </a:t>
            </a:r>
            <a:r>
              <a:rPr lang="en"/>
              <a:t> verdadera, es decir debemos conocer la distribución del estadístico de prueba “bajo H</a:t>
            </a:r>
            <a:r>
              <a:rPr baseline="-25000" lang="en"/>
              <a:t> 0</a:t>
            </a:r>
            <a:r>
              <a:rPr lang="en"/>
              <a:t> ”</a:t>
            </a:r>
            <a:endParaRPr/>
          </a:p>
          <a:p>
            <a:pPr indent="0" lvl="0" marL="0">
              <a:spcBef>
                <a:spcPts val="0"/>
              </a:spcBef>
              <a:spcAft>
                <a:spcPts val="0"/>
              </a:spcAft>
              <a:buNone/>
            </a:pPr>
            <a:r>
              <a:t/>
            </a:r>
            <a:endParaRPr/>
          </a:p>
          <a:p>
            <a:pPr indent="0" lvl="0" marL="0">
              <a:spcBef>
                <a:spcPts val="0"/>
              </a:spcBef>
              <a:spcAft>
                <a:spcPts val="0"/>
              </a:spcAft>
              <a:buNone/>
            </a:pPr>
            <a:r>
              <a:rPr lang="en"/>
              <a:t>Revisemos con un ejemplo</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a:t>
            </a:r>
            <a:endParaRPr/>
          </a:p>
        </p:txBody>
      </p:sp>
      <p:sp>
        <p:nvSpPr>
          <p:cNvPr id="696" name="Shape 696"/>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a:t>Por ejemplo, supongamos que cierto tipo de motor de automóvil emite una media de 100 mg de óxidos de nitrógeno (NO x ) por segundo con 100 caballos de fuerza. Se ha propuesto una modificación al diseño del motor para reducir las emisiones de NO x . El nuevo diseño se producirá si se demuestra que la media</a:t>
            </a:r>
            <a:endParaRPr/>
          </a:p>
          <a:p>
            <a:pPr indent="0" lvl="0" marL="0" algn="just">
              <a:spcBef>
                <a:spcPts val="0"/>
              </a:spcBef>
              <a:spcAft>
                <a:spcPts val="0"/>
              </a:spcAft>
              <a:buClr>
                <a:schemeClr val="dk1"/>
              </a:buClr>
              <a:buSzPts val="1100"/>
              <a:buFont typeface="Arial"/>
              <a:buNone/>
            </a:pPr>
            <a:r>
              <a:rPr lang="en"/>
              <a:t>de su tasa de emisiones es menor de 100 mg/s. Se construye y se prueba una muestra de 50 motores modificados. La media muestral de emisiones de NO x es de 92 mg/s, y la desviación estándar muestral es de 21 mg/s.</a:t>
            </a:r>
            <a:endParaRPr/>
          </a:p>
          <a:p>
            <a:pPr indent="0" lvl="0" marL="0" algn="just">
              <a:spcBef>
                <a:spcPts val="0"/>
              </a:spcBef>
              <a:spcAft>
                <a:spcPts val="0"/>
              </a:spcAft>
              <a:buNone/>
            </a:pPr>
            <a:r>
              <a:rPr lang="en"/>
              <a:t>La variable aleatoria de interés en este caso es </a:t>
            </a:r>
            <a:endParaRPr/>
          </a:p>
          <a:p>
            <a:pPr indent="0" lvl="0" marL="0" algn="just">
              <a:spcBef>
                <a:spcPts val="0"/>
              </a:spcBef>
              <a:spcAft>
                <a:spcPts val="0"/>
              </a:spcAft>
              <a:buNone/>
            </a:pPr>
            <a:r>
              <a:rPr i="1" lang="en"/>
              <a:t>X: “tasa de emisión de un motor modificado tomado al azar”.</a:t>
            </a:r>
            <a:endParaRPr i="1"/>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Shape 70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Ejemplo</a:t>
            </a:r>
            <a:endParaRPr/>
          </a:p>
        </p:txBody>
      </p:sp>
      <p:sp>
        <p:nvSpPr>
          <p:cNvPr id="702" name="Shape 702"/>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sz="2400"/>
              <a:t>La preocupación de los fabricantes consiste en que los motores modificados no puedan reducir todas las emisiones; es decir que la media poblacional pudiera ser 100 o mayor que 100.</a:t>
            </a:r>
            <a:endParaRPr sz="2400"/>
          </a:p>
          <a:p>
            <a:pPr indent="0" lvl="0" marL="0" algn="just">
              <a:spcBef>
                <a:spcPts val="0"/>
              </a:spcBef>
              <a:spcAft>
                <a:spcPts val="0"/>
              </a:spcAft>
              <a:buNone/>
            </a:pPr>
            <a:r>
              <a:rPr lang="en" sz="2400"/>
              <a:t>Entonces, la pregunta es: ¿es factible que esta muestra pueda provenir de una v.a. con media 100 o mayor?</a:t>
            </a:r>
            <a:endParaRPr sz="2400"/>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Shape 70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Solución </a:t>
            </a:r>
            <a:endParaRPr/>
          </a:p>
        </p:txBody>
      </p:sp>
      <p:sp>
        <p:nvSpPr>
          <p:cNvPr id="708" name="Shape 708"/>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a:solidFill>
                  <a:schemeClr val="dk1"/>
                </a:solidFill>
              </a:rPr>
              <a:t>Se ha observado una muestra con media X = 92 .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Hay dos interpretaciones posibles de esta observación:</a:t>
            </a:r>
            <a:endParaRPr>
              <a:solidFill>
                <a:schemeClr val="dk1"/>
              </a:solidFill>
            </a:endParaRPr>
          </a:p>
          <a:p>
            <a:pPr indent="0" lvl="0" marL="0">
              <a:spcBef>
                <a:spcPts val="0"/>
              </a:spcBef>
              <a:spcAft>
                <a:spcPts val="0"/>
              </a:spcAft>
              <a:buNone/>
            </a:pPr>
            <a:r>
              <a:rPr lang="en">
                <a:solidFill>
                  <a:schemeClr val="dk1"/>
                </a:solidFill>
              </a:rPr>
              <a:t>1- La media poblacional es realmente mayor o igual que 100, y la media muestral es menor que 100 debido a la variabilidad propia de la variable aleatoria X  </a:t>
            </a:r>
            <a:endParaRPr>
              <a:solidFill>
                <a:schemeClr val="dk1"/>
              </a:solidFill>
            </a:endParaRPr>
          </a:p>
          <a:p>
            <a:pPr indent="457200" lvl="0" marL="2286000">
              <a:spcBef>
                <a:spcPts val="0"/>
              </a:spcBef>
              <a:spcAft>
                <a:spcPts val="0"/>
              </a:spcAft>
              <a:buNone/>
            </a:pPr>
            <a:r>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2- La media poblacional es en realidad menor que 100, y la media muestral refleja este hecho.</a:t>
            </a:r>
            <a:endParaRPr>
              <a:solidFill>
                <a:schemeClr val="dk1"/>
              </a:solidFill>
            </a:endParaRPr>
          </a:p>
          <a:p>
            <a:pPr indent="0" lvl="0" marL="0">
              <a:spcBef>
                <a:spcPts val="0"/>
              </a:spcBef>
              <a:spcAft>
                <a:spcPts val="0"/>
              </a:spcAft>
              <a:buClr>
                <a:schemeClr val="dk1"/>
              </a:buClr>
              <a:buSzPts val="1100"/>
              <a:buFont typeface="Arial"/>
              <a:buNone/>
            </a:pPr>
            <a:r>
              <a:t/>
            </a:r>
            <a:endParaRPr/>
          </a:p>
        </p:txBody>
      </p:sp>
      <p:sp>
        <p:nvSpPr>
          <p:cNvPr id="709" name="Shape 709"/>
          <p:cNvSpPr/>
          <p:nvPr/>
        </p:nvSpPr>
        <p:spPr>
          <a:xfrm>
            <a:off x="1657825" y="2621350"/>
            <a:ext cx="793500" cy="99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0" name="Shape 710"/>
          <p:cNvSpPr/>
          <p:nvPr/>
        </p:nvSpPr>
        <p:spPr>
          <a:xfrm>
            <a:off x="2451325" y="3829550"/>
            <a:ext cx="793500" cy="99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1" name="Shape 711"/>
          <p:cNvSpPr txBox="1"/>
          <p:nvPr/>
        </p:nvSpPr>
        <p:spPr>
          <a:xfrm>
            <a:off x="2564650" y="2507975"/>
            <a:ext cx="1516200" cy="164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3600">
                <a:solidFill>
                  <a:schemeClr val="dk1"/>
                </a:solidFill>
              </a:rPr>
              <a:t>H</a:t>
            </a:r>
            <a:r>
              <a:rPr b="1" baseline="-25000" lang="en" sz="3600">
                <a:solidFill>
                  <a:schemeClr val="dk1"/>
                </a:solidFill>
              </a:rPr>
              <a:t>0</a:t>
            </a:r>
            <a:endParaRPr b="1" sz="3600"/>
          </a:p>
        </p:txBody>
      </p:sp>
      <p:sp>
        <p:nvSpPr>
          <p:cNvPr id="712" name="Shape 712"/>
          <p:cNvSpPr txBox="1"/>
          <p:nvPr/>
        </p:nvSpPr>
        <p:spPr>
          <a:xfrm>
            <a:off x="3479050" y="3829550"/>
            <a:ext cx="1516200" cy="164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600">
                <a:solidFill>
                  <a:schemeClr val="dk1"/>
                </a:solidFill>
              </a:rPr>
              <a:t>H</a:t>
            </a:r>
            <a:r>
              <a:rPr b="1" baseline="-25000" lang="en" sz="3600">
                <a:solidFill>
                  <a:schemeClr val="dk1"/>
                </a:solidFill>
              </a:rPr>
              <a:t>1</a:t>
            </a:r>
            <a:endParaRPr b="1" sz="36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Shape 71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Que nos dicen H</a:t>
            </a:r>
            <a:r>
              <a:rPr baseline="-25000" lang="en"/>
              <a:t>0 </a:t>
            </a:r>
            <a:r>
              <a:rPr lang="en"/>
              <a:t>y H</a:t>
            </a:r>
            <a:r>
              <a:rPr baseline="-25000" lang="en"/>
              <a:t>1</a:t>
            </a:r>
            <a:endParaRPr baseline="-25000"/>
          </a:p>
        </p:txBody>
      </p:sp>
      <p:sp>
        <p:nvSpPr>
          <p:cNvPr id="718" name="Shape 718"/>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Clr>
                <a:schemeClr val="dk1"/>
              </a:buClr>
              <a:buSzPts val="1100"/>
              <a:buFont typeface="Arial"/>
              <a:buNone/>
            </a:pPr>
            <a:r>
              <a:rPr lang="en" sz="2400"/>
              <a:t>En la mayoría de las situaciones la hipótesis nula dice que el efecto que indica la muestra es atribuible solamente a la variación aleatoria del estadístico de prueba.</a:t>
            </a:r>
            <a:endParaRPr sz="2400"/>
          </a:p>
          <a:p>
            <a:pPr indent="0" lvl="0" marL="0" algn="just">
              <a:spcBef>
                <a:spcPts val="0"/>
              </a:spcBef>
              <a:spcAft>
                <a:spcPts val="0"/>
              </a:spcAft>
              <a:buNone/>
            </a:pPr>
            <a:r>
              <a:rPr lang="en" sz="2400"/>
              <a:t>La hipótesis alternativa establece que el efecto que indica la muestra es verdadero.</a:t>
            </a:r>
            <a:endParaRPr sz="24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Shape 72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Analicemos lo errores</a:t>
            </a:r>
            <a:endParaRPr/>
          </a:p>
        </p:txBody>
      </p:sp>
      <p:sp>
        <p:nvSpPr>
          <p:cNvPr id="724" name="Shape 724"/>
          <p:cNvSpPr txBox="1"/>
          <p:nvPr>
            <p:ph idx="1" type="body"/>
          </p:nvPr>
        </p:nvSpPr>
        <p:spPr>
          <a:xfrm>
            <a:off x="326550" y="1347169"/>
            <a:ext cx="8327100" cy="12363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a:t>Para calcular estas probabilidades debemos conocer la distribución del estadístico de prueba en el caso de ser H</a:t>
            </a:r>
            <a:r>
              <a:rPr baseline="-25000" lang="en"/>
              <a:t>0</a:t>
            </a:r>
            <a:r>
              <a:rPr lang="en"/>
              <a:t> verdadera, es decir debemos conocer la distribución del estadístico de prueba “bajo H</a:t>
            </a:r>
            <a:r>
              <a:rPr baseline="-25000" lang="en"/>
              <a:t>0</a:t>
            </a:r>
            <a:r>
              <a:rPr lang="en"/>
              <a:t> ”.</a:t>
            </a:r>
            <a:endParaRPr/>
          </a:p>
          <a:p>
            <a:pPr indent="0" lvl="0" marL="0" algn="just">
              <a:spcBef>
                <a:spcPts val="0"/>
              </a:spcBef>
              <a:spcAft>
                <a:spcPts val="0"/>
              </a:spcAft>
              <a:buNone/>
            </a:pPr>
            <a:r>
              <a:rPr lang="en"/>
              <a:t>Como la muestra es grande, ya sabemos que por T.C.L. el estadístico</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725" name="Shape 725"/>
          <p:cNvPicPr preferRelativeResize="0"/>
          <p:nvPr/>
        </p:nvPicPr>
        <p:blipFill>
          <a:blip r:embed="rId3">
            <a:alphaModFix/>
          </a:blip>
          <a:stretch>
            <a:fillRect/>
          </a:stretch>
        </p:blipFill>
        <p:spPr>
          <a:xfrm>
            <a:off x="1016388" y="2583538"/>
            <a:ext cx="6753225" cy="1171575"/>
          </a:xfrm>
          <a:prstGeom prst="rect">
            <a:avLst/>
          </a:prstGeom>
          <a:noFill/>
          <a:ln>
            <a:noFill/>
          </a:ln>
        </p:spPr>
      </p:pic>
      <p:sp>
        <p:nvSpPr>
          <p:cNvPr id="726" name="Shape 726"/>
          <p:cNvSpPr txBox="1"/>
          <p:nvPr/>
        </p:nvSpPr>
        <p:spPr>
          <a:xfrm>
            <a:off x="572825" y="3732525"/>
            <a:ext cx="4260300" cy="91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Parámetros y Estadísticos</a:t>
            </a:r>
            <a:endParaRPr/>
          </a:p>
        </p:txBody>
      </p:sp>
      <p:sp>
        <p:nvSpPr>
          <p:cNvPr id="161" name="Shape 161"/>
          <p:cNvSpPr txBox="1"/>
          <p:nvPr>
            <p:ph idx="1" type="body"/>
          </p:nvPr>
        </p:nvSpPr>
        <p:spPr>
          <a:xfrm>
            <a:off x="326550" y="1118575"/>
            <a:ext cx="8490300" cy="1996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000"/>
              <a:t>La característica de interés de la población se conoce como parámetro y la característica correspondiente de la muestra es el estadístico de la muestra o la estimación de parámetro. Debido a que el estadístico es un resumen de información acerca de un parámetro obtenido a partir de la muestra, el valor de un estadístico depende de la muestra específica que fue extraída de la población. </a:t>
            </a:r>
            <a:endParaRPr sz="2000"/>
          </a:p>
        </p:txBody>
      </p:sp>
      <p:sp>
        <p:nvSpPr>
          <p:cNvPr id="162" name="Shape 162"/>
          <p:cNvSpPr txBox="1"/>
          <p:nvPr>
            <p:ph idx="2" type="body"/>
          </p:nvPr>
        </p:nvSpPr>
        <p:spPr>
          <a:xfrm>
            <a:off x="326556" y="3215225"/>
            <a:ext cx="8426100" cy="15186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sz="2000"/>
              <a:t>Sus valores cambian aleatoriamente de una muestra aleatoria a la siguiente, por lo que un estadístico es una cantidad aleatoria (variable).</a:t>
            </a:r>
            <a:endParaRPr sz="20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Shape 73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Regla de decisión</a:t>
            </a:r>
            <a:endParaRPr/>
          </a:p>
        </p:txBody>
      </p:sp>
      <p:sp>
        <p:nvSpPr>
          <p:cNvPr id="732" name="Shape 732"/>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rtl="0">
              <a:spcBef>
                <a:spcPts val="0"/>
              </a:spcBef>
              <a:spcAft>
                <a:spcPts val="0"/>
              </a:spcAft>
              <a:buNone/>
            </a:pPr>
            <a:r>
              <a:rPr lang="en">
                <a:solidFill>
                  <a:schemeClr val="dk1"/>
                </a:solidFill>
              </a:rPr>
              <a:t>Y vamos a construir la regla de decisión. Por ahora mostraremos esta y más adelante hablaremos de construir una nueva</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Por ahora tengamos la siguiente:</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 se rechaza H </a:t>
            </a:r>
            <a:r>
              <a:rPr baseline="-25000" lang="en">
                <a:solidFill>
                  <a:schemeClr val="dk1"/>
                </a:solidFill>
              </a:rPr>
              <a:t>0</a:t>
            </a:r>
            <a:r>
              <a:rPr lang="en">
                <a:solidFill>
                  <a:schemeClr val="dk1"/>
                </a:solidFill>
              </a:rPr>
              <a:t> si X &lt; 95</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 se acepta H</a:t>
            </a:r>
            <a:r>
              <a:rPr baseline="-25000" lang="en">
                <a:solidFill>
                  <a:schemeClr val="dk1"/>
                </a:solidFill>
              </a:rPr>
              <a:t> 0</a:t>
            </a:r>
            <a:r>
              <a:rPr lang="en">
                <a:solidFill>
                  <a:schemeClr val="dk1"/>
                </a:solidFill>
              </a:rPr>
              <a:t> si X ≥ 95</a:t>
            </a:r>
            <a:endParaRPr>
              <a:solidFill>
                <a:schemeClr val="dk1"/>
              </a:solidFill>
            </a:endParaRPr>
          </a:p>
          <a:p>
            <a:pPr indent="0" lvl="0" marL="0" algn="ctr">
              <a:spcBef>
                <a:spcPts val="0"/>
              </a:spcBef>
              <a:spcAft>
                <a:spcPts val="0"/>
              </a:spcAft>
              <a:buNone/>
            </a:pPr>
            <a:r>
              <a:t/>
            </a:r>
            <a:endParaRPr>
              <a:solidFill>
                <a:schemeClr val="dk1"/>
              </a:solidFill>
            </a:endParaRPr>
          </a:p>
          <a:p>
            <a:pPr indent="0" lvl="0" marL="0" algn="ctr">
              <a:spcBef>
                <a:spcPts val="0"/>
              </a:spcBef>
              <a:spcAft>
                <a:spcPts val="0"/>
              </a:spcAft>
              <a:buNone/>
            </a:pPr>
            <a:r>
              <a:rPr lang="en">
                <a:solidFill>
                  <a:schemeClr val="dk1"/>
                </a:solidFill>
              </a:rPr>
              <a:t>El intervalo  95 , ∞  es la zona de aceptación.</a:t>
            </a:r>
            <a:endParaRPr>
              <a:solidFill>
                <a:schemeClr val="dk1"/>
              </a:solidFill>
            </a:endParaRPr>
          </a:p>
          <a:p>
            <a:pPr indent="0" lvl="0" marL="0" rtl="0" algn="ctr">
              <a:spcBef>
                <a:spcPts val="0"/>
              </a:spcBef>
              <a:spcAft>
                <a:spcPts val="0"/>
              </a:spcAft>
              <a:buNone/>
            </a:pPr>
            <a:r>
              <a:rPr lang="en">
                <a:solidFill>
                  <a:schemeClr val="dk1"/>
                </a:solidFill>
              </a:rPr>
              <a:t>La región  − ∞ ; 95  es la zona de rechazo o región crítica.</a:t>
            </a:r>
            <a:endParaRPr>
              <a:solidFill>
                <a:schemeClr val="dk1"/>
              </a:solidFill>
            </a:endParaRPr>
          </a:p>
          <a:p>
            <a:pPr indent="0" lvl="0" marL="0" rtl="0" algn="ctr">
              <a:spcBef>
                <a:spcPts val="0"/>
              </a:spcBef>
              <a:spcAft>
                <a:spcPts val="0"/>
              </a:spcAft>
              <a:buNone/>
            </a:pPr>
            <a:r>
              <a:rPr lang="en">
                <a:solidFill>
                  <a:schemeClr val="dk1"/>
                </a:solidFill>
              </a:rPr>
              <a:t>Mientras que 95 es el punto crítico .</a:t>
            </a:r>
            <a:endParaRPr>
              <a:solidFill>
                <a:schemeClr val="dk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Shape 73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Cálculo del error de tipo I</a:t>
            </a:r>
            <a:endParaRPr/>
          </a:p>
        </p:txBody>
      </p:sp>
      <p:sp>
        <p:nvSpPr>
          <p:cNvPr id="738" name="Shape 738"/>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rtl="0">
              <a:spcBef>
                <a:spcPts val="0"/>
              </a:spcBef>
              <a:spcAft>
                <a:spcPts val="0"/>
              </a:spcAft>
              <a:buNone/>
            </a:pPr>
            <a:r>
              <a:rPr lang="en"/>
              <a:t>Entonces para calcular α planteamos:</a:t>
            </a:r>
            <a:endParaRPr/>
          </a:p>
          <a:p>
            <a:pPr indent="0" lvl="0" marL="0">
              <a:spcBef>
                <a:spcPts val="0"/>
              </a:spcBef>
              <a:spcAft>
                <a:spcPts val="0"/>
              </a:spcAft>
              <a:buNone/>
            </a:pPr>
            <a:r>
              <a:t/>
            </a:r>
            <a:endParaRPr/>
          </a:p>
        </p:txBody>
      </p:sp>
      <p:pic>
        <p:nvPicPr>
          <p:cNvPr id="739" name="Shape 739"/>
          <p:cNvPicPr preferRelativeResize="0"/>
          <p:nvPr/>
        </p:nvPicPr>
        <p:blipFill>
          <a:blip r:embed="rId3">
            <a:alphaModFix/>
          </a:blip>
          <a:stretch>
            <a:fillRect/>
          </a:stretch>
        </p:blipFill>
        <p:spPr>
          <a:xfrm>
            <a:off x="985838" y="1697000"/>
            <a:ext cx="7172325" cy="1714500"/>
          </a:xfrm>
          <a:prstGeom prst="rect">
            <a:avLst/>
          </a:prstGeom>
          <a:noFill/>
          <a:ln>
            <a:noFill/>
          </a:ln>
        </p:spPr>
      </p:pic>
      <p:sp>
        <p:nvSpPr>
          <p:cNvPr id="740" name="Shape 740"/>
          <p:cNvSpPr txBox="1"/>
          <p:nvPr/>
        </p:nvSpPr>
        <p:spPr>
          <a:xfrm>
            <a:off x="441550" y="3541575"/>
            <a:ext cx="8174700" cy="84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Esto significa que el 4.64% de las muestras aleatorias conducirán al rechazo de la hipótesis H</a:t>
            </a:r>
            <a:r>
              <a:rPr baseline="-25000" lang="en" sz="1800"/>
              <a:t>0</a:t>
            </a:r>
            <a:r>
              <a:rPr lang="en" sz="1800"/>
              <a:t> : μ ≥ 100 cuando el verdadero μ sea mayor o igual que 100.</a:t>
            </a:r>
            <a:endParaRPr sz="18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Shape 74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Graficamente</a:t>
            </a:r>
            <a:endParaRPr/>
          </a:p>
        </p:txBody>
      </p:sp>
      <p:pic>
        <p:nvPicPr>
          <p:cNvPr id="746" name="Shape 746"/>
          <p:cNvPicPr preferRelativeResize="0"/>
          <p:nvPr/>
        </p:nvPicPr>
        <p:blipFill>
          <a:blip r:embed="rId3">
            <a:alphaModFix/>
          </a:blip>
          <a:stretch>
            <a:fillRect/>
          </a:stretch>
        </p:blipFill>
        <p:spPr>
          <a:xfrm>
            <a:off x="63800" y="1045225"/>
            <a:ext cx="5867400" cy="3486150"/>
          </a:xfrm>
          <a:prstGeom prst="rect">
            <a:avLst/>
          </a:prstGeom>
          <a:noFill/>
          <a:ln>
            <a:noFill/>
          </a:ln>
        </p:spPr>
      </p:pic>
      <p:sp>
        <p:nvSpPr>
          <p:cNvPr id="747" name="Shape 747"/>
          <p:cNvSpPr txBox="1"/>
          <p:nvPr/>
        </p:nvSpPr>
        <p:spPr>
          <a:xfrm>
            <a:off x="6159800" y="1238350"/>
            <a:ext cx="2656800" cy="17901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Clr>
                <a:schemeClr val="dk1"/>
              </a:buClr>
              <a:buSzPts val="1100"/>
              <a:buFont typeface="Arial"/>
              <a:buNone/>
            </a:pPr>
            <a:r>
              <a:rPr lang="en" sz="1800"/>
              <a:t>Del gráfico vemos que podemos reducir α al aumentar la zona de aceptación. Por ejemplo</a:t>
            </a:r>
            <a:endParaRPr sz="1800"/>
          </a:p>
          <a:p>
            <a:pPr indent="0" lvl="0" marL="0" algn="just">
              <a:spcBef>
                <a:spcPts val="0"/>
              </a:spcBef>
              <a:spcAft>
                <a:spcPts val="0"/>
              </a:spcAft>
              <a:buNone/>
            </a:pPr>
            <a:r>
              <a:rPr lang="en" sz="1800"/>
              <a:t>supongamos que ahora la regla de decisión es</a:t>
            </a:r>
            <a:endParaRPr sz="1800"/>
          </a:p>
        </p:txBody>
      </p:sp>
      <p:sp>
        <p:nvSpPr>
          <p:cNvPr id="748" name="Shape 748"/>
          <p:cNvSpPr txBox="1"/>
          <p:nvPr/>
        </p:nvSpPr>
        <p:spPr>
          <a:xfrm>
            <a:off x="6448075" y="1943375"/>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se rechaza H 0 si X &lt; 93</a:t>
            </a:r>
            <a:endParaRPr/>
          </a:p>
          <a:p>
            <a:pPr indent="0" lvl="0" marL="0" rtl="0">
              <a:spcBef>
                <a:spcPts val="0"/>
              </a:spcBef>
              <a:spcAft>
                <a:spcPts val="0"/>
              </a:spcAft>
              <a:buNone/>
            </a:pPr>
            <a:r>
              <a:rPr lang="en"/>
              <a:t>se acepta H 0 si X ≥ 93</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Shape 75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Recalculamos </a:t>
            </a:r>
            <a:r>
              <a:rPr lang="en"/>
              <a:t>𝛂</a:t>
            </a:r>
            <a:endParaRPr/>
          </a:p>
        </p:txBody>
      </p:sp>
      <p:pic>
        <p:nvPicPr>
          <p:cNvPr id="754" name="Shape 754"/>
          <p:cNvPicPr preferRelativeResize="0"/>
          <p:nvPr/>
        </p:nvPicPr>
        <p:blipFill>
          <a:blip r:embed="rId3">
            <a:alphaModFix/>
          </a:blip>
          <a:stretch>
            <a:fillRect/>
          </a:stretch>
        </p:blipFill>
        <p:spPr>
          <a:xfrm>
            <a:off x="326550" y="1274025"/>
            <a:ext cx="8241199" cy="2064700"/>
          </a:xfrm>
          <a:prstGeom prst="rect">
            <a:avLst/>
          </a:prstGeom>
          <a:noFill/>
          <a:ln>
            <a:noFill/>
          </a:ln>
        </p:spPr>
      </p:pic>
      <p:sp>
        <p:nvSpPr>
          <p:cNvPr id="755" name="Shape 755"/>
          <p:cNvSpPr txBox="1"/>
          <p:nvPr/>
        </p:nvSpPr>
        <p:spPr>
          <a:xfrm>
            <a:off x="99100" y="3362575"/>
            <a:ext cx="2255400" cy="99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También se puede reducir α aumentando el tamaño de la muestra. Supongamos que n = 85 , entonces</a:t>
            </a:r>
            <a:endParaRPr/>
          </a:p>
        </p:txBody>
      </p:sp>
      <p:sp>
        <p:nvSpPr>
          <p:cNvPr id="756" name="Shape 756"/>
          <p:cNvSpPr/>
          <p:nvPr/>
        </p:nvSpPr>
        <p:spPr>
          <a:xfrm>
            <a:off x="2457425" y="3875725"/>
            <a:ext cx="704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757" name="Shape 757"/>
          <p:cNvPicPr preferRelativeResize="0"/>
          <p:nvPr/>
        </p:nvPicPr>
        <p:blipFill>
          <a:blip r:embed="rId4">
            <a:alphaModFix/>
          </a:blip>
          <a:stretch>
            <a:fillRect/>
          </a:stretch>
        </p:blipFill>
        <p:spPr>
          <a:xfrm>
            <a:off x="3264447" y="3424750"/>
            <a:ext cx="5638225" cy="11049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Shape 762"/>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Pasemos a 𝛃</a:t>
            </a:r>
            <a:endParaRPr/>
          </a:p>
        </p:txBody>
      </p:sp>
      <p:sp>
        <p:nvSpPr>
          <p:cNvPr id="763" name="Shape 763"/>
          <p:cNvSpPr txBox="1"/>
          <p:nvPr>
            <p:ph idx="1" type="body"/>
          </p:nvPr>
        </p:nvSpPr>
        <p:spPr>
          <a:xfrm>
            <a:off x="408151" y="979640"/>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β = P ( error de tipo II ) = P ( aceptar H </a:t>
            </a:r>
            <a:r>
              <a:rPr baseline="-25000" lang="en"/>
              <a:t>0</a:t>
            </a:r>
            <a:r>
              <a:rPr lang="en"/>
              <a:t> / H </a:t>
            </a:r>
            <a:r>
              <a:rPr baseline="-25000" lang="en"/>
              <a:t>0</a:t>
            </a:r>
            <a:r>
              <a:rPr lang="en"/>
              <a:t> es falsa )</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
              <a:t>Pero en este caso para llegar a un valor numérico necesitamos tener una alternativa específica pues en nuestro ejemplo:</a:t>
            </a:r>
            <a:endParaRPr/>
          </a:p>
          <a:p>
            <a:pPr indent="0" lvl="0" marL="0">
              <a:spcBef>
                <a:spcPts val="0"/>
              </a:spcBef>
              <a:spcAft>
                <a:spcPts val="0"/>
              </a:spcAft>
              <a:buNone/>
            </a:pPr>
            <a:r>
              <a:rPr lang="en"/>
              <a:t>β = P ( error de tipo II ) = P ( aceptar H </a:t>
            </a:r>
            <a:r>
              <a:rPr baseline="-25000" lang="en"/>
              <a:t>0</a:t>
            </a:r>
            <a:r>
              <a:rPr lang="en"/>
              <a:t> / H </a:t>
            </a:r>
            <a:r>
              <a:rPr baseline="-25000" lang="en"/>
              <a:t>0</a:t>
            </a:r>
            <a:r>
              <a:rPr lang="en"/>
              <a:t> es falsa ) = P ( X ≥ 95 / μ ≠ 100 ) =</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764" name="Shape 764"/>
          <p:cNvPicPr preferRelativeResize="0"/>
          <p:nvPr/>
        </p:nvPicPr>
        <p:blipFill>
          <a:blip r:embed="rId3">
            <a:alphaModFix/>
          </a:blip>
          <a:stretch>
            <a:fillRect/>
          </a:stretch>
        </p:blipFill>
        <p:spPr>
          <a:xfrm>
            <a:off x="1394923" y="2630000"/>
            <a:ext cx="5253025" cy="1179475"/>
          </a:xfrm>
          <a:prstGeom prst="rect">
            <a:avLst/>
          </a:prstGeom>
          <a:noFill/>
          <a:ln>
            <a:noFill/>
          </a:ln>
        </p:spPr>
      </p:pic>
      <p:sp>
        <p:nvSpPr>
          <p:cNvPr id="765" name="Shape 765"/>
          <p:cNvSpPr txBox="1"/>
          <p:nvPr/>
        </p:nvSpPr>
        <p:spPr>
          <a:xfrm>
            <a:off x="365350" y="3668250"/>
            <a:ext cx="8353800" cy="7161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Clr>
                <a:schemeClr val="dk1"/>
              </a:buClr>
              <a:buSzPts val="1100"/>
              <a:buFont typeface="Arial"/>
              <a:buNone/>
            </a:pPr>
            <a:r>
              <a:rPr lang="en" sz="1800"/>
              <a:t>Donde anotamos con μ a la verdadera media poblacional desconocida .</a:t>
            </a:r>
            <a:endParaRPr sz="1800"/>
          </a:p>
          <a:p>
            <a:pPr indent="0" lvl="0" marL="0" algn="just">
              <a:spcBef>
                <a:spcPts val="0"/>
              </a:spcBef>
              <a:spcAft>
                <a:spcPts val="0"/>
              </a:spcAft>
              <a:buNone/>
            </a:pPr>
            <a:r>
              <a:rPr lang="en" sz="1800"/>
              <a:t>Podemos entonces calcular β para un valor particular de μ , por ejemplo nos puede interesar como se comporta el test cuando la verdadera media es μ = 94 </a:t>
            </a:r>
            <a:endParaRPr sz="18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pic>
        <p:nvPicPr>
          <p:cNvPr id="770" name="Shape 770"/>
          <p:cNvPicPr preferRelativeResize="0"/>
          <p:nvPr/>
        </p:nvPicPr>
        <p:blipFill>
          <a:blip r:embed="rId3">
            <a:alphaModFix/>
          </a:blip>
          <a:stretch>
            <a:fillRect/>
          </a:stretch>
        </p:blipFill>
        <p:spPr>
          <a:xfrm>
            <a:off x="632500" y="999650"/>
            <a:ext cx="7052925" cy="3663700"/>
          </a:xfrm>
          <a:prstGeom prst="rect">
            <a:avLst/>
          </a:prstGeom>
          <a:noFill/>
          <a:ln>
            <a:noFill/>
          </a:ln>
        </p:spPr>
      </p:pic>
      <p:sp>
        <p:nvSpPr>
          <p:cNvPr id="771" name="Shape 771"/>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Cálculo de </a:t>
            </a:r>
            <a:r>
              <a:rPr lang="en">
                <a:solidFill>
                  <a:schemeClr val="lt1"/>
                </a:solidFill>
              </a:rPr>
              <a:t>𝛃</a:t>
            </a:r>
            <a:endParaRPr/>
          </a:p>
        </p:txBody>
      </p:sp>
      <p:sp>
        <p:nvSpPr>
          <p:cNvPr id="772" name="Shape 772"/>
          <p:cNvSpPr txBox="1"/>
          <p:nvPr/>
        </p:nvSpPr>
        <p:spPr>
          <a:xfrm>
            <a:off x="7172250" y="2204975"/>
            <a:ext cx="1575300" cy="20766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Clr>
                <a:schemeClr val="dk1"/>
              </a:buClr>
              <a:buSzPts val="1100"/>
              <a:buFont typeface="Arial"/>
              <a:buNone/>
            </a:pPr>
            <a:r>
              <a:rPr lang="en"/>
              <a:t>La probabilidad β de cometer error de tipo II crece a medida que el valor verdadero de μ se acerca al</a:t>
            </a:r>
            <a:endParaRPr/>
          </a:p>
          <a:p>
            <a:pPr indent="0" lvl="0" marL="0" algn="just">
              <a:spcBef>
                <a:spcPts val="0"/>
              </a:spcBef>
              <a:spcAft>
                <a:spcPts val="0"/>
              </a:spcAft>
              <a:buNone/>
            </a:pPr>
            <a:r>
              <a:rPr lang="en"/>
              <a:t>valor hipotético</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Shape 777"/>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Conclusiones sobre los errores</a:t>
            </a:r>
            <a:endParaRPr/>
          </a:p>
        </p:txBody>
      </p:sp>
      <p:sp>
        <p:nvSpPr>
          <p:cNvPr id="778" name="Shape 778"/>
          <p:cNvSpPr txBox="1"/>
          <p:nvPr>
            <p:ph idx="1" type="body"/>
          </p:nvPr>
        </p:nvSpPr>
        <p:spPr>
          <a:xfrm>
            <a:off x="326551" y="1118565"/>
            <a:ext cx="8327100" cy="3184200"/>
          </a:xfrm>
          <a:prstGeom prst="rect">
            <a:avLst/>
          </a:prstGeom>
        </p:spPr>
        <p:txBody>
          <a:bodyPr anchorCtr="0" anchor="t" bIns="76025" lIns="76025" spcFirstLastPara="1" rIns="76025" wrap="square" tIns="76025">
            <a:noAutofit/>
          </a:bodyPr>
          <a:lstStyle/>
          <a:p>
            <a:pPr indent="-342900" lvl="0" marL="457200" algn="just">
              <a:spcBef>
                <a:spcPts val="0"/>
              </a:spcBef>
              <a:spcAft>
                <a:spcPts val="0"/>
              </a:spcAft>
              <a:buSzPts val="1800"/>
              <a:buChar char="●"/>
            </a:pPr>
            <a:r>
              <a:rPr lang="en"/>
              <a:t> El tamaño de la región crítica, y en consecuencia la probabilidad α de cometer error de tipo I, siempre pueden reducirse mediante una selección apropiada de los valores críticos.</a:t>
            </a:r>
            <a:endParaRPr/>
          </a:p>
          <a:p>
            <a:pPr indent="-342900" lvl="0" marL="457200" algn="just">
              <a:spcBef>
                <a:spcPts val="0"/>
              </a:spcBef>
              <a:spcAft>
                <a:spcPts val="0"/>
              </a:spcAft>
              <a:buSzPts val="1800"/>
              <a:buChar char="●"/>
            </a:pPr>
            <a:r>
              <a:rPr lang="en"/>
              <a:t> Los errores tipo I y II están relacionados. Una disminución en la probabilidad en un tipo de error siempre da como resultado un aumento en la probabilidad del  otro, siempre que el tamaño de la muestra no cambie.</a:t>
            </a:r>
            <a:endParaRPr/>
          </a:p>
          <a:p>
            <a:pPr indent="-342900" lvl="0" marL="457200" algn="just">
              <a:spcBef>
                <a:spcPts val="0"/>
              </a:spcBef>
              <a:spcAft>
                <a:spcPts val="0"/>
              </a:spcAft>
              <a:buSzPts val="1800"/>
              <a:buChar char="●"/>
            </a:pPr>
            <a:r>
              <a:rPr lang="en"/>
              <a:t> En general, un aumento en el tamaño de la muestra reduce tanto a α como a β , siempre que los valores críticos se mantengan constantes.</a:t>
            </a:r>
            <a:endParaRPr/>
          </a:p>
          <a:p>
            <a:pPr indent="-342900" lvl="0" marL="457200" algn="just">
              <a:spcBef>
                <a:spcPts val="0"/>
              </a:spcBef>
              <a:spcAft>
                <a:spcPts val="0"/>
              </a:spcAft>
              <a:buSzPts val="1800"/>
              <a:buChar char="●"/>
            </a:pPr>
            <a:r>
              <a:rPr lang="en"/>
              <a:t> Cuando la hipótesis nula es falsa, β aumenta a medida que el valor verdadero del parámetro tiende al valor hipotético propuesto por la hipótesis nula. El valor de β disminuye a medida que aumenta la </a:t>
            </a:r>
            <a:r>
              <a:rPr lang="en"/>
              <a:t>diferencia</a:t>
            </a:r>
            <a:r>
              <a:rPr lang="en"/>
              <a:t> entre el verdadero valor medio y el propuesto.</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Shape 783"/>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a:t>Conclusiones sobre los errores</a:t>
            </a:r>
            <a:endParaRPr/>
          </a:p>
        </p:txBody>
      </p:sp>
      <p:sp>
        <p:nvSpPr>
          <p:cNvPr id="784" name="Shape 784"/>
          <p:cNvSpPr txBox="1"/>
          <p:nvPr>
            <p:ph idx="1" type="body"/>
          </p:nvPr>
        </p:nvSpPr>
        <p:spPr>
          <a:xfrm>
            <a:off x="326551" y="1194765"/>
            <a:ext cx="8327100" cy="3184200"/>
          </a:xfrm>
          <a:prstGeom prst="rect">
            <a:avLst/>
          </a:prstGeom>
        </p:spPr>
        <p:txBody>
          <a:bodyPr anchorCtr="0" anchor="t" bIns="76025" lIns="76025" spcFirstLastPara="1" rIns="76025" wrap="square" tIns="76025">
            <a:noAutofit/>
          </a:bodyPr>
          <a:lstStyle/>
          <a:p>
            <a:pPr indent="0" lvl="0" marL="0" algn="just">
              <a:spcBef>
                <a:spcPts val="0"/>
              </a:spcBef>
              <a:spcAft>
                <a:spcPts val="0"/>
              </a:spcAft>
              <a:buNone/>
            </a:pPr>
            <a:r>
              <a:rPr lang="en"/>
              <a:t>En general el investigador controla la probabilidad α del error de tipo I cuando selecciona los valores críticos. Por lo tanto el rechazo de la hipótesis nula de manera errónea se puede fijar de antemano. Eso hace que rechazar la hipótesis nula sea una </a:t>
            </a:r>
            <a:r>
              <a:rPr b="1" i="1" lang="en"/>
              <a:t>conclusión fuerte</a:t>
            </a:r>
            <a:r>
              <a:rPr lang="en"/>
              <a:t> . La probabilidad β de error de tipo II no es constante, sino que depende del valor verdadero del parámetro. También depende β del tamaño de la muestra que se haya seleccionado. Como β está en función del tamaño de la muestra y del valor verdadero del parámetro, la decisión de aceptar la hipótesis nula se la considera una </a:t>
            </a:r>
            <a:r>
              <a:rPr b="1" i="1" lang="en"/>
              <a:t>conclusión débil</a:t>
            </a:r>
            <a:r>
              <a:rPr lang="en"/>
              <a:t> , a menos que se sepa que β es aceptablemente pequeño. </a:t>
            </a:r>
            <a:r>
              <a:rPr b="1" i="1" lang="en"/>
              <a:t>Por lo tanto cuando se acepta </a:t>
            </a:r>
            <a:r>
              <a:rPr b="1" i="1" lang="en">
                <a:solidFill>
                  <a:schemeClr val="dk1"/>
                </a:solidFill>
              </a:rPr>
              <a:t>H</a:t>
            </a:r>
            <a:r>
              <a:rPr b="1" baseline="-25000" i="1" lang="en">
                <a:solidFill>
                  <a:schemeClr val="dk1"/>
                </a:solidFill>
              </a:rPr>
              <a:t>0</a:t>
            </a:r>
            <a:r>
              <a:rPr b="1" i="1" lang="en">
                <a:solidFill>
                  <a:schemeClr val="dk1"/>
                </a:solidFill>
              </a:rPr>
              <a:t> </a:t>
            </a:r>
            <a:r>
              <a:rPr b="1" i="1" lang="en"/>
              <a:t>en realidad se es incapaz de rechazar H</a:t>
            </a:r>
            <a:r>
              <a:rPr b="1" baseline="-25000" i="1" lang="en"/>
              <a:t>0</a:t>
            </a:r>
            <a:r>
              <a:rPr b="1" i="1" lang="en"/>
              <a:t> . No se puede rechazar </a:t>
            </a:r>
            <a:r>
              <a:rPr b="1" i="1" lang="en">
                <a:solidFill>
                  <a:schemeClr val="dk1"/>
                </a:solidFill>
              </a:rPr>
              <a:t>H</a:t>
            </a:r>
            <a:r>
              <a:rPr b="1" baseline="-25000" i="1" lang="en">
                <a:solidFill>
                  <a:schemeClr val="dk1"/>
                </a:solidFill>
              </a:rPr>
              <a:t>0</a:t>
            </a:r>
            <a:r>
              <a:rPr b="1" i="1" lang="en">
                <a:solidFill>
                  <a:schemeClr val="dk1"/>
                </a:solidFill>
              </a:rPr>
              <a:t> </a:t>
            </a:r>
            <a:r>
              <a:rPr b="1" i="1" lang="en"/>
              <a:t> pues no hay evidencia en contra H</a:t>
            </a:r>
            <a:r>
              <a:rPr b="1" baseline="-25000" i="1" lang="en"/>
              <a:t>0</a:t>
            </a:r>
            <a:r>
              <a:rPr b="1" i="1" lang="en"/>
              <a:t> .</a:t>
            </a:r>
            <a:endParaRPr b="1" i="1"/>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Shape 789"/>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None/>
            </a:pPr>
            <a:r>
              <a:rPr lang="en" sz="2400"/>
              <a:t>Prueba de hipótesis sobre la media, varianza conocida</a:t>
            </a:r>
            <a:endParaRPr sz="2400"/>
          </a:p>
        </p:txBody>
      </p:sp>
      <p:sp>
        <p:nvSpPr>
          <p:cNvPr id="790" name="Shape 790"/>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Clr>
                <a:schemeClr val="dk1"/>
              </a:buClr>
              <a:buSzPts val="1100"/>
              <a:buFont typeface="Arial"/>
              <a:buNone/>
            </a:pPr>
            <a:r>
              <a:rPr b="1" lang="en"/>
              <a:t>Veamos ahora cómo construir una regla de decisión sobre la media de una población.</a:t>
            </a:r>
            <a:endParaRPr b="1"/>
          </a:p>
          <a:p>
            <a:pPr indent="0" lvl="0" marL="0">
              <a:spcBef>
                <a:spcPts val="0"/>
              </a:spcBef>
              <a:spcAft>
                <a:spcPts val="0"/>
              </a:spcAft>
              <a:buClr>
                <a:schemeClr val="dk1"/>
              </a:buClr>
              <a:buSzPts val="1100"/>
              <a:buFont typeface="Arial"/>
              <a:buNone/>
            </a:pPr>
            <a:r>
              <a:rPr lang="en"/>
              <a:t>Supongamos que la variable aleatoria de interés X tiene una media μ y una varianza σ </a:t>
            </a:r>
            <a:r>
              <a:rPr baseline="30000" lang="en"/>
              <a:t>2</a:t>
            </a:r>
            <a:r>
              <a:rPr lang="en"/>
              <a:t> conocida.</a:t>
            </a:r>
            <a:endParaRPr/>
          </a:p>
          <a:p>
            <a:pPr indent="0" lvl="0" marL="0">
              <a:spcBef>
                <a:spcPts val="0"/>
              </a:spcBef>
              <a:spcAft>
                <a:spcPts val="0"/>
              </a:spcAft>
              <a:buNone/>
            </a:pPr>
            <a:r>
              <a:rPr lang="en"/>
              <a:t>Asumimos que X tiene distribución normal, es decir X ~ N ( μ , σ 2 ) .</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
                <a:solidFill>
                  <a:schemeClr val="dk1"/>
                </a:solidFill>
              </a:rPr>
              <a:t>Supongamos que tenemos las hipótesis</a:t>
            </a:r>
            <a:endParaRPr>
              <a:solidFill>
                <a:schemeClr val="dk1"/>
              </a:solidFill>
            </a:endParaRPr>
          </a:p>
          <a:p>
            <a:pPr indent="0" lvl="0" marL="0" algn="ctr">
              <a:spcBef>
                <a:spcPts val="0"/>
              </a:spcBef>
              <a:spcAft>
                <a:spcPts val="0"/>
              </a:spcAft>
              <a:buClr>
                <a:schemeClr val="dk1"/>
              </a:buClr>
              <a:buSzPts val="1100"/>
              <a:buFont typeface="Arial"/>
              <a:buNone/>
            </a:pPr>
            <a:r>
              <a:rPr lang="en">
                <a:solidFill>
                  <a:schemeClr val="dk1"/>
                </a:solidFill>
              </a:rPr>
              <a:t>H </a:t>
            </a:r>
            <a:r>
              <a:rPr baseline="-25000" lang="en">
                <a:solidFill>
                  <a:schemeClr val="dk1"/>
                </a:solidFill>
              </a:rPr>
              <a:t>0</a:t>
            </a:r>
            <a:r>
              <a:rPr lang="en">
                <a:solidFill>
                  <a:schemeClr val="dk1"/>
                </a:solidFill>
              </a:rPr>
              <a:t> : μ = μ </a:t>
            </a:r>
            <a:r>
              <a:rPr baseline="-25000" lang="en">
                <a:solidFill>
                  <a:schemeClr val="dk1"/>
                </a:solidFill>
              </a:rPr>
              <a:t>0</a:t>
            </a:r>
            <a:endParaRPr baseline="-25000">
              <a:solidFill>
                <a:schemeClr val="dk1"/>
              </a:solidFill>
            </a:endParaRPr>
          </a:p>
          <a:p>
            <a:pPr indent="0" lvl="0" marL="0" algn="ctr">
              <a:spcBef>
                <a:spcPts val="0"/>
              </a:spcBef>
              <a:spcAft>
                <a:spcPts val="0"/>
              </a:spcAft>
              <a:buClr>
                <a:schemeClr val="dk1"/>
              </a:buClr>
              <a:buSzPts val="1100"/>
              <a:buFont typeface="Arial"/>
              <a:buNone/>
            </a:pPr>
            <a:r>
              <a:rPr lang="en">
                <a:solidFill>
                  <a:schemeClr val="dk1"/>
                </a:solidFill>
              </a:rPr>
              <a:t>contra</a:t>
            </a:r>
            <a:endParaRPr>
              <a:solidFill>
                <a:schemeClr val="dk1"/>
              </a:solidFill>
            </a:endParaRPr>
          </a:p>
          <a:p>
            <a:pPr indent="0" lvl="0" marL="0" algn="ctr">
              <a:spcBef>
                <a:spcPts val="0"/>
              </a:spcBef>
              <a:spcAft>
                <a:spcPts val="0"/>
              </a:spcAft>
              <a:buClr>
                <a:schemeClr val="dk1"/>
              </a:buClr>
              <a:buSzPts val="1100"/>
              <a:buFont typeface="Arial"/>
              <a:buNone/>
            </a:pPr>
            <a:r>
              <a:rPr lang="en">
                <a:solidFill>
                  <a:schemeClr val="dk1"/>
                </a:solidFill>
              </a:rPr>
              <a:t>H</a:t>
            </a:r>
            <a:r>
              <a:rPr baseline="-25000" lang="en">
                <a:solidFill>
                  <a:schemeClr val="dk1"/>
                </a:solidFill>
              </a:rPr>
              <a:t> 1 </a:t>
            </a:r>
            <a:r>
              <a:rPr lang="en">
                <a:solidFill>
                  <a:schemeClr val="dk1"/>
                </a:solidFill>
              </a:rPr>
              <a:t>: μ ≠ μ </a:t>
            </a:r>
            <a:r>
              <a:rPr baseline="-25000" lang="en">
                <a:solidFill>
                  <a:schemeClr val="dk1"/>
                </a:solidFill>
              </a:rPr>
              <a:t>0</a:t>
            </a:r>
            <a:endParaRPr baseline="-250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Shape 795"/>
          <p:cNvSpPr txBox="1"/>
          <p:nvPr>
            <p:ph type="title"/>
          </p:nvPr>
        </p:nvSpPr>
        <p:spPr>
          <a:xfrm>
            <a:off x="326551" y="244939"/>
            <a:ext cx="8490300" cy="612300"/>
          </a:xfrm>
          <a:prstGeom prst="rect">
            <a:avLst/>
          </a:prstGeom>
        </p:spPr>
        <p:txBody>
          <a:bodyPr anchorCtr="0" anchor="b" bIns="76025" lIns="76025" spcFirstLastPara="1" rIns="76025" wrap="square" tIns="76025">
            <a:noAutofit/>
          </a:bodyPr>
          <a:lstStyle/>
          <a:p>
            <a:pPr indent="0" lvl="0" marL="0">
              <a:spcBef>
                <a:spcPts val="0"/>
              </a:spcBef>
              <a:spcAft>
                <a:spcPts val="0"/>
              </a:spcAft>
              <a:buClr>
                <a:schemeClr val="dk1"/>
              </a:buClr>
              <a:buSzPts val="1100"/>
              <a:buFont typeface="Arial"/>
              <a:buNone/>
            </a:pPr>
            <a:r>
              <a:rPr lang="en" sz="2400">
                <a:solidFill>
                  <a:schemeClr val="lt1"/>
                </a:solidFill>
              </a:rPr>
              <a:t>Prueba de hipótesis sobre la media, varianza conocida</a:t>
            </a:r>
            <a:endParaRPr sz="2400">
              <a:solidFill>
                <a:schemeClr val="lt1"/>
              </a:solidFill>
            </a:endParaRPr>
          </a:p>
        </p:txBody>
      </p:sp>
      <p:sp>
        <p:nvSpPr>
          <p:cNvPr id="796" name="Shape 796"/>
          <p:cNvSpPr txBox="1"/>
          <p:nvPr>
            <p:ph idx="1" type="body"/>
          </p:nvPr>
        </p:nvSpPr>
        <p:spPr>
          <a:xfrm>
            <a:off x="326551" y="1347165"/>
            <a:ext cx="8327100" cy="3184200"/>
          </a:xfrm>
          <a:prstGeom prst="rect">
            <a:avLst/>
          </a:prstGeom>
        </p:spPr>
        <p:txBody>
          <a:bodyPr anchorCtr="0" anchor="t" bIns="76025" lIns="76025" spcFirstLastPara="1" rIns="76025" wrap="square" tIns="76025">
            <a:noAutofit/>
          </a:bodyPr>
          <a:lstStyle/>
          <a:p>
            <a:pPr indent="0" lvl="0" marL="0">
              <a:spcBef>
                <a:spcPts val="0"/>
              </a:spcBef>
              <a:spcAft>
                <a:spcPts val="0"/>
              </a:spcAft>
              <a:buNone/>
            </a:pPr>
            <a:r>
              <a:rPr lang="en"/>
              <a:t>Ya vimos que este tipo de regla de decisión se denomina </a:t>
            </a:r>
            <a:r>
              <a:rPr b="1" lang="en"/>
              <a:t>bilateral </a:t>
            </a:r>
            <a:r>
              <a:rPr lang="en"/>
              <a:t>o de </a:t>
            </a:r>
            <a:r>
              <a:rPr b="1" lang="en"/>
              <a:t>2 colas</a:t>
            </a:r>
            <a:r>
              <a:rPr lang="en"/>
              <a:t> y podemos visualizarla de la siguiente manera</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797" name="Shape 797"/>
          <p:cNvPicPr preferRelativeResize="0"/>
          <p:nvPr/>
        </p:nvPicPr>
        <p:blipFill>
          <a:blip r:embed="rId3">
            <a:alphaModFix/>
          </a:blip>
          <a:stretch>
            <a:fillRect/>
          </a:stretch>
        </p:blipFill>
        <p:spPr>
          <a:xfrm>
            <a:off x="558922" y="1957897"/>
            <a:ext cx="3975924" cy="2573475"/>
          </a:xfrm>
          <a:prstGeom prst="rect">
            <a:avLst/>
          </a:prstGeom>
          <a:noFill/>
          <a:ln>
            <a:noFill/>
          </a:ln>
        </p:spPr>
      </p:pic>
      <p:sp>
        <p:nvSpPr>
          <p:cNvPr id="798" name="Shape 798"/>
          <p:cNvSpPr txBox="1"/>
          <p:nvPr/>
        </p:nvSpPr>
        <p:spPr>
          <a:xfrm>
            <a:off x="4200725" y="2228850"/>
            <a:ext cx="4140900" cy="208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Con los datos que nos brinda la situación tomaremos como estadístico de prueba el pivote Z (porque conocemos la varianza poblacional y ademas se corresponde con una distribución normal)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