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60" r:id="rId3"/>
    <p:sldId id="265" r:id="rId4"/>
    <p:sldId id="267" r:id="rId5"/>
    <p:sldId id="269" r:id="rId6"/>
    <p:sldId id="266" r:id="rId7"/>
    <p:sldId id="268" r:id="rId8"/>
    <p:sldId id="272" r:id="rId9"/>
    <p:sldId id="275" r:id="rId10"/>
    <p:sldId id="276" r:id="rId11"/>
    <p:sldId id="279" r:id="rId12"/>
    <p:sldId id="281" r:id="rId13"/>
    <p:sldId id="282" r:id="rId14"/>
    <p:sldId id="284" r:id="rId15"/>
    <p:sldId id="285" r:id="rId16"/>
    <p:sldId id="286" r:id="rId17"/>
    <p:sldId id="287" r:id="rId18"/>
    <p:sldId id="288" r:id="rId19"/>
    <p:sldId id="289" r:id="rId20"/>
    <p:sldId id="283" r:id="rId21"/>
    <p:sldId id="290" r:id="rId22"/>
    <p:sldId id="264"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VESTIGACION" initials="I" lastIdx="6" clrIdx="0">
    <p:extLst>
      <p:ext uri="{19B8F6BF-5375-455C-9EA6-DF929625EA0E}">
        <p15:presenceInfo xmlns:p15="http://schemas.microsoft.com/office/powerpoint/2012/main" userId="INVESTIGAC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8" d="100"/>
          <a:sy n="78"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46534" y="175566"/>
            <a:ext cx="9332897" cy="1188285"/>
          </a:xfrm>
          <a:effectLst/>
        </p:spPr>
        <p:txBody>
          <a:bodyPr anchor="b">
            <a:normAutofit/>
          </a:bodyPr>
          <a:lstStyle>
            <a:lvl1pPr>
              <a:defRPr sz="2800">
                <a:solidFill>
                  <a:srgbClr val="0070C0"/>
                </a:solid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12/1/2018</a:t>
            </a:fld>
            <a:endParaRPr lang="en-US" dirty="0"/>
          </a:p>
        </p:txBody>
      </p:sp>
      <p:sp>
        <p:nvSpPr>
          <p:cNvPr id="5" name="Footer Placeholder 4"/>
          <p:cNvSpPr>
            <a:spLocks noGrp="1"/>
          </p:cNvSpPr>
          <p:nvPr>
            <p:ph type="ftr" sz="quarter" idx="11"/>
          </p:nvPr>
        </p:nvSpPr>
        <p:spPr>
          <a:xfrm>
            <a:off x="581192" y="5951811"/>
            <a:ext cx="6917210" cy="365125"/>
          </a:xfrm>
          <a:prstGeom prst="rect">
            <a:avLst/>
          </a:prstGeo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9102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5" name="Footer Placeholder 4"/>
          <p:cNvSpPr>
            <a:spLocks noGrp="1"/>
          </p:cNvSpPr>
          <p:nvPr>
            <p:ph type="ftr" sz="quarter" idx="11"/>
          </p:nvPr>
        </p:nvSpPr>
        <p:spPr>
          <a:xfrm>
            <a:off x="581192" y="5951811"/>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0190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12/1/2018</a:t>
            </a:fld>
            <a:endParaRPr lang="en-US" dirty="0"/>
          </a:p>
        </p:txBody>
      </p:sp>
      <p:sp>
        <p:nvSpPr>
          <p:cNvPr id="5" name="Footer Placeholder 4"/>
          <p:cNvSpPr>
            <a:spLocks noGrp="1"/>
          </p:cNvSpPr>
          <p:nvPr>
            <p:ph type="ftr" sz="quarter" idx="11"/>
          </p:nvPr>
        </p:nvSpPr>
        <p:spPr>
          <a:xfrm>
            <a:off x="774923" y="5951811"/>
            <a:ext cx="789627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9007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301469" y="376954"/>
            <a:ext cx="9942911" cy="104560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720402"/>
          </a:xfrm>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lvl1pPr>
              <a:defRPr sz="2400"/>
            </a:lvl1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5" name="Footer Placeholder 4"/>
          <p:cNvSpPr>
            <a:spLocks noGrp="1"/>
          </p:cNvSpPr>
          <p:nvPr>
            <p:ph type="ftr" sz="quarter" idx="11"/>
          </p:nvPr>
        </p:nvSpPr>
        <p:spPr>
          <a:xfrm>
            <a:off x="581192" y="5951811"/>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1814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12/1/2018</a:t>
            </a:fld>
            <a:endParaRPr lang="en-US" dirty="0"/>
          </a:p>
        </p:txBody>
      </p:sp>
      <p:sp>
        <p:nvSpPr>
          <p:cNvPr id="5" name="Footer Placeholder 4"/>
          <p:cNvSpPr>
            <a:spLocks noGrp="1"/>
          </p:cNvSpPr>
          <p:nvPr>
            <p:ph type="ftr" sz="quarter" idx="11"/>
          </p:nvPr>
        </p:nvSpPr>
        <p:spPr>
          <a:xfrm>
            <a:off x="581192" y="5951811"/>
            <a:ext cx="6917210" cy="365125"/>
          </a:xfrm>
          <a:prstGeom prst="rect">
            <a:avLst/>
          </a:prstGeo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2834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6" name="Footer Placeholder 5"/>
          <p:cNvSpPr>
            <a:spLocks noGrp="1"/>
          </p:cNvSpPr>
          <p:nvPr>
            <p:ph type="ftr" sz="quarter" idx="11"/>
          </p:nvPr>
        </p:nvSpPr>
        <p:spPr>
          <a:xfrm>
            <a:off x="581192" y="5951811"/>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0748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8" name="Footer Placeholder 7"/>
          <p:cNvSpPr>
            <a:spLocks noGrp="1"/>
          </p:cNvSpPr>
          <p:nvPr>
            <p:ph type="ftr" sz="quarter" idx="11"/>
          </p:nvPr>
        </p:nvSpPr>
        <p:spPr>
          <a:xfrm>
            <a:off x="581192" y="5951811"/>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3628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4" name="Footer Placeholder 3"/>
          <p:cNvSpPr>
            <a:spLocks noGrp="1"/>
          </p:cNvSpPr>
          <p:nvPr>
            <p:ph type="ftr" sz="quarter" idx="11"/>
          </p:nvPr>
        </p:nvSpPr>
        <p:spPr>
          <a:xfrm>
            <a:off x="581192" y="5951811"/>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96390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3" name="Footer Placeholder 2"/>
          <p:cNvSpPr>
            <a:spLocks noGrp="1"/>
          </p:cNvSpPr>
          <p:nvPr>
            <p:ph type="ftr" sz="quarter" idx="11"/>
          </p:nvPr>
        </p:nvSpPr>
        <p:spPr>
          <a:xfrm>
            <a:off x="581192" y="5951811"/>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0621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12/1/2018</a:t>
            </a:fld>
            <a:endParaRPr lang="en-US" dirty="0"/>
          </a:p>
        </p:txBody>
      </p:sp>
      <p:sp>
        <p:nvSpPr>
          <p:cNvPr id="6" name="Footer Placeholder 5"/>
          <p:cNvSpPr>
            <a:spLocks noGrp="1"/>
          </p:cNvSpPr>
          <p:nvPr>
            <p:ph type="ftr" sz="quarter" idx="11"/>
          </p:nvPr>
        </p:nvSpPr>
        <p:spPr>
          <a:xfrm>
            <a:off x="581192" y="5951811"/>
            <a:ext cx="6917210" cy="365125"/>
          </a:xfrm>
          <a:prstGeom prst="rect">
            <a:avLst/>
          </a:prstGeom>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7233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6" name="Footer Placeholder 5"/>
          <p:cNvSpPr>
            <a:spLocks noGrp="1"/>
          </p:cNvSpPr>
          <p:nvPr>
            <p:ph type="ftr" sz="quarter" idx="11"/>
          </p:nvPr>
        </p:nvSpPr>
        <p:spPr>
          <a:xfrm>
            <a:off x="581192" y="5951811"/>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0450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240285"/>
            <a:ext cx="9353222" cy="1104294"/>
          </a:xfrm>
          <a:prstGeom prst="rect">
            <a:avLst/>
          </a:prstGeom>
        </p:spPr>
        <p:txBody>
          <a:bodyPr vert="horz" lIns="91440" tIns="45720" rIns="91440" bIns="45720" rtlCol="0" anchor="b">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581192" y="1796124"/>
            <a:ext cx="11029616" cy="4062673"/>
          </a:xfrm>
          <a:prstGeom prst="rect">
            <a:avLst/>
          </a:prstGeom>
        </p:spPr>
        <p:txBody>
          <a:bodyPr vert="horz" lIns="91440" tIns="45720" rIns="91440" bIns="45720" rtlCol="0" anchor="ctr">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12/1/2018</a:t>
            </a:fld>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‹Nº›</a:t>
            </a:fld>
            <a:endParaRPr lang="en-US" dirty="0"/>
          </a:p>
        </p:txBody>
      </p:sp>
      <p:sp>
        <p:nvSpPr>
          <p:cNvPr id="9" name="Rectangle 8"/>
          <p:cNvSpPr/>
          <p:nvPr/>
        </p:nvSpPr>
        <p:spPr>
          <a:xfrm>
            <a:off x="581192" y="1522853"/>
            <a:ext cx="3703320" cy="9499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176805" y="1519296"/>
            <a:ext cx="3703320" cy="9855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376488" y="1522853"/>
            <a:ext cx="3703320" cy="9144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sp>
      <p:sp>
        <p:nvSpPr>
          <p:cNvPr id="7" name="Marcador de pie de página 6"/>
          <p:cNvSpPr>
            <a:spLocks noGrp="1"/>
          </p:cNvSpPr>
          <p:nvPr>
            <p:ph type="ftr" sz="quarter" idx="3"/>
          </p:nvPr>
        </p:nvSpPr>
        <p:spPr>
          <a:xfrm>
            <a:off x="581192" y="5988530"/>
            <a:ext cx="4114800" cy="365125"/>
          </a:xfrm>
          <a:prstGeom prst="rect">
            <a:avLst/>
          </a:prstGeom>
        </p:spPr>
        <p:txBody>
          <a:bodyPr vert="horz" lIns="91440" tIns="45720" rIns="91440" bIns="45720" rtlCol="0" anchor="ctr"/>
          <a:lstStyle>
            <a:lvl1pPr algn="ctr">
              <a:defRPr sz="1200" b="1" i="1">
                <a:solidFill>
                  <a:schemeClr val="tx1">
                    <a:tint val="75000"/>
                  </a:schemeClr>
                </a:solidFill>
                <a:latin typeface="Arial" panose="020B0604020202020204" pitchFamily="34" charset="0"/>
                <a:cs typeface="Arial" panose="020B0604020202020204" pitchFamily="34" charset="0"/>
              </a:defRPr>
            </a:lvl1pPr>
          </a:lstStyle>
          <a:p>
            <a:r>
              <a:rPr lang="es-MX"/>
              <a:t>Diseño de Base de Datos</a:t>
            </a:r>
            <a:endParaRPr lang="es-MX" dirty="0"/>
          </a:p>
        </p:txBody>
      </p:sp>
      <p:pic>
        <p:nvPicPr>
          <p:cNvPr id="5" name="Imagen 4"/>
          <p:cNvPicPr>
            <a:picLocks noChangeAspect="1"/>
          </p:cNvPicPr>
          <p:nvPr userDrawn="1"/>
        </p:nvPicPr>
        <p:blipFill>
          <a:blip r:embed="rId13"/>
          <a:stretch>
            <a:fillRect/>
          </a:stretch>
        </p:blipFill>
        <p:spPr>
          <a:xfrm>
            <a:off x="10166398" y="216097"/>
            <a:ext cx="1627773" cy="1194920"/>
          </a:xfrm>
          <a:prstGeom prst="rect">
            <a:avLst/>
          </a:prstGeom>
        </p:spPr>
      </p:pic>
    </p:spTree>
    <p:extLst>
      <p:ext uri="{BB962C8B-B14F-4D97-AF65-F5344CB8AC3E}">
        <p14:creationId xmlns:p14="http://schemas.microsoft.com/office/powerpoint/2010/main" val="11552793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457200" rtl="0" eaLnBrk="1" latinLnBrk="0" hangingPunct="1">
        <a:spcBef>
          <a:spcPct val="0"/>
        </a:spcBef>
        <a:buNone/>
        <a:defRPr sz="2800" b="0" kern="1200" cap="all">
          <a:solidFill>
            <a:srgbClr val="0070C0"/>
          </a:solidFill>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Arial" panose="020B0604020202020204" pitchFamily="34" charset="0"/>
          <a:ea typeface="+mn-ea"/>
          <a:cs typeface="Arial" panose="020B060402020202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Arial" panose="020B0604020202020204" pitchFamily="34" charset="0"/>
          <a:ea typeface="+mn-ea"/>
          <a:cs typeface="Arial" panose="020B060402020202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Arial" panose="020B0604020202020204" pitchFamily="34" charset="0"/>
          <a:ea typeface="+mn-ea"/>
          <a:cs typeface="Arial" panose="020B060402020202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Arial" panose="020B0604020202020204" pitchFamily="34" charset="0"/>
          <a:ea typeface="+mn-ea"/>
          <a:cs typeface="Arial" panose="020B060402020202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adivinus.p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profesormolina.com.ar/tecnologia/robotica/sist_exp.htm" TargetMode="External"/><Relationship Id="rId2" Type="http://schemas.openxmlformats.org/officeDocument/2006/relationships/hyperlink" Target="https://www.ecured.cu/Sistemas_expertos" TargetMode="External"/><Relationship Id="rId1" Type="http://schemas.openxmlformats.org/officeDocument/2006/relationships/slideLayout" Target="../slideLayouts/slideLayout2.xml"/><Relationship Id="rId4" Type="http://schemas.openxmlformats.org/officeDocument/2006/relationships/hyperlink" Target="https://cibernetico.org/2007/03/09/%C2%BFque-es-un-sistema-expert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1177217" y="2907235"/>
            <a:ext cx="2855855" cy="26562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ítulo 1"/>
          <p:cNvSpPr>
            <a:spLocks noGrp="1"/>
          </p:cNvSpPr>
          <p:nvPr>
            <p:ph type="ctrTitle"/>
          </p:nvPr>
        </p:nvSpPr>
        <p:spPr>
          <a:xfrm>
            <a:off x="661182" y="526942"/>
            <a:ext cx="8736036" cy="717238"/>
          </a:xfrm>
        </p:spPr>
        <p:txBody>
          <a:bodyPr>
            <a:noAutofit/>
          </a:bodyPr>
          <a:lstStyle/>
          <a:p>
            <a:r>
              <a:rPr lang="es-MX" sz="2800" dirty="0">
                <a:latin typeface="Arial" panose="020B0604020202020204" pitchFamily="34" charset="0"/>
                <a:cs typeface="Arial" panose="020B0604020202020204" pitchFamily="34" charset="0"/>
              </a:rPr>
              <a:t>INGENIERÍA EN SISTEMAS COMPUTACIONALES</a:t>
            </a:r>
          </a:p>
        </p:txBody>
      </p:sp>
      <p:sp>
        <p:nvSpPr>
          <p:cNvPr id="3" name="Subtítulo 2"/>
          <p:cNvSpPr>
            <a:spLocks noGrp="1"/>
          </p:cNvSpPr>
          <p:nvPr>
            <p:ph type="subTitle" idx="1"/>
          </p:nvPr>
        </p:nvSpPr>
        <p:spPr>
          <a:xfrm>
            <a:off x="4680488" y="3336452"/>
            <a:ext cx="6824123" cy="2662012"/>
          </a:xfrm>
        </p:spPr>
        <p:txBody>
          <a:bodyPr>
            <a:normAutofit fontScale="85000" lnSpcReduction="20000"/>
          </a:bodyPr>
          <a:lstStyle/>
          <a:p>
            <a:pPr algn="ctr"/>
            <a:r>
              <a:rPr lang="es-MX" sz="3600" b="1" dirty="0">
                <a:latin typeface="Arial" panose="020B0604020202020204" pitchFamily="34" charset="0"/>
                <a:cs typeface="Arial" panose="020B0604020202020204" pitchFamily="34" charset="0"/>
              </a:rPr>
              <a:t>Sistema experto</a:t>
            </a:r>
          </a:p>
          <a:p>
            <a:pPr algn="ctr"/>
            <a:endParaRPr lang="es-MX" sz="3600" b="1" dirty="0">
              <a:latin typeface="Arial" panose="020B0604020202020204" pitchFamily="34" charset="0"/>
              <a:cs typeface="Arial" panose="020B0604020202020204" pitchFamily="34" charset="0"/>
            </a:endParaRPr>
          </a:p>
          <a:p>
            <a:pPr algn="ctr"/>
            <a:r>
              <a:rPr lang="es-MX" sz="2400" b="1" dirty="0">
                <a:latin typeface="Arial" panose="020B0604020202020204" pitchFamily="34" charset="0"/>
                <a:cs typeface="Arial" panose="020B0604020202020204" pitchFamily="34" charset="0"/>
              </a:rPr>
              <a:t>Integrantes:</a:t>
            </a:r>
          </a:p>
          <a:p>
            <a:pPr algn="ctr"/>
            <a:r>
              <a:rPr lang="es-MX" sz="2400" b="1" dirty="0">
                <a:latin typeface="Arial" panose="020B0604020202020204" pitchFamily="34" charset="0"/>
                <a:cs typeface="Arial" panose="020B0604020202020204" pitchFamily="34" charset="0"/>
              </a:rPr>
              <a:t>David Guadalupe Maldonado</a:t>
            </a:r>
          </a:p>
          <a:p>
            <a:pPr algn="ctr"/>
            <a:r>
              <a:rPr lang="es-MX" sz="2400" b="1" dirty="0">
                <a:latin typeface="Arial" panose="020B0604020202020204" pitchFamily="34" charset="0"/>
                <a:cs typeface="Arial" panose="020B0604020202020204" pitchFamily="34" charset="0"/>
              </a:rPr>
              <a:t>Magally Macías ramos</a:t>
            </a:r>
          </a:p>
          <a:p>
            <a:pPr algn="ctr"/>
            <a:r>
              <a:rPr lang="es-MX" sz="2400" b="1" dirty="0"/>
              <a:t>Edgar Jahir viveros García</a:t>
            </a:r>
            <a:endParaRPr lang="es-MX" sz="2400" b="1" dirty="0">
              <a:latin typeface="Arial" panose="020B0604020202020204" pitchFamily="34" charset="0"/>
              <a:cs typeface="Arial" panose="020B0604020202020204" pitchFamily="34" charset="0"/>
            </a:endParaRPr>
          </a:p>
          <a:p>
            <a:pPr marL="342900" indent="-342900" algn="ctr">
              <a:buAutoNum type="arabicPeriod"/>
            </a:pP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634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7EFA3-39AA-45F8-9C49-F1D3B6B3F908}"/>
              </a:ext>
            </a:extLst>
          </p:cNvPr>
          <p:cNvSpPr>
            <a:spLocks noGrp="1"/>
          </p:cNvSpPr>
          <p:nvPr>
            <p:ph type="title"/>
          </p:nvPr>
        </p:nvSpPr>
        <p:spPr/>
        <p:txBody>
          <a:bodyPr>
            <a:normAutofit/>
          </a:bodyPr>
          <a:lstStyle/>
          <a:p>
            <a:r>
              <a:rPr lang="es-MX" dirty="0"/>
              <a:t>Ventajas </a:t>
            </a:r>
          </a:p>
        </p:txBody>
      </p:sp>
      <p:sp>
        <p:nvSpPr>
          <p:cNvPr id="3" name="Marcador de contenido 2">
            <a:extLst>
              <a:ext uri="{FF2B5EF4-FFF2-40B4-BE49-F238E27FC236}">
                <a16:creationId xmlns:a16="http://schemas.microsoft.com/office/drawing/2014/main" id="{A072B0B4-B96C-43C4-99BF-CF344B985C39}"/>
              </a:ext>
            </a:extLst>
          </p:cNvPr>
          <p:cNvSpPr>
            <a:spLocks noGrp="1"/>
          </p:cNvSpPr>
          <p:nvPr>
            <p:ph idx="1"/>
          </p:nvPr>
        </p:nvSpPr>
        <p:spPr>
          <a:xfrm>
            <a:off x="581193" y="2180496"/>
            <a:ext cx="7863560" cy="3678303"/>
          </a:xfrm>
        </p:spPr>
        <p:txBody>
          <a:bodyPr>
            <a:normAutofit fontScale="70000" lnSpcReduction="20000"/>
          </a:bodyPr>
          <a:lstStyle/>
          <a:p>
            <a:pPr algn="just">
              <a:lnSpc>
                <a:spcPct val="170000"/>
              </a:lnSpc>
            </a:pPr>
            <a:r>
              <a:rPr lang="es-ES" dirty="0"/>
              <a:t>Producción y productividad mayores. Pueden trabajar más rápido que lo humanos. Están disponibles ininterrumpidamente de día y noche, ofreciendo siempre su máximo desempeño. Pueden duplicarse ilimitadamente, i.e. tener tantos de ellos como se requieran.</a:t>
            </a:r>
          </a:p>
          <a:p>
            <a:pPr algn="just">
              <a:lnSpc>
                <a:spcPct val="170000"/>
              </a:lnSpc>
            </a:pPr>
            <a:r>
              <a:rPr lang="es-ES" dirty="0"/>
              <a:t>Mayor calidad: Dan la probabilidad de aumentar la calidad proporcionando asesoría consistente y reduciendo las tasas de error.</a:t>
            </a:r>
          </a:p>
          <a:p>
            <a:pPr algn="just">
              <a:lnSpc>
                <a:spcPct val="170000"/>
              </a:lnSpc>
            </a:pPr>
            <a:r>
              <a:rPr lang="es-ES" dirty="0"/>
              <a:t>Operación en entornos peligrosos. Muchas tareas requieren que los seres humanos operen en entornos hostiles y peligrosos. </a:t>
            </a:r>
          </a:p>
        </p:txBody>
      </p:sp>
      <p:pic>
        <p:nvPicPr>
          <p:cNvPr id="10242" name="Picture 2" descr="Resultado de imagen para palomas de aciertos">
            <a:extLst>
              <a:ext uri="{FF2B5EF4-FFF2-40B4-BE49-F238E27FC236}">
                <a16:creationId xmlns:a16="http://schemas.microsoft.com/office/drawing/2014/main" id="{95ECF755-A604-4ED7-8AC2-C585DFE91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3023" y="2180496"/>
            <a:ext cx="3385269" cy="341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251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91E951-700F-4970-BA1A-054FD3DE5ED1}"/>
              </a:ext>
            </a:extLst>
          </p:cNvPr>
          <p:cNvSpPr>
            <a:spLocks noGrp="1"/>
          </p:cNvSpPr>
          <p:nvPr>
            <p:ph type="title"/>
          </p:nvPr>
        </p:nvSpPr>
        <p:spPr/>
        <p:txBody>
          <a:bodyPr>
            <a:normAutofit/>
          </a:bodyPr>
          <a:lstStyle/>
          <a:p>
            <a:r>
              <a:rPr lang="es-MX" dirty="0"/>
              <a:t>Desventajas</a:t>
            </a:r>
          </a:p>
        </p:txBody>
      </p:sp>
      <p:sp>
        <p:nvSpPr>
          <p:cNvPr id="3" name="Marcador de contenido 2">
            <a:extLst>
              <a:ext uri="{FF2B5EF4-FFF2-40B4-BE49-F238E27FC236}">
                <a16:creationId xmlns:a16="http://schemas.microsoft.com/office/drawing/2014/main" id="{F1578C78-91B4-46F8-AE31-0100521AC853}"/>
              </a:ext>
            </a:extLst>
          </p:cNvPr>
          <p:cNvSpPr>
            <a:spLocks noGrp="1"/>
          </p:cNvSpPr>
          <p:nvPr>
            <p:ph idx="1"/>
          </p:nvPr>
        </p:nvSpPr>
        <p:spPr>
          <a:xfrm>
            <a:off x="581192" y="2180496"/>
            <a:ext cx="7481663" cy="3678303"/>
          </a:xfrm>
        </p:spPr>
        <p:txBody>
          <a:bodyPr>
            <a:normAutofit fontScale="85000" lnSpcReduction="20000"/>
          </a:bodyPr>
          <a:lstStyle/>
          <a:p>
            <a:pPr algn="just">
              <a:lnSpc>
                <a:spcPct val="150000"/>
              </a:lnSpc>
            </a:pPr>
            <a:r>
              <a:rPr lang="es-ES" dirty="0"/>
              <a:t>Tienen una noción muy limitada acerca del contexto de problema, i.e. no pueden percibir todas las cosas que un experto humano puede apreciar de un situación.</a:t>
            </a:r>
          </a:p>
          <a:p>
            <a:pPr algn="just">
              <a:lnSpc>
                <a:spcPct val="150000"/>
              </a:lnSpc>
            </a:pPr>
            <a:r>
              <a:rPr lang="es-ES" dirty="0"/>
              <a:t>Pueden existir decisiones que sólo son de competencia para un ser humano y no una máquina.</a:t>
            </a:r>
          </a:p>
          <a:p>
            <a:pPr algn="just">
              <a:lnSpc>
                <a:spcPct val="150000"/>
              </a:lnSpc>
            </a:pPr>
            <a:r>
              <a:rPr lang="es-ES" dirty="0"/>
              <a:t>No saben como subsanar sus limitaciones, no son capaces de trabajar en equipo o investigar algo nuevo.</a:t>
            </a:r>
          </a:p>
          <a:p>
            <a:pPr algn="just">
              <a:lnSpc>
                <a:spcPct val="150000"/>
              </a:lnSpc>
            </a:pPr>
            <a:r>
              <a:rPr lang="es-ES" dirty="0"/>
              <a:t>Son muy costosos de desarrollar y mantener.</a:t>
            </a:r>
            <a:endParaRPr lang="es-MX" dirty="0"/>
          </a:p>
        </p:txBody>
      </p:sp>
      <p:pic>
        <p:nvPicPr>
          <p:cNvPr id="11266" name="Picture 2" descr="Resultado de imagen para palomas de aciertos">
            <a:extLst>
              <a:ext uri="{FF2B5EF4-FFF2-40B4-BE49-F238E27FC236}">
                <a16:creationId xmlns:a16="http://schemas.microsoft.com/office/drawing/2014/main" id="{7A95842F-E81E-4DF3-95D7-1E56CE8B8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2856" y="2180496"/>
            <a:ext cx="3547951" cy="354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19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68004-B964-4040-B5F1-C078B616C2CB}"/>
              </a:ext>
            </a:extLst>
          </p:cNvPr>
          <p:cNvSpPr>
            <a:spLocks noGrp="1"/>
          </p:cNvSpPr>
          <p:nvPr>
            <p:ph type="title"/>
          </p:nvPr>
        </p:nvSpPr>
        <p:spPr/>
        <p:txBody>
          <a:bodyPr>
            <a:normAutofit/>
          </a:bodyPr>
          <a:lstStyle/>
          <a:p>
            <a:r>
              <a:rPr lang="es-MX" dirty="0"/>
              <a:t>Áreas de aplicación</a:t>
            </a:r>
          </a:p>
        </p:txBody>
      </p:sp>
      <p:sp>
        <p:nvSpPr>
          <p:cNvPr id="3" name="Marcador de contenido 2">
            <a:extLst>
              <a:ext uri="{FF2B5EF4-FFF2-40B4-BE49-F238E27FC236}">
                <a16:creationId xmlns:a16="http://schemas.microsoft.com/office/drawing/2014/main" id="{DF2BFEF4-6E9A-4D7D-AC64-131E2A23C6F7}"/>
              </a:ext>
            </a:extLst>
          </p:cNvPr>
          <p:cNvSpPr>
            <a:spLocks noGrp="1"/>
          </p:cNvSpPr>
          <p:nvPr>
            <p:ph idx="1"/>
          </p:nvPr>
        </p:nvSpPr>
        <p:spPr>
          <a:xfrm>
            <a:off x="581193" y="2180496"/>
            <a:ext cx="6653326" cy="3678303"/>
          </a:xfrm>
        </p:spPr>
        <p:txBody>
          <a:bodyPr numCol="2">
            <a:normAutofit fontScale="62500" lnSpcReduction="20000"/>
          </a:bodyPr>
          <a:lstStyle/>
          <a:p>
            <a:pPr>
              <a:lnSpc>
                <a:spcPct val="160000"/>
              </a:lnSpc>
            </a:pPr>
            <a:r>
              <a:rPr lang="es-ES" dirty="0"/>
              <a:t>Militar</a:t>
            </a:r>
          </a:p>
          <a:p>
            <a:pPr>
              <a:lnSpc>
                <a:spcPct val="160000"/>
              </a:lnSpc>
            </a:pPr>
            <a:r>
              <a:rPr lang="es-ES" dirty="0"/>
              <a:t>Informática</a:t>
            </a:r>
          </a:p>
          <a:p>
            <a:pPr>
              <a:lnSpc>
                <a:spcPct val="160000"/>
              </a:lnSpc>
            </a:pPr>
            <a:r>
              <a:rPr lang="es-ES" dirty="0"/>
              <a:t>Telecomunicaciones</a:t>
            </a:r>
          </a:p>
          <a:p>
            <a:pPr>
              <a:lnSpc>
                <a:spcPct val="160000"/>
              </a:lnSpc>
            </a:pPr>
            <a:r>
              <a:rPr lang="es-ES" dirty="0"/>
              <a:t>Química</a:t>
            </a:r>
          </a:p>
          <a:p>
            <a:pPr>
              <a:lnSpc>
                <a:spcPct val="160000"/>
              </a:lnSpc>
            </a:pPr>
            <a:r>
              <a:rPr lang="es-ES" dirty="0"/>
              <a:t>Derecho</a:t>
            </a:r>
          </a:p>
          <a:p>
            <a:pPr>
              <a:lnSpc>
                <a:spcPct val="160000"/>
              </a:lnSpc>
            </a:pPr>
            <a:r>
              <a:rPr lang="es-ES" dirty="0"/>
              <a:t>Aeronáutica</a:t>
            </a:r>
          </a:p>
          <a:p>
            <a:pPr>
              <a:lnSpc>
                <a:spcPct val="160000"/>
              </a:lnSpc>
            </a:pPr>
            <a:r>
              <a:rPr lang="es-ES" dirty="0"/>
              <a:t>Geología</a:t>
            </a:r>
          </a:p>
          <a:p>
            <a:pPr>
              <a:lnSpc>
                <a:spcPct val="160000"/>
              </a:lnSpc>
            </a:pPr>
            <a:r>
              <a:rPr lang="es-ES" dirty="0"/>
              <a:t>Arqueología</a:t>
            </a:r>
          </a:p>
          <a:p>
            <a:pPr>
              <a:lnSpc>
                <a:spcPct val="160000"/>
              </a:lnSpc>
            </a:pPr>
            <a:r>
              <a:rPr lang="es-ES" dirty="0"/>
              <a:t>Agricultura</a:t>
            </a:r>
          </a:p>
          <a:p>
            <a:pPr>
              <a:lnSpc>
                <a:spcPct val="160000"/>
              </a:lnSpc>
            </a:pPr>
            <a:r>
              <a:rPr lang="es-ES" dirty="0"/>
              <a:t>Electrónica</a:t>
            </a:r>
          </a:p>
          <a:p>
            <a:pPr>
              <a:lnSpc>
                <a:spcPct val="160000"/>
              </a:lnSpc>
            </a:pPr>
            <a:r>
              <a:rPr lang="es-ES" dirty="0"/>
              <a:t>Transporte</a:t>
            </a:r>
          </a:p>
          <a:p>
            <a:pPr>
              <a:lnSpc>
                <a:spcPct val="160000"/>
              </a:lnSpc>
            </a:pPr>
            <a:r>
              <a:rPr lang="es-ES" dirty="0"/>
              <a:t>Educación</a:t>
            </a:r>
          </a:p>
          <a:p>
            <a:pPr>
              <a:lnSpc>
                <a:spcPct val="160000"/>
              </a:lnSpc>
            </a:pPr>
            <a:r>
              <a:rPr lang="es-ES" dirty="0"/>
              <a:t>Medicina</a:t>
            </a:r>
          </a:p>
          <a:p>
            <a:pPr>
              <a:lnSpc>
                <a:spcPct val="160000"/>
              </a:lnSpc>
            </a:pPr>
            <a:r>
              <a:rPr lang="es-ES" dirty="0"/>
              <a:t>Industria</a:t>
            </a:r>
          </a:p>
          <a:p>
            <a:pPr>
              <a:lnSpc>
                <a:spcPct val="160000"/>
              </a:lnSpc>
            </a:pPr>
            <a:r>
              <a:rPr lang="es-ES" dirty="0"/>
              <a:t>Finanzas y Gestión</a:t>
            </a:r>
          </a:p>
          <a:p>
            <a:pPr>
              <a:lnSpc>
                <a:spcPct val="160000"/>
              </a:lnSpc>
            </a:pPr>
            <a:r>
              <a:rPr lang="es-ES" dirty="0"/>
              <a:t>Turismo</a:t>
            </a:r>
            <a:endParaRPr lang="es-MX" dirty="0"/>
          </a:p>
        </p:txBody>
      </p:sp>
      <p:pic>
        <p:nvPicPr>
          <p:cNvPr id="6146" name="Picture 2" descr="Resultado de imagen para sistemas expertos">
            <a:extLst>
              <a:ext uri="{FF2B5EF4-FFF2-40B4-BE49-F238E27FC236}">
                <a16:creationId xmlns:a16="http://schemas.microsoft.com/office/drawing/2014/main" id="{FFF87905-A5AA-413F-8057-22AE9FE9F5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327"/>
          <a:stretch/>
        </p:blipFill>
        <p:spPr bwMode="auto">
          <a:xfrm>
            <a:off x="6750424" y="2180497"/>
            <a:ext cx="5015194" cy="3678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73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E2C56-D134-46C6-B9EA-B5D923853649}"/>
              </a:ext>
            </a:extLst>
          </p:cNvPr>
          <p:cNvSpPr>
            <a:spLocks noGrp="1"/>
          </p:cNvSpPr>
          <p:nvPr>
            <p:ph type="title"/>
          </p:nvPr>
        </p:nvSpPr>
        <p:spPr/>
        <p:txBody>
          <a:bodyPr/>
          <a:lstStyle/>
          <a:p>
            <a:r>
              <a:rPr lang="es-MX" dirty="0"/>
              <a:t>Aplicación del sistema experto</a:t>
            </a:r>
          </a:p>
        </p:txBody>
      </p:sp>
      <p:sp>
        <p:nvSpPr>
          <p:cNvPr id="3" name="Marcador de contenido 2">
            <a:extLst>
              <a:ext uri="{FF2B5EF4-FFF2-40B4-BE49-F238E27FC236}">
                <a16:creationId xmlns:a16="http://schemas.microsoft.com/office/drawing/2014/main" id="{3CF92499-D7E2-4A34-9A2C-A24DF0B07E1C}"/>
              </a:ext>
            </a:extLst>
          </p:cNvPr>
          <p:cNvSpPr>
            <a:spLocks noGrp="1"/>
          </p:cNvSpPr>
          <p:nvPr>
            <p:ph idx="1"/>
          </p:nvPr>
        </p:nvSpPr>
        <p:spPr>
          <a:xfrm>
            <a:off x="581193" y="2180496"/>
            <a:ext cx="7969684" cy="3678303"/>
          </a:xfrm>
        </p:spPr>
        <p:txBody>
          <a:bodyPr>
            <a:normAutofit fontScale="92500" lnSpcReduction="10000"/>
          </a:bodyPr>
          <a:lstStyle/>
          <a:p>
            <a:pPr algn="just">
              <a:lnSpc>
                <a:spcPct val="150000"/>
              </a:lnSpc>
            </a:pPr>
            <a:r>
              <a:rPr lang="es-MX" dirty="0"/>
              <a:t>En el presente punto se ejemplificará el desarrollo de un sistema experto en el cual mediante preguntas se procede a adivinar la mascota en la que se esté pensando, cabe destacar que el sistema experto solo funciona con las macotas que ya conoce, en la siguiente imagen se muestra la interfaz en la cual se comenzará con el proceso para adivinar la mascota en la que se piensas.</a:t>
            </a:r>
          </a:p>
          <a:p>
            <a:endParaRPr lang="es-MX" dirty="0"/>
          </a:p>
        </p:txBody>
      </p:sp>
      <p:pic>
        <p:nvPicPr>
          <p:cNvPr id="4" name="Imagen 3">
            <a:extLst>
              <a:ext uri="{FF2B5EF4-FFF2-40B4-BE49-F238E27FC236}">
                <a16:creationId xmlns:a16="http://schemas.microsoft.com/office/drawing/2014/main" id="{61C639E5-002B-4018-B387-1CD3B5FF424E}"/>
              </a:ext>
            </a:extLst>
          </p:cNvPr>
          <p:cNvPicPr>
            <a:picLocks noChangeAspect="1"/>
          </p:cNvPicPr>
          <p:nvPr/>
        </p:nvPicPr>
        <p:blipFill>
          <a:blip r:embed="rId2"/>
          <a:stretch>
            <a:fillRect/>
          </a:stretch>
        </p:blipFill>
        <p:spPr>
          <a:xfrm>
            <a:off x="8550877" y="1670948"/>
            <a:ext cx="2924433" cy="4697398"/>
          </a:xfrm>
          <a:prstGeom prst="rect">
            <a:avLst/>
          </a:prstGeom>
        </p:spPr>
      </p:pic>
    </p:spTree>
    <p:extLst>
      <p:ext uri="{BB962C8B-B14F-4D97-AF65-F5344CB8AC3E}">
        <p14:creationId xmlns:p14="http://schemas.microsoft.com/office/powerpoint/2010/main" val="634014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D41BA-A69F-4A8A-8BD9-80D11C037A1F}"/>
              </a:ext>
            </a:extLst>
          </p:cNvPr>
          <p:cNvSpPr>
            <a:spLocks noGrp="1"/>
          </p:cNvSpPr>
          <p:nvPr>
            <p:ph type="title"/>
          </p:nvPr>
        </p:nvSpPr>
        <p:spPr/>
        <p:txBody>
          <a:bodyPr/>
          <a:lstStyle/>
          <a:p>
            <a:r>
              <a:rPr lang="es-MX" dirty="0"/>
              <a:t>Proceso de cuestionamiento</a:t>
            </a:r>
          </a:p>
        </p:txBody>
      </p:sp>
      <p:sp>
        <p:nvSpPr>
          <p:cNvPr id="3" name="Marcador de contenido 2">
            <a:extLst>
              <a:ext uri="{FF2B5EF4-FFF2-40B4-BE49-F238E27FC236}">
                <a16:creationId xmlns:a16="http://schemas.microsoft.com/office/drawing/2014/main" id="{4E530730-92D7-4E87-AC77-6C0D2F0B9BF6}"/>
              </a:ext>
            </a:extLst>
          </p:cNvPr>
          <p:cNvSpPr>
            <a:spLocks noGrp="1"/>
          </p:cNvSpPr>
          <p:nvPr>
            <p:ph idx="1"/>
          </p:nvPr>
        </p:nvSpPr>
        <p:spPr>
          <a:xfrm>
            <a:off x="581192" y="2180496"/>
            <a:ext cx="5869035" cy="3678303"/>
          </a:xfrm>
        </p:spPr>
        <p:txBody>
          <a:bodyPr/>
          <a:lstStyle/>
          <a:p>
            <a:pPr algn="just">
              <a:lnSpc>
                <a:spcPct val="150000"/>
              </a:lnSpc>
            </a:pPr>
            <a:r>
              <a:rPr lang="es-MX" dirty="0"/>
              <a:t>Una vez seleccionado el botón de iniciar se comenzará a realizar el cuestionamiento que permitirá al sistema llegar a la conclusión de en qué mascota se está pensando.</a:t>
            </a:r>
          </a:p>
        </p:txBody>
      </p:sp>
      <p:pic>
        <p:nvPicPr>
          <p:cNvPr id="4" name="Imagen 3">
            <a:extLst>
              <a:ext uri="{FF2B5EF4-FFF2-40B4-BE49-F238E27FC236}">
                <a16:creationId xmlns:a16="http://schemas.microsoft.com/office/drawing/2014/main" id="{2466FC4C-54B2-4B73-9234-D6C4E6376BE9}"/>
              </a:ext>
            </a:extLst>
          </p:cNvPr>
          <p:cNvPicPr>
            <a:picLocks noChangeAspect="1"/>
          </p:cNvPicPr>
          <p:nvPr/>
        </p:nvPicPr>
        <p:blipFill>
          <a:blip r:embed="rId2"/>
          <a:stretch>
            <a:fillRect/>
          </a:stretch>
        </p:blipFill>
        <p:spPr>
          <a:xfrm>
            <a:off x="6450227" y="2180495"/>
            <a:ext cx="5016843" cy="3678303"/>
          </a:xfrm>
          <a:prstGeom prst="rect">
            <a:avLst/>
          </a:prstGeom>
        </p:spPr>
      </p:pic>
    </p:spTree>
    <p:extLst>
      <p:ext uri="{BB962C8B-B14F-4D97-AF65-F5344CB8AC3E}">
        <p14:creationId xmlns:p14="http://schemas.microsoft.com/office/powerpoint/2010/main" val="4281409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63D568-BA2F-48FA-8BC4-FCB017F3AA69}"/>
              </a:ext>
            </a:extLst>
          </p:cNvPr>
          <p:cNvSpPr>
            <a:spLocks noGrp="1"/>
          </p:cNvSpPr>
          <p:nvPr>
            <p:ph type="title"/>
          </p:nvPr>
        </p:nvSpPr>
        <p:spPr/>
        <p:txBody>
          <a:bodyPr/>
          <a:lstStyle/>
          <a:p>
            <a:r>
              <a:rPr lang="es-MX" dirty="0"/>
              <a:t>Impresión de resultado</a:t>
            </a:r>
          </a:p>
        </p:txBody>
      </p:sp>
      <p:sp>
        <p:nvSpPr>
          <p:cNvPr id="3" name="Marcador de contenido 2">
            <a:extLst>
              <a:ext uri="{FF2B5EF4-FFF2-40B4-BE49-F238E27FC236}">
                <a16:creationId xmlns:a16="http://schemas.microsoft.com/office/drawing/2014/main" id="{87FEE431-862C-4717-82B3-7278761B9356}"/>
              </a:ext>
            </a:extLst>
          </p:cNvPr>
          <p:cNvSpPr>
            <a:spLocks noGrp="1"/>
          </p:cNvSpPr>
          <p:nvPr>
            <p:ph idx="1"/>
          </p:nvPr>
        </p:nvSpPr>
        <p:spPr>
          <a:xfrm>
            <a:off x="581192" y="2180496"/>
            <a:ext cx="7957325" cy="3678303"/>
          </a:xfrm>
        </p:spPr>
        <p:txBody>
          <a:bodyPr/>
          <a:lstStyle/>
          <a:p>
            <a:pPr algn="just">
              <a:lnSpc>
                <a:spcPct val="150000"/>
              </a:lnSpc>
            </a:pPr>
            <a:r>
              <a:rPr lang="es-MX" dirty="0"/>
              <a:t>Una vez encontrada la mascota en l a que se piensa se procede a mostrar el resultado en la interfaz principal, el resultado se mostrará en una pequeña area que se encuentra sobre el fondo de la interfaz como se puede apreciar en la siguiente imagen.</a:t>
            </a:r>
          </a:p>
        </p:txBody>
      </p:sp>
      <p:pic>
        <p:nvPicPr>
          <p:cNvPr id="4" name="Imagen 3">
            <a:extLst>
              <a:ext uri="{FF2B5EF4-FFF2-40B4-BE49-F238E27FC236}">
                <a16:creationId xmlns:a16="http://schemas.microsoft.com/office/drawing/2014/main" id="{1DCBCA53-93B0-4652-B27C-DE52103348B8}"/>
              </a:ext>
            </a:extLst>
          </p:cNvPr>
          <p:cNvPicPr>
            <a:picLocks noChangeAspect="1"/>
          </p:cNvPicPr>
          <p:nvPr/>
        </p:nvPicPr>
        <p:blipFill>
          <a:blip r:embed="rId2"/>
          <a:stretch>
            <a:fillRect/>
          </a:stretch>
        </p:blipFill>
        <p:spPr>
          <a:xfrm>
            <a:off x="8538518" y="1795246"/>
            <a:ext cx="3204890" cy="4753835"/>
          </a:xfrm>
          <a:prstGeom prst="rect">
            <a:avLst/>
          </a:prstGeom>
        </p:spPr>
      </p:pic>
    </p:spTree>
    <p:extLst>
      <p:ext uri="{BB962C8B-B14F-4D97-AF65-F5344CB8AC3E}">
        <p14:creationId xmlns:p14="http://schemas.microsoft.com/office/powerpoint/2010/main" val="2420179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120FC-6A50-475A-A49B-FA97863E62A0}"/>
              </a:ext>
            </a:extLst>
          </p:cNvPr>
          <p:cNvSpPr>
            <a:spLocks noGrp="1"/>
          </p:cNvSpPr>
          <p:nvPr>
            <p:ph type="title"/>
          </p:nvPr>
        </p:nvSpPr>
        <p:spPr/>
        <p:txBody>
          <a:bodyPr/>
          <a:lstStyle/>
          <a:p>
            <a:r>
              <a:rPr lang="es-MX" dirty="0"/>
              <a:t>Base de conocimiento empleada</a:t>
            </a:r>
          </a:p>
        </p:txBody>
      </p:sp>
      <p:sp>
        <p:nvSpPr>
          <p:cNvPr id="3" name="Marcador de contenido 2">
            <a:extLst>
              <a:ext uri="{FF2B5EF4-FFF2-40B4-BE49-F238E27FC236}">
                <a16:creationId xmlns:a16="http://schemas.microsoft.com/office/drawing/2014/main" id="{7C5B96B8-942C-44A2-9A0B-8E0DEAEB54B8}"/>
              </a:ext>
            </a:extLst>
          </p:cNvPr>
          <p:cNvSpPr>
            <a:spLocks noGrp="1"/>
          </p:cNvSpPr>
          <p:nvPr>
            <p:ph idx="1"/>
          </p:nvPr>
        </p:nvSpPr>
        <p:spPr>
          <a:xfrm>
            <a:off x="581193" y="2180496"/>
            <a:ext cx="7438342" cy="3678303"/>
          </a:xfrm>
        </p:spPr>
        <p:txBody>
          <a:bodyPr/>
          <a:lstStyle/>
          <a:p>
            <a:endParaRPr lang="es-MX" dirty="0"/>
          </a:p>
        </p:txBody>
      </p:sp>
      <p:pic>
        <p:nvPicPr>
          <p:cNvPr id="4" name="Imagen 3">
            <a:extLst>
              <a:ext uri="{FF2B5EF4-FFF2-40B4-BE49-F238E27FC236}">
                <a16:creationId xmlns:a16="http://schemas.microsoft.com/office/drawing/2014/main" id="{E16DBE9F-1AD6-4576-8304-11649F06DE49}"/>
              </a:ext>
            </a:extLst>
          </p:cNvPr>
          <p:cNvPicPr>
            <a:picLocks noChangeAspect="1"/>
          </p:cNvPicPr>
          <p:nvPr/>
        </p:nvPicPr>
        <p:blipFill rotWithShape="1">
          <a:blip r:embed="rId2"/>
          <a:srcRect l="759" t="11191" r="2357" b="4401"/>
          <a:stretch/>
        </p:blipFill>
        <p:spPr>
          <a:xfrm>
            <a:off x="581191" y="2180496"/>
            <a:ext cx="10107403" cy="4269731"/>
          </a:xfrm>
          <a:prstGeom prst="rect">
            <a:avLst/>
          </a:prstGeom>
        </p:spPr>
      </p:pic>
    </p:spTree>
    <p:extLst>
      <p:ext uri="{BB962C8B-B14F-4D97-AF65-F5344CB8AC3E}">
        <p14:creationId xmlns:p14="http://schemas.microsoft.com/office/powerpoint/2010/main" val="2209024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ED666-C6D3-42E1-93E1-FAD21B0B3DB6}"/>
              </a:ext>
            </a:extLst>
          </p:cNvPr>
          <p:cNvSpPr>
            <a:spLocks noGrp="1"/>
          </p:cNvSpPr>
          <p:nvPr>
            <p:ph type="title"/>
          </p:nvPr>
        </p:nvSpPr>
        <p:spPr/>
        <p:txBody>
          <a:bodyPr/>
          <a:lstStyle/>
          <a:p>
            <a:r>
              <a:rPr lang="es-MX" dirty="0"/>
              <a:t>Base de conocimiento empleada</a:t>
            </a:r>
          </a:p>
        </p:txBody>
      </p:sp>
      <p:pic>
        <p:nvPicPr>
          <p:cNvPr id="4" name="Marcador de contenido 3">
            <a:extLst>
              <a:ext uri="{FF2B5EF4-FFF2-40B4-BE49-F238E27FC236}">
                <a16:creationId xmlns:a16="http://schemas.microsoft.com/office/drawing/2014/main" id="{DCA86EC3-ECF6-4AB3-9A12-6D3B6952A4F7}"/>
              </a:ext>
            </a:extLst>
          </p:cNvPr>
          <p:cNvPicPr>
            <a:picLocks noGrp="1" noChangeAspect="1"/>
          </p:cNvPicPr>
          <p:nvPr>
            <p:ph idx="1"/>
          </p:nvPr>
        </p:nvPicPr>
        <p:blipFill rotWithShape="1">
          <a:blip r:embed="rId2"/>
          <a:srcRect t="11173" r="2328" b="6577"/>
          <a:stretch/>
        </p:blipFill>
        <p:spPr>
          <a:xfrm>
            <a:off x="581192" y="2053400"/>
            <a:ext cx="10811738" cy="4384470"/>
          </a:xfrm>
          <a:prstGeom prst="rect">
            <a:avLst/>
          </a:prstGeom>
        </p:spPr>
      </p:pic>
    </p:spTree>
    <p:extLst>
      <p:ext uri="{BB962C8B-B14F-4D97-AF65-F5344CB8AC3E}">
        <p14:creationId xmlns:p14="http://schemas.microsoft.com/office/powerpoint/2010/main" val="2531933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F3808B-C33F-4503-8F1E-76253D2D5674}"/>
              </a:ext>
            </a:extLst>
          </p:cNvPr>
          <p:cNvSpPr>
            <a:spLocks noGrp="1"/>
          </p:cNvSpPr>
          <p:nvPr>
            <p:ph type="title"/>
          </p:nvPr>
        </p:nvSpPr>
        <p:spPr/>
        <p:txBody>
          <a:bodyPr/>
          <a:lstStyle/>
          <a:p>
            <a:r>
              <a:rPr lang="es-MX" dirty="0"/>
              <a:t>Base de conocimiento empleada</a:t>
            </a:r>
          </a:p>
        </p:txBody>
      </p:sp>
      <p:pic>
        <p:nvPicPr>
          <p:cNvPr id="4" name="Marcador de contenido 3">
            <a:extLst>
              <a:ext uri="{FF2B5EF4-FFF2-40B4-BE49-F238E27FC236}">
                <a16:creationId xmlns:a16="http://schemas.microsoft.com/office/drawing/2014/main" id="{F947E925-2DAD-4F68-A9EB-BBB006094AB2}"/>
              </a:ext>
            </a:extLst>
          </p:cNvPr>
          <p:cNvPicPr>
            <a:picLocks noGrp="1" noChangeAspect="1"/>
          </p:cNvPicPr>
          <p:nvPr>
            <p:ph idx="1"/>
          </p:nvPr>
        </p:nvPicPr>
        <p:blipFill rotWithShape="1">
          <a:blip r:embed="rId2"/>
          <a:srcRect l="210" t="10575" r="2864" b="4767"/>
          <a:stretch/>
        </p:blipFill>
        <p:spPr>
          <a:xfrm>
            <a:off x="581192" y="1758649"/>
            <a:ext cx="11029616" cy="4397195"/>
          </a:xfrm>
          <a:prstGeom prst="rect">
            <a:avLst/>
          </a:prstGeom>
        </p:spPr>
      </p:pic>
    </p:spTree>
    <p:extLst>
      <p:ext uri="{BB962C8B-B14F-4D97-AF65-F5344CB8AC3E}">
        <p14:creationId xmlns:p14="http://schemas.microsoft.com/office/powerpoint/2010/main" val="1388192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94589-E59A-4B4C-99D0-AF10A65B623D}"/>
              </a:ext>
            </a:extLst>
          </p:cNvPr>
          <p:cNvSpPr>
            <a:spLocks noGrp="1"/>
          </p:cNvSpPr>
          <p:nvPr>
            <p:ph type="title"/>
          </p:nvPr>
        </p:nvSpPr>
        <p:spPr/>
        <p:txBody>
          <a:bodyPr/>
          <a:lstStyle/>
          <a:p>
            <a:r>
              <a:rPr lang="es-MX" dirty="0"/>
              <a:t>Base de conocimiento empleada</a:t>
            </a:r>
          </a:p>
        </p:txBody>
      </p:sp>
      <p:pic>
        <p:nvPicPr>
          <p:cNvPr id="4" name="Marcador de contenido 3">
            <a:extLst>
              <a:ext uri="{FF2B5EF4-FFF2-40B4-BE49-F238E27FC236}">
                <a16:creationId xmlns:a16="http://schemas.microsoft.com/office/drawing/2014/main" id="{1F240211-C562-4C4C-AE73-1EACBEB2F03C}"/>
              </a:ext>
            </a:extLst>
          </p:cNvPr>
          <p:cNvPicPr>
            <a:picLocks noGrp="1" noChangeAspect="1"/>
          </p:cNvPicPr>
          <p:nvPr>
            <p:ph idx="1"/>
          </p:nvPr>
        </p:nvPicPr>
        <p:blipFill rotWithShape="1">
          <a:blip r:embed="rId2"/>
          <a:srcRect l="484" t="11583" r="2589" b="9470"/>
          <a:stretch/>
        </p:blipFill>
        <p:spPr>
          <a:xfrm>
            <a:off x="581192" y="1727075"/>
            <a:ext cx="11194797" cy="4428769"/>
          </a:xfrm>
          <a:prstGeom prst="rect">
            <a:avLst/>
          </a:prstGeom>
        </p:spPr>
      </p:pic>
    </p:spTree>
    <p:extLst>
      <p:ext uri="{BB962C8B-B14F-4D97-AF65-F5344CB8AC3E}">
        <p14:creationId xmlns:p14="http://schemas.microsoft.com/office/powerpoint/2010/main" val="230891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latin typeface="Arial" panose="020B0604020202020204" pitchFamily="34" charset="0"/>
                <a:cs typeface="Arial" panose="020B0604020202020204" pitchFamily="34" charset="0"/>
              </a:rPr>
              <a:t>agenda</a:t>
            </a:r>
          </a:p>
        </p:txBody>
      </p:sp>
      <p:sp>
        <p:nvSpPr>
          <p:cNvPr id="3" name="Marcador de contenido 2"/>
          <p:cNvSpPr>
            <a:spLocks noGrp="1"/>
          </p:cNvSpPr>
          <p:nvPr>
            <p:ph idx="1"/>
          </p:nvPr>
        </p:nvSpPr>
        <p:spPr>
          <a:xfrm>
            <a:off x="581192" y="2180496"/>
            <a:ext cx="4423293" cy="4380941"/>
          </a:xfrm>
        </p:spPr>
        <p:txBody>
          <a:bodyPr>
            <a:noAutofit/>
          </a:bodyPr>
          <a:lstStyle/>
          <a:p>
            <a:pPr algn="just">
              <a:lnSpc>
                <a:spcPct val="170000"/>
              </a:lnSpc>
            </a:pPr>
            <a:r>
              <a:rPr lang="es-MX" sz="1500" dirty="0"/>
              <a:t>Introducción </a:t>
            </a:r>
          </a:p>
          <a:p>
            <a:pPr algn="just">
              <a:lnSpc>
                <a:spcPct val="170000"/>
              </a:lnSpc>
            </a:pPr>
            <a:r>
              <a:rPr lang="es-MX" sz="1500" dirty="0"/>
              <a:t>Sistema experto</a:t>
            </a:r>
          </a:p>
          <a:p>
            <a:pPr algn="just">
              <a:lnSpc>
                <a:spcPct val="170000"/>
              </a:lnSpc>
            </a:pPr>
            <a:r>
              <a:rPr lang="es-MX" sz="1500" dirty="0"/>
              <a:t>¿Qué son los sistemas expertos?</a:t>
            </a:r>
          </a:p>
          <a:p>
            <a:pPr algn="just">
              <a:lnSpc>
                <a:spcPct val="170000"/>
              </a:lnSpc>
            </a:pPr>
            <a:r>
              <a:rPr lang="es-MX" sz="1500" dirty="0"/>
              <a:t>Características</a:t>
            </a:r>
          </a:p>
          <a:p>
            <a:pPr algn="just">
              <a:lnSpc>
                <a:spcPct val="170000"/>
              </a:lnSpc>
            </a:pPr>
            <a:r>
              <a:rPr lang="es-MX" sz="1500" dirty="0"/>
              <a:t>Componentes de un sistema experto </a:t>
            </a:r>
          </a:p>
          <a:p>
            <a:pPr algn="just">
              <a:lnSpc>
                <a:spcPct val="170000"/>
              </a:lnSpc>
            </a:pPr>
            <a:r>
              <a:rPr lang="es-MX" sz="1500" dirty="0"/>
              <a:t>Tipos de sistemas expertos </a:t>
            </a:r>
          </a:p>
          <a:p>
            <a:pPr algn="just">
              <a:lnSpc>
                <a:spcPct val="170000"/>
              </a:lnSpc>
            </a:pPr>
            <a:r>
              <a:rPr lang="es-MX" sz="1500" dirty="0"/>
              <a:t>Ventajas</a:t>
            </a:r>
          </a:p>
          <a:p>
            <a:pPr algn="just">
              <a:lnSpc>
                <a:spcPct val="170000"/>
              </a:lnSpc>
            </a:pPr>
            <a:r>
              <a:rPr lang="es-MX" sz="1500" dirty="0"/>
              <a:t>Desventajas</a:t>
            </a:r>
          </a:p>
          <a:p>
            <a:pPr algn="just">
              <a:lnSpc>
                <a:spcPct val="170000"/>
              </a:lnSpc>
            </a:pPr>
            <a:r>
              <a:rPr lang="es-MX" sz="1500" dirty="0"/>
              <a:t>Áreas de aplicación </a:t>
            </a:r>
          </a:p>
        </p:txBody>
      </p:sp>
      <p:sp>
        <p:nvSpPr>
          <p:cNvPr id="4" name="Marcador de contenido 2">
            <a:extLst>
              <a:ext uri="{FF2B5EF4-FFF2-40B4-BE49-F238E27FC236}">
                <a16:creationId xmlns:a16="http://schemas.microsoft.com/office/drawing/2014/main" id="{21A2D82D-CA47-4828-9759-C758D8E3A3AD}"/>
              </a:ext>
            </a:extLst>
          </p:cNvPr>
          <p:cNvSpPr txBox="1">
            <a:spLocks/>
          </p:cNvSpPr>
          <p:nvPr/>
        </p:nvSpPr>
        <p:spPr>
          <a:xfrm>
            <a:off x="5639225" y="2180495"/>
            <a:ext cx="4089662" cy="447979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Arial" panose="020B0604020202020204" pitchFamily="34" charset="0"/>
                <a:ea typeface="+mn-ea"/>
                <a:cs typeface="Arial" panose="020B060402020202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Arial" panose="020B0604020202020204" pitchFamily="34" charset="0"/>
                <a:ea typeface="+mn-ea"/>
                <a:cs typeface="Arial" panose="020B060402020202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Arial" panose="020B0604020202020204" pitchFamily="34" charset="0"/>
                <a:ea typeface="+mn-ea"/>
                <a:cs typeface="Arial" panose="020B060402020202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Arial" panose="020B0604020202020204" pitchFamily="34" charset="0"/>
                <a:ea typeface="+mn-ea"/>
                <a:cs typeface="Arial" panose="020B060402020202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60000"/>
              </a:lnSpc>
            </a:pPr>
            <a:r>
              <a:rPr lang="es-MX" sz="1500" dirty="0"/>
              <a:t>Aplicación de sistema experto </a:t>
            </a:r>
          </a:p>
          <a:p>
            <a:pPr algn="just">
              <a:lnSpc>
                <a:spcPct val="160000"/>
              </a:lnSpc>
            </a:pPr>
            <a:r>
              <a:rPr lang="es-MX" sz="1500" dirty="0"/>
              <a:t>Proceso de cuestionamiento </a:t>
            </a:r>
          </a:p>
          <a:p>
            <a:pPr algn="just">
              <a:lnSpc>
                <a:spcPct val="160000"/>
              </a:lnSpc>
            </a:pPr>
            <a:r>
              <a:rPr lang="es-MX" sz="1500" dirty="0"/>
              <a:t>Impresión de resultado </a:t>
            </a:r>
          </a:p>
          <a:p>
            <a:pPr algn="just">
              <a:lnSpc>
                <a:spcPct val="160000"/>
              </a:lnSpc>
            </a:pPr>
            <a:r>
              <a:rPr lang="es-MX" sz="1500" dirty="0"/>
              <a:t>Base de conocimiento empleada</a:t>
            </a:r>
          </a:p>
          <a:p>
            <a:pPr algn="just">
              <a:lnSpc>
                <a:spcPct val="160000"/>
              </a:lnSpc>
            </a:pPr>
            <a:r>
              <a:rPr lang="es-MX" sz="1500" dirty="0"/>
              <a:t>Botón de desarrolladores</a:t>
            </a:r>
          </a:p>
          <a:p>
            <a:pPr algn="just">
              <a:lnSpc>
                <a:spcPct val="160000"/>
              </a:lnSpc>
            </a:pPr>
            <a:r>
              <a:rPr lang="es-MX" sz="1500" dirty="0"/>
              <a:t>Sistema experto </a:t>
            </a:r>
          </a:p>
          <a:p>
            <a:pPr algn="just">
              <a:lnSpc>
                <a:spcPct val="160000"/>
              </a:lnSpc>
            </a:pPr>
            <a:r>
              <a:rPr lang="es-MX" sz="1500" dirty="0"/>
              <a:t>Conclusión </a:t>
            </a:r>
          </a:p>
          <a:p>
            <a:pPr algn="just">
              <a:lnSpc>
                <a:spcPct val="160000"/>
              </a:lnSpc>
            </a:pPr>
            <a:r>
              <a:rPr lang="es-MX" sz="1500" dirty="0"/>
              <a:t>Referencias bibliográficas</a:t>
            </a:r>
          </a:p>
        </p:txBody>
      </p:sp>
    </p:spTree>
    <p:extLst>
      <p:ext uri="{BB962C8B-B14F-4D97-AF65-F5344CB8AC3E}">
        <p14:creationId xmlns:p14="http://schemas.microsoft.com/office/powerpoint/2010/main" val="1118581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77007A-2E5D-4202-8A61-7F89CF1647D6}"/>
              </a:ext>
            </a:extLst>
          </p:cNvPr>
          <p:cNvSpPr>
            <a:spLocks noGrp="1"/>
          </p:cNvSpPr>
          <p:nvPr>
            <p:ph type="title"/>
          </p:nvPr>
        </p:nvSpPr>
        <p:spPr/>
        <p:txBody>
          <a:bodyPr/>
          <a:lstStyle/>
          <a:p>
            <a:r>
              <a:rPr lang="es-MX" dirty="0"/>
              <a:t>Botón de desarrolladores</a:t>
            </a:r>
          </a:p>
        </p:txBody>
      </p:sp>
      <p:sp>
        <p:nvSpPr>
          <p:cNvPr id="3" name="Marcador de contenido 2">
            <a:extLst>
              <a:ext uri="{FF2B5EF4-FFF2-40B4-BE49-F238E27FC236}">
                <a16:creationId xmlns:a16="http://schemas.microsoft.com/office/drawing/2014/main" id="{FA3A548B-8210-4AF9-B092-5BF474FA00EC}"/>
              </a:ext>
            </a:extLst>
          </p:cNvPr>
          <p:cNvSpPr>
            <a:spLocks noGrp="1"/>
          </p:cNvSpPr>
          <p:nvPr>
            <p:ph idx="1"/>
          </p:nvPr>
        </p:nvSpPr>
        <p:spPr>
          <a:xfrm>
            <a:off x="581193" y="2180496"/>
            <a:ext cx="6931715" cy="3678303"/>
          </a:xfrm>
        </p:spPr>
        <p:txBody>
          <a:bodyPr/>
          <a:lstStyle/>
          <a:p>
            <a:pPr algn="just">
              <a:lnSpc>
                <a:spcPct val="150000"/>
              </a:lnSpc>
            </a:pPr>
            <a:r>
              <a:rPr lang="es-MX" dirty="0"/>
              <a:t>Al oprimir el botón de desarrolladores, se mostrarán los nombres de los desarrolladores a cargo del proyecto.</a:t>
            </a:r>
          </a:p>
        </p:txBody>
      </p:sp>
      <p:pic>
        <p:nvPicPr>
          <p:cNvPr id="5" name="Imagen 4">
            <a:extLst>
              <a:ext uri="{FF2B5EF4-FFF2-40B4-BE49-F238E27FC236}">
                <a16:creationId xmlns:a16="http://schemas.microsoft.com/office/drawing/2014/main" id="{FB1F6161-E414-49F6-BBDF-E6CA38140861}"/>
              </a:ext>
            </a:extLst>
          </p:cNvPr>
          <p:cNvPicPr>
            <a:picLocks noChangeAspect="1"/>
          </p:cNvPicPr>
          <p:nvPr/>
        </p:nvPicPr>
        <p:blipFill>
          <a:blip r:embed="rId2"/>
          <a:stretch>
            <a:fillRect/>
          </a:stretch>
        </p:blipFill>
        <p:spPr>
          <a:xfrm>
            <a:off x="7673547" y="2031973"/>
            <a:ext cx="3937260" cy="3975347"/>
          </a:xfrm>
          <a:prstGeom prst="rect">
            <a:avLst/>
          </a:prstGeom>
        </p:spPr>
      </p:pic>
    </p:spTree>
    <p:extLst>
      <p:ext uri="{BB962C8B-B14F-4D97-AF65-F5344CB8AC3E}">
        <p14:creationId xmlns:p14="http://schemas.microsoft.com/office/powerpoint/2010/main" val="2295016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F933C-6218-4CD2-8EBA-62E4A8E4D9F5}"/>
              </a:ext>
            </a:extLst>
          </p:cNvPr>
          <p:cNvSpPr>
            <a:spLocks noGrp="1"/>
          </p:cNvSpPr>
          <p:nvPr>
            <p:ph type="title"/>
          </p:nvPr>
        </p:nvSpPr>
        <p:spPr/>
        <p:txBody>
          <a:bodyPr/>
          <a:lstStyle/>
          <a:p>
            <a:r>
              <a:rPr lang="es-MX" dirty="0"/>
              <a:t>Sistema experto</a:t>
            </a:r>
          </a:p>
        </p:txBody>
      </p:sp>
      <p:sp>
        <p:nvSpPr>
          <p:cNvPr id="3" name="Marcador de contenido 2">
            <a:extLst>
              <a:ext uri="{FF2B5EF4-FFF2-40B4-BE49-F238E27FC236}">
                <a16:creationId xmlns:a16="http://schemas.microsoft.com/office/drawing/2014/main" id="{B2ACC769-DCEB-45FF-B1EB-5DA4B1599AE1}"/>
              </a:ext>
            </a:extLst>
          </p:cNvPr>
          <p:cNvSpPr>
            <a:spLocks noGrp="1"/>
          </p:cNvSpPr>
          <p:nvPr>
            <p:ph idx="1"/>
          </p:nvPr>
        </p:nvSpPr>
        <p:spPr/>
        <p:txBody>
          <a:bodyPr/>
          <a:lstStyle/>
          <a:p>
            <a:pPr algn="just">
              <a:lnSpc>
                <a:spcPct val="150000"/>
              </a:lnSpc>
            </a:pPr>
            <a:r>
              <a:rPr lang="es-MX" dirty="0"/>
              <a:t>En el presente apartado se mostrará un enlace para realizar la ejecución del sistema experto y verificar el funcionamiento de este.</a:t>
            </a:r>
          </a:p>
          <a:p>
            <a:pPr algn="just">
              <a:lnSpc>
                <a:spcPct val="150000"/>
              </a:lnSpc>
            </a:pPr>
            <a:r>
              <a:rPr lang="es-MX" dirty="0">
                <a:hlinkClick r:id="rId2" action="ppaction://hlinkfile"/>
              </a:rPr>
              <a:t>adivinus.pl</a:t>
            </a:r>
            <a:endParaRPr lang="es-MX" dirty="0"/>
          </a:p>
        </p:txBody>
      </p:sp>
    </p:spTree>
    <p:extLst>
      <p:ext uri="{BB962C8B-B14F-4D97-AF65-F5344CB8AC3E}">
        <p14:creationId xmlns:p14="http://schemas.microsoft.com/office/powerpoint/2010/main" val="3727477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Conclusión </a:t>
            </a:r>
          </a:p>
        </p:txBody>
      </p:sp>
      <p:sp>
        <p:nvSpPr>
          <p:cNvPr id="3" name="Marcador de contenido 2"/>
          <p:cNvSpPr>
            <a:spLocks noGrp="1"/>
          </p:cNvSpPr>
          <p:nvPr>
            <p:ph idx="1"/>
          </p:nvPr>
        </p:nvSpPr>
        <p:spPr/>
        <p:txBody>
          <a:bodyPr>
            <a:normAutofit fontScale="92500"/>
          </a:bodyPr>
          <a:lstStyle/>
          <a:p>
            <a:pPr algn="just">
              <a:lnSpc>
                <a:spcPct val="150000"/>
              </a:lnSpc>
            </a:pPr>
            <a:r>
              <a:rPr lang="es-MX" dirty="0"/>
              <a:t>Mediante el desarrollo de los sistemas expertos se puede dar pauta a una gran cantidad de opciones, entre las cuales se encuentran la creación de herramientas que ayuden a expertos en la detección de diversos casos, así como la generación de aplicaciones de entretenimiento basados en conceptos de inteligencia artificial, al llevar este conocimiento a la practica se pueden identificar como cada uno de los apartados de un sistema experto funcionan y la importancia de cada uno de ellos para el correcto funcionamiento del sistema desarrollado.</a:t>
            </a:r>
          </a:p>
        </p:txBody>
      </p:sp>
    </p:spTree>
    <p:extLst>
      <p:ext uri="{BB962C8B-B14F-4D97-AF65-F5344CB8AC3E}">
        <p14:creationId xmlns:p14="http://schemas.microsoft.com/office/powerpoint/2010/main" val="3786605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Referencias bibliográficas </a:t>
            </a:r>
          </a:p>
        </p:txBody>
      </p:sp>
      <p:sp>
        <p:nvSpPr>
          <p:cNvPr id="3" name="Marcador de contenido 2"/>
          <p:cNvSpPr>
            <a:spLocks noGrp="1"/>
          </p:cNvSpPr>
          <p:nvPr>
            <p:ph idx="1"/>
          </p:nvPr>
        </p:nvSpPr>
        <p:spPr/>
        <p:txBody>
          <a:bodyPr>
            <a:normAutofit fontScale="92500" lnSpcReduction="20000"/>
          </a:bodyPr>
          <a:lstStyle/>
          <a:p>
            <a:r>
              <a:rPr lang="es-MX" dirty="0" err="1"/>
              <a:t>Ecured</a:t>
            </a:r>
            <a:r>
              <a:rPr lang="es-MX" dirty="0"/>
              <a:t>. (2018). Sistemas expertos. 29/11/2018, de </a:t>
            </a:r>
            <a:r>
              <a:rPr lang="es-MX" dirty="0" err="1"/>
              <a:t>Ecured</a:t>
            </a:r>
            <a:r>
              <a:rPr lang="es-MX" dirty="0"/>
              <a:t> Sitio web: </a:t>
            </a:r>
            <a:r>
              <a:rPr lang="es-MX" dirty="0">
                <a:hlinkClick r:id="rId2"/>
              </a:rPr>
              <a:t>https://www.ecured.cu/Sistemas_expertos</a:t>
            </a:r>
            <a:endParaRPr lang="es-MX" dirty="0"/>
          </a:p>
          <a:p>
            <a:r>
              <a:rPr lang="es-ES" dirty="0" err="1"/>
              <a:t>Anonimo</a:t>
            </a:r>
            <a:r>
              <a:rPr lang="es-ES" dirty="0"/>
              <a:t>. (Desconocido). Introducción a los Sistemas Expertos. 29/11/2018, de </a:t>
            </a:r>
            <a:r>
              <a:rPr lang="es-ES" dirty="0" err="1"/>
              <a:t>Anonima</a:t>
            </a:r>
            <a:r>
              <a:rPr lang="es-ES" dirty="0"/>
              <a:t> Sitio web: </a:t>
            </a:r>
            <a:r>
              <a:rPr lang="es-ES" dirty="0">
                <a:hlinkClick r:id="rId3"/>
              </a:rPr>
              <a:t>http://www.profesormolina.com.ar/tecnologia/robotica/sist_exp.htm</a:t>
            </a:r>
            <a:endParaRPr lang="es-ES" dirty="0"/>
          </a:p>
          <a:p>
            <a:r>
              <a:rPr lang="es-ES" dirty="0"/>
              <a:t>Alejandro Madruga. (2007). ¿Que es un sistema experto?. 29/11/2018, de Soy un cibernético Sitio web: </a:t>
            </a:r>
            <a:r>
              <a:rPr lang="es-ES" dirty="0">
                <a:hlinkClick r:id="rId4"/>
              </a:rPr>
              <a:t>https://cibernetico.org/2007/03/09/%C2%BFque-es-un-sistema-experto/</a:t>
            </a:r>
            <a:endParaRPr lang="es-ES" dirty="0"/>
          </a:p>
          <a:p>
            <a:r>
              <a:rPr lang="es-ES" dirty="0"/>
              <a:t>Desconocido. (2016). Los conceptos de sistemas expertos y redes neuronales artificiales. 29/11/2018, de </a:t>
            </a:r>
            <a:r>
              <a:rPr lang="es-ES" dirty="0" err="1"/>
              <a:t>tehnar</a:t>
            </a:r>
            <a:r>
              <a:rPr lang="es-ES" dirty="0"/>
              <a:t> Sitio web: https://tehnar.net.ua/es/ponyatiya-ekspertnoy-sistemyi-i-iskusstvennoy-neyroseti/</a:t>
            </a:r>
            <a:endParaRPr lang="es-MX" dirty="0"/>
          </a:p>
          <a:p>
            <a:endParaRPr lang="es-MX" dirty="0"/>
          </a:p>
        </p:txBody>
      </p:sp>
    </p:spTree>
    <p:extLst>
      <p:ext uri="{BB962C8B-B14F-4D97-AF65-F5344CB8AC3E}">
        <p14:creationId xmlns:p14="http://schemas.microsoft.com/office/powerpoint/2010/main" val="1045304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introducción</a:t>
            </a:r>
          </a:p>
        </p:txBody>
      </p:sp>
      <p:sp>
        <p:nvSpPr>
          <p:cNvPr id="3" name="Marcador de contenido 2"/>
          <p:cNvSpPr>
            <a:spLocks noGrp="1"/>
          </p:cNvSpPr>
          <p:nvPr>
            <p:ph idx="1"/>
          </p:nvPr>
        </p:nvSpPr>
        <p:spPr>
          <a:xfrm>
            <a:off x="581192" y="1563758"/>
            <a:ext cx="11029615" cy="5168346"/>
          </a:xfrm>
        </p:spPr>
        <p:txBody>
          <a:bodyPr>
            <a:normAutofit/>
          </a:bodyPr>
          <a:lstStyle/>
          <a:p>
            <a:pPr algn="just">
              <a:lnSpc>
                <a:spcPct val="150000"/>
              </a:lnSpc>
            </a:pPr>
            <a:r>
              <a:rPr lang="es-ES" sz="1800" dirty="0"/>
              <a:t>Los sistemas expertos son programas que reproducen el proceso intelectual de un experto humano en un campo particular, pudiendo mejorar su productividad, ahorrar tiempo y dinero, conservar sus valiosos conocimientos y difundirlos más fácilmente.</a:t>
            </a:r>
          </a:p>
          <a:p>
            <a:pPr algn="just">
              <a:lnSpc>
                <a:spcPct val="150000"/>
              </a:lnSpc>
            </a:pPr>
            <a:r>
              <a:rPr lang="es-ES" sz="1800" dirty="0"/>
              <a:t>En la actualidad existe un campo dentro de la inteligencia artificial al que se le atribuye esa facultad: el de los sistemas expertos. Estos sistemas permiten la creación de máquinas que razonan como el hombre, restringiéndose a un espacio de conocimientos limitado. En teoría pueden razonar siguiendo los pasos que seguiría un experto humano para resolver un problema concreto. Este tipo de modelos de conocimiento por ordenador ofrece un extenso campo de posibilidades en resolución de problemas y en aprendizaje.</a:t>
            </a:r>
            <a:endParaRPr lang="es-MX" sz="1800" dirty="0"/>
          </a:p>
        </p:txBody>
      </p:sp>
    </p:spTree>
    <p:extLst>
      <p:ext uri="{BB962C8B-B14F-4D97-AF65-F5344CB8AC3E}">
        <p14:creationId xmlns:p14="http://schemas.microsoft.com/office/powerpoint/2010/main" val="323033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Sistema experto</a:t>
            </a:r>
          </a:p>
        </p:txBody>
      </p:sp>
      <p:sp>
        <p:nvSpPr>
          <p:cNvPr id="3" name="Marcador de contenido 2"/>
          <p:cNvSpPr>
            <a:spLocks noGrp="1"/>
          </p:cNvSpPr>
          <p:nvPr>
            <p:ph idx="1"/>
          </p:nvPr>
        </p:nvSpPr>
        <p:spPr>
          <a:xfrm>
            <a:off x="581192" y="2180496"/>
            <a:ext cx="6491961" cy="3678303"/>
          </a:xfrm>
        </p:spPr>
        <p:txBody>
          <a:bodyPr>
            <a:normAutofit fontScale="92500"/>
          </a:bodyPr>
          <a:lstStyle/>
          <a:p>
            <a:pPr algn="just">
              <a:lnSpc>
                <a:spcPct val="150000"/>
              </a:lnSpc>
            </a:pPr>
            <a:r>
              <a:rPr lang="es-ES" dirty="0"/>
              <a:t>Durante años la actividad de la Inteligencia Artificial estuvo dedicada a las investigaciones teóricas y al desarrollo de experimentos a través de programas que demostraran “actitudes inteligentes”, con estos programas se pretendía que la máquina jugara ajedrez, demostrara teoremas matemáticos, etc.</a:t>
            </a:r>
            <a:endParaRPr lang="es-MX" dirty="0"/>
          </a:p>
        </p:txBody>
      </p:sp>
      <p:pic>
        <p:nvPicPr>
          <p:cNvPr id="1028" name="Picture 4" descr="Resultado de imagen para inteligencia artificial en juegos">
            <a:extLst>
              <a:ext uri="{FF2B5EF4-FFF2-40B4-BE49-F238E27FC236}">
                <a16:creationId xmlns:a16="http://schemas.microsoft.com/office/drawing/2014/main" id="{7DA0ED23-7378-4AF4-8234-54DF3D358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1071" y="2273602"/>
            <a:ext cx="4389737" cy="365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14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37A20F-8F81-41DA-B9D4-5359AD0E94E0}"/>
              </a:ext>
            </a:extLst>
          </p:cNvPr>
          <p:cNvSpPr>
            <a:spLocks noGrp="1"/>
          </p:cNvSpPr>
          <p:nvPr>
            <p:ph type="title"/>
          </p:nvPr>
        </p:nvSpPr>
        <p:spPr/>
        <p:txBody>
          <a:bodyPr/>
          <a:lstStyle/>
          <a:p>
            <a:r>
              <a:rPr lang="es-MX" dirty="0"/>
              <a:t>Sistema experto</a:t>
            </a:r>
          </a:p>
        </p:txBody>
      </p:sp>
      <p:sp>
        <p:nvSpPr>
          <p:cNvPr id="3" name="Marcador de contenido 2">
            <a:extLst>
              <a:ext uri="{FF2B5EF4-FFF2-40B4-BE49-F238E27FC236}">
                <a16:creationId xmlns:a16="http://schemas.microsoft.com/office/drawing/2014/main" id="{8CB07DE6-27C8-49E8-80F9-A4F9A2D5D7DC}"/>
              </a:ext>
            </a:extLst>
          </p:cNvPr>
          <p:cNvSpPr>
            <a:spLocks noGrp="1"/>
          </p:cNvSpPr>
          <p:nvPr>
            <p:ph idx="1"/>
          </p:nvPr>
        </p:nvSpPr>
        <p:spPr>
          <a:xfrm>
            <a:off x="581193" y="2180496"/>
            <a:ext cx="6303702" cy="3678303"/>
          </a:xfrm>
        </p:spPr>
        <p:txBody>
          <a:bodyPr>
            <a:normAutofit fontScale="85000" lnSpcReduction="10000"/>
          </a:bodyPr>
          <a:lstStyle/>
          <a:p>
            <a:pPr algn="just">
              <a:lnSpc>
                <a:spcPct val="170000"/>
              </a:lnSpc>
            </a:pPr>
            <a:r>
              <a:rPr lang="es-ES" dirty="0"/>
              <a:t>No fue hasta los años 70 que surgió un nuevo paradigma en la Inteligencia Artificial “los Sistemas Expertos”, cuya función es desarrollar trabajos similares a los que desarrollaría un especialista en un área determinada, la idea es que estos sistemas sirvan de apoyo a los especialistas en un “dominio” de aplicación específico.</a:t>
            </a:r>
            <a:endParaRPr lang="es-MX" dirty="0"/>
          </a:p>
        </p:txBody>
      </p:sp>
      <p:pic>
        <p:nvPicPr>
          <p:cNvPr id="2050" name="Picture 2" descr="Resultado de imagen para sistemas expertos">
            <a:extLst>
              <a:ext uri="{FF2B5EF4-FFF2-40B4-BE49-F238E27FC236}">
                <a16:creationId xmlns:a16="http://schemas.microsoft.com/office/drawing/2014/main" id="{823E5E13-8517-4657-B4C7-7FD78DE22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4895" y="2180496"/>
            <a:ext cx="4597878" cy="3678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65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¿Qué Son los sistemas expertos?</a:t>
            </a:r>
          </a:p>
        </p:txBody>
      </p:sp>
      <p:sp>
        <p:nvSpPr>
          <p:cNvPr id="3" name="Marcador de contenido 2"/>
          <p:cNvSpPr>
            <a:spLocks noGrp="1"/>
          </p:cNvSpPr>
          <p:nvPr>
            <p:ph idx="1"/>
          </p:nvPr>
        </p:nvSpPr>
        <p:spPr>
          <a:xfrm>
            <a:off x="369158" y="2339522"/>
            <a:ext cx="8075595" cy="3678303"/>
          </a:xfrm>
        </p:spPr>
        <p:txBody>
          <a:bodyPr>
            <a:normAutofit/>
          </a:bodyPr>
          <a:lstStyle/>
          <a:p>
            <a:pPr algn="just">
              <a:lnSpc>
                <a:spcPct val="150000"/>
              </a:lnSpc>
            </a:pPr>
            <a:r>
              <a:rPr lang="es-ES" dirty="0"/>
              <a:t>Es una rama de la Inteligencia artificial, son sistemas informáticos que simulan el proceso de aprendizaje, de memorización, de razonamiento, de comunicación y de acción en consecuencia de un experto humano en cualquier rama de la ciencia.</a:t>
            </a:r>
          </a:p>
        </p:txBody>
      </p:sp>
      <p:pic>
        <p:nvPicPr>
          <p:cNvPr id="4098" name="Picture 2" descr="Imagen relacionada">
            <a:extLst>
              <a:ext uri="{FF2B5EF4-FFF2-40B4-BE49-F238E27FC236}">
                <a16:creationId xmlns:a16="http://schemas.microsoft.com/office/drawing/2014/main" id="{8770254C-6D14-4123-9C44-59C78A888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6118" y="2339522"/>
            <a:ext cx="2716306" cy="3558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732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Características</a:t>
            </a:r>
          </a:p>
        </p:txBody>
      </p:sp>
      <p:sp>
        <p:nvSpPr>
          <p:cNvPr id="3" name="CuadroTexto 2">
            <a:extLst>
              <a:ext uri="{FF2B5EF4-FFF2-40B4-BE49-F238E27FC236}">
                <a16:creationId xmlns:a16="http://schemas.microsoft.com/office/drawing/2014/main" id="{55F59D18-C927-4362-BE51-69DED89B3088}"/>
              </a:ext>
            </a:extLst>
          </p:cNvPr>
          <p:cNvSpPr txBox="1"/>
          <p:nvPr/>
        </p:nvSpPr>
        <p:spPr>
          <a:xfrm>
            <a:off x="834888" y="2252870"/>
            <a:ext cx="6560994" cy="3728649"/>
          </a:xfrm>
          <a:prstGeom prst="rect">
            <a:avLst/>
          </a:prstGeom>
          <a:noFill/>
        </p:spPr>
        <p:txBody>
          <a:bodyPr wrap="square" rtlCol="0">
            <a:spAutoFit/>
          </a:bodyPr>
          <a:lstStyle/>
          <a:p>
            <a:pPr algn="just">
              <a:lnSpc>
                <a:spcPct val="150000"/>
              </a:lnSpc>
            </a:pPr>
            <a:r>
              <a:rPr lang="es-ES" sz="2000" dirty="0">
                <a:latin typeface="Arial" panose="020B0604020202020204" pitchFamily="34" charset="0"/>
                <a:cs typeface="Arial" panose="020B0604020202020204" pitchFamily="34" charset="0"/>
              </a:rPr>
              <a:t>Para que un sistema actúe como un verdadero experto, es deseable que reúna, en lo posible, lo más importante de las características de un experto humano, esto es:</a:t>
            </a:r>
          </a:p>
          <a:p>
            <a:pPr marL="342900" indent="-342900" algn="just">
              <a:lnSpc>
                <a:spcPct val="150000"/>
              </a:lnSpc>
              <a:buFont typeface="Arial" panose="020B0604020202020204" pitchFamily="34" charset="0"/>
              <a:buChar char="•"/>
            </a:pPr>
            <a:r>
              <a:rPr lang="es-ES" sz="2000" dirty="0">
                <a:latin typeface="Arial" panose="020B0604020202020204" pitchFamily="34" charset="0"/>
                <a:cs typeface="Arial" panose="020B0604020202020204" pitchFamily="34" charset="0"/>
              </a:rPr>
              <a:t>Habilidad para adquirir conocimiento.</a:t>
            </a:r>
          </a:p>
          <a:p>
            <a:pPr marL="342900" indent="-342900" algn="just">
              <a:lnSpc>
                <a:spcPct val="150000"/>
              </a:lnSpc>
              <a:buFont typeface="Arial" panose="020B0604020202020204" pitchFamily="34" charset="0"/>
              <a:buChar char="•"/>
            </a:pPr>
            <a:r>
              <a:rPr lang="es-ES" sz="2000" dirty="0">
                <a:latin typeface="Arial" panose="020B0604020202020204" pitchFamily="34" charset="0"/>
                <a:cs typeface="Arial" panose="020B0604020202020204" pitchFamily="34" charset="0"/>
              </a:rPr>
              <a:t>Fiabilidad, para poder confiar en sus resultados o apreciaciones.</a:t>
            </a:r>
          </a:p>
          <a:p>
            <a:pPr marL="342900" indent="-342900" algn="just">
              <a:lnSpc>
                <a:spcPct val="150000"/>
              </a:lnSpc>
              <a:buFont typeface="Arial" panose="020B0604020202020204" pitchFamily="34" charset="0"/>
              <a:buChar char="•"/>
            </a:pPr>
            <a:r>
              <a:rPr lang="es-ES" sz="2000" dirty="0">
                <a:latin typeface="Arial" panose="020B0604020202020204" pitchFamily="34" charset="0"/>
                <a:cs typeface="Arial" panose="020B0604020202020204" pitchFamily="34" charset="0"/>
              </a:rPr>
              <a:t>Solidez en el dominio de su conocimiento.</a:t>
            </a:r>
          </a:p>
          <a:p>
            <a:pPr marL="342900" indent="-342900" algn="just">
              <a:lnSpc>
                <a:spcPct val="150000"/>
              </a:lnSpc>
              <a:buFont typeface="Arial" panose="020B0604020202020204" pitchFamily="34" charset="0"/>
              <a:buChar char="•"/>
            </a:pPr>
            <a:r>
              <a:rPr lang="es-ES" sz="2000" dirty="0">
                <a:latin typeface="Arial" panose="020B0604020202020204" pitchFamily="34" charset="0"/>
                <a:cs typeface="Arial" panose="020B0604020202020204" pitchFamily="34" charset="0"/>
              </a:rPr>
              <a:t>Capacidad para resolver problemas.</a:t>
            </a:r>
            <a:endParaRPr lang="es-MX" sz="2000" dirty="0">
              <a:latin typeface="Arial" panose="020B0604020202020204" pitchFamily="34" charset="0"/>
              <a:cs typeface="Arial" panose="020B0604020202020204" pitchFamily="34" charset="0"/>
            </a:endParaRPr>
          </a:p>
        </p:txBody>
      </p:sp>
      <p:pic>
        <p:nvPicPr>
          <p:cNvPr id="5122" name="Picture 2" descr="Resultado de imagen para sistemas expertos">
            <a:extLst>
              <a:ext uri="{FF2B5EF4-FFF2-40B4-BE49-F238E27FC236}">
                <a16:creationId xmlns:a16="http://schemas.microsoft.com/office/drawing/2014/main" id="{0DD346CA-9177-45F1-998F-F9673652B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882" y="2182094"/>
            <a:ext cx="4324350" cy="379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709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AD5BE-0CD0-498D-A94F-93585961C4ED}"/>
              </a:ext>
            </a:extLst>
          </p:cNvPr>
          <p:cNvSpPr>
            <a:spLocks noGrp="1"/>
          </p:cNvSpPr>
          <p:nvPr>
            <p:ph type="title"/>
          </p:nvPr>
        </p:nvSpPr>
        <p:spPr/>
        <p:txBody>
          <a:bodyPr/>
          <a:lstStyle/>
          <a:p>
            <a:r>
              <a:rPr lang="es-ES" dirty="0"/>
              <a:t>Componentes de un sistema experto</a:t>
            </a:r>
            <a:endParaRPr lang="es-MX" dirty="0"/>
          </a:p>
        </p:txBody>
      </p:sp>
      <p:sp>
        <p:nvSpPr>
          <p:cNvPr id="3" name="Marcador de contenido 2">
            <a:extLst>
              <a:ext uri="{FF2B5EF4-FFF2-40B4-BE49-F238E27FC236}">
                <a16:creationId xmlns:a16="http://schemas.microsoft.com/office/drawing/2014/main" id="{6B93B959-0C85-4C73-91FD-A1CE4D9A61D3}"/>
              </a:ext>
            </a:extLst>
          </p:cNvPr>
          <p:cNvSpPr>
            <a:spLocks noGrp="1"/>
          </p:cNvSpPr>
          <p:nvPr>
            <p:ph idx="1"/>
          </p:nvPr>
        </p:nvSpPr>
        <p:spPr>
          <a:xfrm>
            <a:off x="581194" y="2180496"/>
            <a:ext cx="7352572" cy="3678303"/>
          </a:xfrm>
        </p:spPr>
        <p:txBody>
          <a:bodyPr>
            <a:noAutofit/>
          </a:bodyPr>
          <a:lstStyle/>
          <a:p>
            <a:pPr>
              <a:lnSpc>
                <a:spcPct val="150000"/>
              </a:lnSpc>
            </a:pPr>
            <a:r>
              <a:rPr lang="es-ES" sz="1900" dirty="0"/>
              <a:t>Separan conocimientos (reglas y hechos) y el procesamiento; se le añade un interfase de usuario y un componente explicativo; los siguiente componentes pueden estar estructurados de formas muy variadas.</a:t>
            </a:r>
          </a:p>
          <a:p>
            <a:pPr>
              <a:lnSpc>
                <a:spcPct val="150000"/>
              </a:lnSpc>
            </a:pPr>
            <a:r>
              <a:rPr lang="es-ES" sz="1900" dirty="0"/>
              <a:t>Base de conocimientos: Contiene el conocimiento de los hechos y las experiencias de los expertos en un dominio determinado</a:t>
            </a:r>
          </a:p>
          <a:p>
            <a:pPr>
              <a:lnSpc>
                <a:spcPct val="150000"/>
              </a:lnSpc>
            </a:pPr>
            <a:r>
              <a:rPr lang="es-ES" sz="1900" dirty="0"/>
              <a:t>Mecanismo de inferencia: Puede simular la estrategia de solución de un experto</a:t>
            </a:r>
          </a:p>
        </p:txBody>
      </p:sp>
      <p:pic>
        <p:nvPicPr>
          <p:cNvPr id="4" name="Picture 2" descr="Resultado de imagen para sistemas expertos">
            <a:extLst>
              <a:ext uri="{FF2B5EF4-FFF2-40B4-BE49-F238E27FC236}">
                <a16:creationId xmlns:a16="http://schemas.microsoft.com/office/drawing/2014/main" id="{AAB39928-F683-432D-8166-50DEFD516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3766" y="2180496"/>
            <a:ext cx="3905640" cy="354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96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A3C3D-F59E-4C4C-94E9-1DFA64F9332A}"/>
              </a:ext>
            </a:extLst>
          </p:cNvPr>
          <p:cNvSpPr>
            <a:spLocks noGrp="1"/>
          </p:cNvSpPr>
          <p:nvPr>
            <p:ph type="title"/>
          </p:nvPr>
        </p:nvSpPr>
        <p:spPr/>
        <p:txBody>
          <a:bodyPr/>
          <a:lstStyle/>
          <a:p>
            <a:r>
              <a:rPr lang="es-MX" dirty="0"/>
              <a:t>Tipos de sistemas expertos</a:t>
            </a:r>
          </a:p>
        </p:txBody>
      </p:sp>
      <p:sp>
        <p:nvSpPr>
          <p:cNvPr id="3" name="Marcador de contenido 2">
            <a:extLst>
              <a:ext uri="{FF2B5EF4-FFF2-40B4-BE49-F238E27FC236}">
                <a16:creationId xmlns:a16="http://schemas.microsoft.com/office/drawing/2014/main" id="{059775F5-003D-47EE-AD7D-EB0190A0F527}"/>
              </a:ext>
            </a:extLst>
          </p:cNvPr>
          <p:cNvSpPr>
            <a:spLocks noGrp="1"/>
          </p:cNvSpPr>
          <p:nvPr>
            <p:ph idx="1"/>
          </p:nvPr>
        </p:nvSpPr>
        <p:spPr>
          <a:xfrm>
            <a:off x="581192" y="2074479"/>
            <a:ext cx="7715643" cy="3678303"/>
          </a:xfrm>
        </p:spPr>
        <p:txBody>
          <a:bodyPr>
            <a:normAutofit fontScale="77500" lnSpcReduction="20000"/>
          </a:bodyPr>
          <a:lstStyle/>
          <a:p>
            <a:pPr algn="just">
              <a:lnSpc>
                <a:spcPct val="170000"/>
              </a:lnSpc>
            </a:pPr>
            <a:r>
              <a:rPr lang="es-ES" dirty="0"/>
              <a:t>Basados en reglas: Aplicando reglas heurísticas apoyadas generalmente en lógica difusa para su evaluación y aplicación.</a:t>
            </a:r>
          </a:p>
          <a:p>
            <a:pPr algn="just">
              <a:lnSpc>
                <a:spcPct val="170000"/>
              </a:lnSpc>
            </a:pPr>
            <a:r>
              <a:rPr lang="es-ES" dirty="0"/>
              <a:t>Basados en casos CBR (Case </a:t>
            </a:r>
            <a:r>
              <a:rPr lang="es-ES" dirty="0" err="1"/>
              <a:t>Based</a:t>
            </a:r>
            <a:r>
              <a:rPr lang="es-ES" dirty="0"/>
              <a:t> </a:t>
            </a:r>
            <a:r>
              <a:rPr lang="es-ES" dirty="0" err="1"/>
              <a:t>Reasoning</a:t>
            </a:r>
            <a:r>
              <a:rPr lang="es-ES" dirty="0"/>
              <a:t>): Aplicando el razonamiento basado en casos, donde la solución a un problema similar planteado con anterioridad se adapta al nuevo problema.</a:t>
            </a:r>
          </a:p>
          <a:p>
            <a:pPr algn="just">
              <a:lnSpc>
                <a:spcPct val="170000"/>
              </a:lnSpc>
            </a:pPr>
            <a:r>
              <a:rPr lang="es-ES" dirty="0"/>
              <a:t>Basados en redes: Aplicando redes bayesianas, basadas en estadística y el teorema de Bayes.</a:t>
            </a:r>
            <a:endParaRPr lang="es-MX" dirty="0"/>
          </a:p>
        </p:txBody>
      </p:sp>
      <p:pic>
        <p:nvPicPr>
          <p:cNvPr id="9218" name="Picture 2" descr="Resultado de imagen para sistemas expertos">
            <a:extLst>
              <a:ext uri="{FF2B5EF4-FFF2-40B4-BE49-F238E27FC236}">
                <a16:creationId xmlns:a16="http://schemas.microsoft.com/office/drawing/2014/main" id="{3FBE8CDC-390A-49D8-8692-DA9BD5DD9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835" y="1965964"/>
            <a:ext cx="352313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325091"/>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TC103457464[[fn=Dividendo]]</Template>
  <TotalTime>611</TotalTime>
  <Words>1181</Words>
  <Application>Microsoft Office PowerPoint</Application>
  <PresentationFormat>Panorámica</PresentationFormat>
  <Paragraphs>96</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Gill Sans MT</vt:lpstr>
      <vt:lpstr>Wingdings 2</vt:lpstr>
      <vt:lpstr>Dividendo</vt:lpstr>
      <vt:lpstr>INGENIERÍA EN SISTEMAS COMPUTACIONALES</vt:lpstr>
      <vt:lpstr>agenda</vt:lpstr>
      <vt:lpstr>introducción</vt:lpstr>
      <vt:lpstr>Sistema experto</vt:lpstr>
      <vt:lpstr>Sistema experto</vt:lpstr>
      <vt:lpstr>¿Qué Son los sistemas expertos?</vt:lpstr>
      <vt:lpstr>Características</vt:lpstr>
      <vt:lpstr>Componentes de un sistema experto</vt:lpstr>
      <vt:lpstr>Tipos de sistemas expertos</vt:lpstr>
      <vt:lpstr>Ventajas </vt:lpstr>
      <vt:lpstr>Desventajas</vt:lpstr>
      <vt:lpstr>Áreas de aplicación</vt:lpstr>
      <vt:lpstr>Aplicación del sistema experto</vt:lpstr>
      <vt:lpstr>Proceso de cuestionamiento</vt:lpstr>
      <vt:lpstr>Impresión de resultado</vt:lpstr>
      <vt:lpstr>Base de conocimiento empleada</vt:lpstr>
      <vt:lpstr>Base de conocimiento empleada</vt:lpstr>
      <vt:lpstr>Base de conocimiento empleada</vt:lpstr>
      <vt:lpstr>Base de conocimiento empleada</vt:lpstr>
      <vt:lpstr>Botón de desarrolladores</vt:lpstr>
      <vt:lpstr>Sistema experto</vt:lpstr>
      <vt:lpstr>Conclusión </vt:lpstr>
      <vt:lpstr>Referencias bibliográficas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Base de Datos</dc:title>
  <dc:creator>Edgar Viveros Garcia</dc:creator>
  <cp:lastModifiedBy>David Gpe Maldonado</cp:lastModifiedBy>
  <cp:revision>51</cp:revision>
  <dcterms:created xsi:type="dcterms:W3CDTF">2014-05-29T18:32:30Z</dcterms:created>
  <dcterms:modified xsi:type="dcterms:W3CDTF">2018-12-01T18:25:52Z</dcterms:modified>
</cp:coreProperties>
</file>