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91" d="100"/>
          <a:sy n="91" d="100"/>
        </p:scale>
        <p:origin x="108"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4016-E0D3-464A-9CAF-73EF4C2D5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00069E-E179-44F8-9CDF-27CB896AA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8E4757-8ECD-4582-BB35-F02E0473FA3E}"/>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5" name="Footer Placeholder 4">
            <a:extLst>
              <a:ext uri="{FF2B5EF4-FFF2-40B4-BE49-F238E27FC236}">
                <a16:creationId xmlns:a16="http://schemas.microsoft.com/office/drawing/2014/main" id="{04C62E7D-3D33-4429-AEA1-4E28E4491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33AB3-EDD5-4CAE-A2F8-2990613CA5D2}"/>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376269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34CD-2D55-41A5-A27E-A84DC39C2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508212-00C1-4B7D-BC23-A16F7A4EF4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D91E1-475F-45AC-A47B-82306204768C}"/>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5" name="Footer Placeholder 4">
            <a:extLst>
              <a:ext uri="{FF2B5EF4-FFF2-40B4-BE49-F238E27FC236}">
                <a16:creationId xmlns:a16="http://schemas.microsoft.com/office/drawing/2014/main" id="{F508517D-3500-4939-8306-89A2316AF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9DA2-6DD8-4E52-AB59-0B4C5AAAC1C2}"/>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268674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F36A5-251D-4AD6-AE57-365E394B37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F3CD4-BE6A-4AF8-A386-8AE959D016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DD3F3-0507-4A3D-BF1C-64B62A55E335}"/>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5" name="Footer Placeholder 4">
            <a:extLst>
              <a:ext uri="{FF2B5EF4-FFF2-40B4-BE49-F238E27FC236}">
                <a16:creationId xmlns:a16="http://schemas.microsoft.com/office/drawing/2014/main" id="{83CFC5BF-F03A-4224-A119-F37E8C39D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6BDD9-E490-43CD-9DF2-20A79B8795FA}"/>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184032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4CF7-EC12-4F40-AA5B-22C16AAB7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44623-139C-44D5-A9A6-C92DA21C4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2ED64-3448-49AA-9D33-E61C435EAC29}"/>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5" name="Footer Placeholder 4">
            <a:extLst>
              <a:ext uri="{FF2B5EF4-FFF2-40B4-BE49-F238E27FC236}">
                <a16:creationId xmlns:a16="http://schemas.microsoft.com/office/drawing/2014/main" id="{C239CB53-FA0E-4359-A19C-169C4A309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87375-4C4A-41EC-BDE5-936FFB96CF65}"/>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72316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3D87-1E8C-4B13-B8A1-6280DC016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0B88D7-3D34-4FE2-B739-B0097A98B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F4D18-EAB4-44B7-8073-FA552CE5F4AE}"/>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5" name="Footer Placeholder 4">
            <a:extLst>
              <a:ext uri="{FF2B5EF4-FFF2-40B4-BE49-F238E27FC236}">
                <a16:creationId xmlns:a16="http://schemas.microsoft.com/office/drawing/2014/main" id="{48A994F1-6BBF-43F7-BA3D-24B03172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CE7C4-D052-4A39-90DC-14AF0592CEFA}"/>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38457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559D-1051-4F3A-98AC-CA870F58C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AF84F-C482-4C27-A08B-16C2529C5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6ECDE0-CD28-4B68-8B04-1B58D0F2AB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C8107E-618E-4C27-A391-8E2F66A5037E}"/>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6" name="Footer Placeholder 5">
            <a:extLst>
              <a:ext uri="{FF2B5EF4-FFF2-40B4-BE49-F238E27FC236}">
                <a16:creationId xmlns:a16="http://schemas.microsoft.com/office/drawing/2014/main" id="{0F61B2AF-D569-4253-9387-E397B76F1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ED6E7-71F3-4CAC-BCC1-59E1FA51E168}"/>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37721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A7C3-3759-4F56-A711-54626382BF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4BCFB-D270-40CC-BAD9-0C10C54A5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940FC9-6D72-48FF-9818-E1ED07FCF8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A005D-E4C3-4436-89D8-46880E3B2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681D6-A48B-499F-9F14-45D868D7B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6BFF3C-984A-414F-B5C8-5964DDD6DA21}"/>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8" name="Footer Placeholder 7">
            <a:extLst>
              <a:ext uri="{FF2B5EF4-FFF2-40B4-BE49-F238E27FC236}">
                <a16:creationId xmlns:a16="http://schemas.microsoft.com/office/drawing/2014/main" id="{0A68BA90-EC95-42C9-AACA-1F505827FF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4B4E21-A08D-4492-99B1-0BBE581327C6}"/>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111934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A013-5032-45FC-888B-19409A9364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43EEDA-FDDC-49B4-919C-EF2524997A4D}"/>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4" name="Footer Placeholder 3">
            <a:extLst>
              <a:ext uri="{FF2B5EF4-FFF2-40B4-BE49-F238E27FC236}">
                <a16:creationId xmlns:a16="http://schemas.microsoft.com/office/drawing/2014/main" id="{DB343FDF-5B93-4FC0-BF3E-3A09793B96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D6D1B-7F23-4755-A7CC-0129BFBF6A31}"/>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9681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6F2FE-7507-4EB5-8E0D-10D17B93A813}"/>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3" name="Footer Placeholder 2">
            <a:extLst>
              <a:ext uri="{FF2B5EF4-FFF2-40B4-BE49-F238E27FC236}">
                <a16:creationId xmlns:a16="http://schemas.microsoft.com/office/drawing/2014/main" id="{44C684B1-7BD5-43D8-86C9-D964060DFE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53875E-00D8-412D-B624-4A0F85B3E6BC}"/>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101927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79DD-FB37-43AE-9A8F-6A9E5B201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379997-FD5C-4CAD-8A5A-E184A55F6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0DC50-3A0D-43C9-8DAA-012E05EC3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06347-2BAE-4EEC-9560-71C0E8FE6AEA}"/>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6" name="Footer Placeholder 5">
            <a:extLst>
              <a:ext uri="{FF2B5EF4-FFF2-40B4-BE49-F238E27FC236}">
                <a16:creationId xmlns:a16="http://schemas.microsoft.com/office/drawing/2014/main" id="{993D47A7-6FD6-4F92-BF4D-DACC45C54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08DE5-E595-4673-A189-F44EEF4CA353}"/>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405913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B028-3277-4A8F-8FC6-3D968ECBC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9A5DC8-1B35-4459-ABA3-B37F36807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772A82-5754-4781-B339-F685ED08B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70C05-E8B5-46E6-A1A2-47F304AA59A9}"/>
              </a:ext>
            </a:extLst>
          </p:cNvPr>
          <p:cNvSpPr>
            <a:spLocks noGrp="1"/>
          </p:cNvSpPr>
          <p:nvPr>
            <p:ph type="dt" sz="half" idx="10"/>
          </p:nvPr>
        </p:nvSpPr>
        <p:spPr/>
        <p:txBody>
          <a:bodyPr/>
          <a:lstStyle/>
          <a:p>
            <a:fld id="{A83ABB34-6C1A-4E90-9DAE-C107D484E3EF}" type="datetimeFigureOut">
              <a:rPr lang="en-US" smtClean="0"/>
              <a:t>8/20/2020</a:t>
            </a:fld>
            <a:endParaRPr lang="en-US"/>
          </a:p>
        </p:txBody>
      </p:sp>
      <p:sp>
        <p:nvSpPr>
          <p:cNvPr id="6" name="Footer Placeholder 5">
            <a:extLst>
              <a:ext uri="{FF2B5EF4-FFF2-40B4-BE49-F238E27FC236}">
                <a16:creationId xmlns:a16="http://schemas.microsoft.com/office/drawing/2014/main" id="{6EB0B4A2-C9B0-4DF0-B922-24B27E9C9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18BD3-74A7-4647-8749-129AD68A00D6}"/>
              </a:ext>
            </a:extLst>
          </p:cNvPr>
          <p:cNvSpPr>
            <a:spLocks noGrp="1"/>
          </p:cNvSpPr>
          <p:nvPr>
            <p:ph type="sldNum" sz="quarter" idx="12"/>
          </p:nvPr>
        </p:nvSpPr>
        <p:spPr/>
        <p:txBody>
          <a:bodyPr/>
          <a:lstStyle/>
          <a:p>
            <a:fld id="{BBA64FBF-4033-4977-BF07-652C302B45ED}" type="slidenum">
              <a:rPr lang="en-US" smtClean="0"/>
              <a:t>‹#›</a:t>
            </a:fld>
            <a:endParaRPr lang="en-US"/>
          </a:p>
        </p:txBody>
      </p:sp>
    </p:spTree>
    <p:extLst>
      <p:ext uri="{BB962C8B-B14F-4D97-AF65-F5344CB8AC3E}">
        <p14:creationId xmlns:p14="http://schemas.microsoft.com/office/powerpoint/2010/main" val="49233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3B173-2E60-4BC2-8483-7A4BD8693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A1CBD5-372C-4246-9672-04BC0C2C5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CB87A-EAB6-4F48-819C-4F173BBE3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ABB34-6C1A-4E90-9DAE-C107D484E3EF}" type="datetimeFigureOut">
              <a:rPr lang="en-US" smtClean="0"/>
              <a:t>8/20/2020</a:t>
            </a:fld>
            <a:endParaRPr lang="en-US"/>
          </a:p>
        </p:txBody>
      </p:sp>
      <p:sp>
        <p:nvSpPr>
          <p:cNvPr id="5" name="Footer Placeholder 4">
            <a:extLst>
              <a:ext uri="{FF2B5EF4-FFF2-40B4-BE49-F238E27FC236}">
                <a16:creationId xmlns:a16="http://schemas.microsoft.com/office/drawing/2014/main" id="{9E7FAF42-D070-4FD9-A0D6-F133A0656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918325-3521-4056-9B3C-087F87F43F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64FBF-4033-4977-BF07-652C302B45ED}" type="slidenum">
              <a:rPr lang="en-US" smtClean="0"/>
              <a:t>‹#›</a:t>
            </a:fld>
            <a:endParaRPr lang="en-US"/>
          </a:p>
        </p:txBody>
      </p:sp>
    </p:spTree>
    <p:extLst>
      <p:ext uri="{BB962C8B-B14F-4D97-AF65-F5344CB8AC3E}">
        <p14:creationId xmlns:p14="http://schemas.microsoft.com/office/powerpoint/2010/main" val="3339252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98C8B5-D059-4F8D-A927-E2025C6C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 y="465667"/>
            <a:ext cx="12190257" cy="5927513"/>
          </a:xfrm>
          <a:prstGeom prst="rect">
            <a:avLst/>
          </a:prstGeom>
        </p:spPr>
      </p:pic>
      <p:sp>
        <p:nvSpPr>
          <p:cNvPr id="9" name="Rectangle 8">
            <a:extLst>
              <a:ext uri="{FF2B5EF4-FFF2-40B4-BE49-F238E27FC236}">
                <a16:creationId xmlns:a16="http://schemas.microsoft.com/office/drawing/2014/main" id="{F25B920A-BF46-4644-8A1F-546A40EE3110}"/>
              </a:ext>
            </a:extLst>
          </p:cNvPr>
          <p:cNvSpPr/>
          <p:nvPr/>
        </p:nvSpPr>
        <p:spPr>
          <a:xfrm>
            <a:off x="1097280" y="923544"/>
            <a:ext cx="10058400" cy="3566160"/>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B235C-034D-416A-B082-D6CD795A3694}"/>
              </a:ext>
            </a:extLst>
          </p:cNvPr>
          <p:cNvSpPr>
            <a:spLocks noGrp="1"/>
          </p:cNvSpPr>
          <p:nvPr>
            <p:ph type="ctrTitle"/>
          </p:nvPr>
        </p:nvSpPr>
        <p:spPr>
          <a:xfrm>
            <a:off x="1524000" y="1122363"/>
            <a:ext cx="9144000" cy="1831149"/>
          </a:xfrm>
        </p:spPr>
        <p:txBody>
          <a:bodyPr>
            <a:normAutofit/>
          </a:bodyPr>
          <a:lstStyle/>
          <a:p>
            <a:r>
              <a:rPr lang="en-US" b="1" dirty="0">
                <a:solidFill>
                  <a:schemeClr val="bg1"/>
                </a:solidFill>
                <a:latin typeface="+mn-lt"/>
              </a:rPr>
              <a:t>Finding the best location for a coffee shop/cafe in NYC</a:t>
            </a:r>
            <a:endParaRPr lang="en-US" dirty="0">
              <a:solidFill>
                <a:schemeClr val="bg1"/>
              </a:solidFill>
              <a:latin typeface="+mn-lt"/>
            </a:endParaRPr>
          </a:p>
        </p:txBody>
      </p:sp>
      <p:sp>
        <p:nvSpPr>
          <p:cNvPr id="3" name="Subtitle 2">
            <a:extLst>
              <a:ext uri="{FF2B5EF4-FFF2-40B4-BE49-F238E27FC236}">
                <a16:creationId xmlns:a16="http://schemas.microsoft.com/office/drawing/2014/main" id="{A3AECEEC-CA7C-414B-B9D9-583C6D81ADE7}"/>
              </a:ext>
            </a:extLst>
          </p:cNvPr>
          <p:cNvSpPr>
            <a:spLocks noGrp="1"/>
          </p:cNvSpPr>
          <p:nvPr>
            <p:ph type="subTitle" idx="1"/>
          </p:nvPr>
        </p:nvSpPr>
        <p:spPr/>
        <p:txBody>
          <a:bodyPr/>
          <a:lstStyle/>
          <a:p>
            <a:r>
              <a:rPr lang="en-US" b="1" dirty="0">
                <a:solidFill>
                  <a:schemeClr val="bg1"/>
                </a:solidFill>
              </a:rPr>
              <a:t>Capstone Project - The Battle of Neighborhoods</a:t>
            </a:r>
          </a:p>
          <a:p>
            <a:endParaRPr lang="en-US" dirty="0"/>
          </a:p>
        </p:txBody>
      </p:sp>
    </p:spTree>
    <p:extLst>
      <p:ext uri="{BB962C8B-B14F-4D97-AF65-F5344CB8AC3E}">
        <p14:creationId xmlns:p14="http://schemas.microsoft.com/office/powerpoint/2010/main" val="107895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98C8B5-D059-4F8D-A927-E2025C6C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 y="465667"/>
            <a:ext cx="12190257" cy="5927513"/>
          </a:xfrm>
          <a:prstGeom prst="rect">
            <a:avLst/>
          </a:prstGeom>
        </p:spPr>
      </p:pic>
      <p:sp>
        <p:nvSpPr>
          <p:cNvPr id="10" name="Title 9">
            <a:extLst>
              <a:ext uri="{FF2B5EF4-FFF2-40B4-BE49-F238E27FC236}">
                <a16:creationId xmlns:a16="http://schemas.microsoft.com/office/drawing/2014/main" id="{AE04921A-A286-4AD7-A1AF-8715C706DEBD}"/>
              </a:ext>
            </a:extLst>
          </p:cNvPr>
          <p:cNvSpPr>
            <a:spLocks noGrp="1"/>
          </p:cNvSpPr>
          <p:nvPr>
            <p:ph type="title"/>
          </p:nvPr>
        </p:nvSpPr>
        <p:spPr>
          <a:xfrm>
            <a:off x="838200" y="459717"/>
            <a:ext cx="10515600" cy="854074"/>
          </a:xfrm>
          <a:solidFill>
            <a:schemeClr val="bg1">
              <a:lumMod val="50000"/>
              <a:alpha val="50000"/>
            </a:schemeClr>
          </a:solidFill>
        </p:spPr>
        <p:txBody>
          <a:bodyPr>
            <a:normAutofit/>
          </a:bodyPr>
          <a:lstStyle/>
          <a:p>
            <a:r>
              <a:rPr lang="en-US" dirty="0">
                <a:solidFill>
                  <a:schemeClr val="bg1"/>
                </a:solidFill>
                <a:latin typeface="+mn-lt"/>
              </a:rPr>
              <a:t>Introduction/Business Problem</a:t>
            </a:r>
          </a:p>
        </p:txBody>
      </p:sp>
      <p:sp>
        <p:nvSpPr>
          <p:cNvPr id="11" name="Content Placeholder 10">
            <a:extLst>
              <a:ext uri="{FF2B5EF4-FFF2-40B4-BE49-F238E27FC236}">
                <a16:creationId xmlns:a16="http://schemas.microsoft.com/office/drawing/2014/main" id="{1287BAA1-B734-4487-A509-550AE0DC841F}"/>
              </a:ext>
            </a:extLst>
          </p:cNvPr>
          <p:cNvSpPr>
            <a:spLocks noGrp="1"/>
          </p:cNvSpPr>
          <p:nvPr>
            <p:ph idx="1"/>
          </p:nvPr>
        </p:nvSpPr>
        <p:spPr>
          <a:xfrm>
            <a:off x="838200" y="1825625"/>
            <a:ext cx="10515600" cy="4566708"/>
          </a:xfrm>
          <a:solidFill>
            <a:schemeClr val="bg1">
              <a:lumMod val="50000"/>
              <a:alpha val="50000"/>
            </a:schemeClr>
          </a:solidFill>
        </p:spPr>
        <p:txBody>
          <a:bodyPr/>
          <a:lstStyle/>
          <a:p>
            <a:pPr marL="0" indent="0">
              <a:buNone/>
            </a:pPr>
            <a:r>
              <a:rPr lang="en-US" dirty="0">
                <a:solidFill>
                  <a:schemeClr val="bg1"/>
                </a:solidFill>
              </a:rPr>
              <a:t>When starting a business for the first time, it can be daunting to identify the best location. </a:t>
            </a:r>
          </a:p>
          <a:p>
            <a:pPr marL="0" indent="0">
              <a:buNone/>
            </a:pPr>
            <a:r>
              <a:rPr lang="en-US" dirty="0">
                <a:solidFill>
                  <a:schemeClr val="bg1"/>
                </a:solidFill>
              </a:rPr>
              <a:t>Suppose a new entrepreneur wants to open a coffee shop or a cafe in New York City (Manhattan). Which neighborhood would be the best location to open up his/her shop?</a:t>
            </a:r>
          </a:p>
          <a:p>
            <a:endParaRPr lang="en-US" dirty="0">
              <a:solidFill>
                <a:schemeClr val="bg1"/>
              </a:solidFill>
            </a:endParaRPr>
          </a:p>
        </p:txBody>
      </p:sp>
    </p:spTree>
    <p:extLst>
      <p:ext uri="{BB962C8B-B14F-4D97-AF65-F5344CB8AC3E}">
        <p14:creationId xmlns:p14="http://schemas.microsoft.com/office/powerpoint/2010/main" val="306686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98C8B5-D059-4F8D-A927-E2025C6C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 y="465667"/>
            <a:ext cx="12190257" cy="5927513"/>
          </a:xfrm>
          <a:prstGeom prst="rect">
            <a:avLst/>
          </a:prstGeom>
        </p:spPr>
      </p:pic>
      <p:sp>
        <p:nvSpPr>
          <p:cNvPr id="10" name="Title 9">
            <a:extLst>
              <a:ext uri="{FF2B5EF4-FFF2-40B4-BE49-F238E27FC236}">
                <a16:creationId xmlns:a16="http://schemas.microsoft.com/office/drawing/2014/main" id="{AE04921A-A286-4AD7-A1AF-8715C706DEBD}"/>
              </a:ext>
            </a:extLst>
          </p:cNvPr>
          <p:cNvSpPr>
            <a:spLocks noGrp="1"/>
          </p:cNvSpPr>
          <p:nvPr>
            <p:ph type="title"/>
          </p:nvPr>
        </p:nvSpPr>
        <p:spPr>
          <a:xfrm>
            <a:off x="838200" y="459717"/>
            <a:ext cx="10515600" cy="854074"/>
          </a:xfrm>
          <a:solidFill>
            <a:schemeClr val="bg1">
              <a:lumMod val="50000"/>
              <a:alpha val="50000"/>
            </a:schemeClr>
          </a:solidFill>
        </p:spPr>
        <p:txBody>
          <a:bodyPr>
            <a:normAutofit/>
          </a:bodyPr>
          <a:lstStyle/>
          <a:p>
            <a:r>
              <a:rPr lang="en-US" dirty="0">
                <a:solidFill>
                  <a:schemeClr val="bg1"/>
                </a:solidFill>
                <a:latin typeface="+mn-lt"/>
              </a:rPr>
              <a:t>Data and Methodology</a:t>
            </a:r>
          </a:p>
        </p:txBody>
      </p:sp>
      <p:sp>
        <p:nvSpPr>
          <p:cNvPr id="11" name="Content Placeholder 10">
            <a:extLst>
              <a:ext uri="{FF2B5EF4-FFF2-40B4-BE49-F238E27FC236}">
                <a16:creationId xmlns:a16="http://schemas.microsoft.com/office/drawing/2014/main" id="{1287BAA1-B734-4487-A509-550AE0DC841F}"/>
              </a:ext>
            </a:extLst>
          </p:cNvPr>
          <p:cNvSpPr>
            <a:spLocks noGrp="1"/>
          </p:cNvSpPr>
          <p:nvPr>
            <p:ph idx="1"/>
          </p:nvPr>
        </p:nvSpPr>
        <p:spPr>
          <a:xfrm>
            <a:off x="838200" y="1825625"/>
            <a:ext cx="10515600" cy="4573506"/>
          </a:xfrm>
          <a:solidFill>
            <a:schemeClr val="bg1">
              <a:lumMod val="50000"/>
              <a:alpha val="50000"/>
            </a:schemeClr>
          </a:solidFill>
        </p:spPr>
        <p:txBody>
          <a:bodyPr>
            <a:normAutofit fontScale="92500" lnSpcReduction="10000"/>
          </a:bodyPr>
          <a:lstStyle/>
          <a:p>
            <a:r>
              <a:rPr lang="en-US" dirty="0">
                <a:solidFill>
                  <a:schemeClr val="bg1"/>
                </a:solidFill>
              </a:rPr>
              <a:t>Assumption:</a:t>
            </a:r>
          </a:p>
          <a:p>
            <a:pPr lvl="1"/>
            <a:r>
              <a:rPr lang="en-US" dirty="0">
                <a:solidFill>
                  <a:schemeClr val="bg1"/>
                </a:solidFill>
              </a:rPr>
              <a:t>The neighborhood(s) with the highest number of coffee shops and cafes has the highest demand for caffeinated drinks, and therefore, that neighborhood would be the best location to open up the business.</a:t>
            </a:r>
          </a:p>
          <a:p>
            <a:r>
              <a:rPr lang="en-US" dirty="0">
                <a:solidFill>
                  <a:schemeClr val="bg1"/>
                </a:solidFill>
              </a:rPr>
              <a:t>Approach:</a:t>
            </a:r>
          </a:p>
          <a:p>
            <a:pPr marL="971550" lvl="1" indent="-514350">
              <a:buFont typeface="+mj-lt"/>
              <a:buAutoNum type="romanUcPeriod"/>
            </a:pPr>
            <a:r>
              <a:rPr lang="en-US" dirty="0">
                <a:solidFill>
                  <a:schemeClr val="bg1"/>
                </a:solidFill>
              </a:rPr>
              <a:t>Use the dataset from NYU containing the geographic locations of the NYC neighborhoods and Foursquare API call to retrieve all venues within the radius of 500 meters of each neighborhood. </a:t>
            </a:r>
          </a:p>
          <a:p>
            <a:pPr marL="971550" lvl="1" indent="-514350">
              <a:buFont typeface="+mj-lt"/>
              <a:buAutoNum type="romanUcPeriod"/>
            </a:pPr>
            <a:r>
              <a:rPr lang="en-US" dirty="0">
                <a:solidFill>
                  <a:schemeClr val="bg1"/>
                </a:solidFill>
              </a:rPr>
              <a:t>Once the list of venues are retrieved, filter down to only the venues that were categorized as a coffee shop or a cafe.</a:t>
            </a:r>
          </a:p>
          <a:p>
            <a:pPr marL="971550" lvl="1" indent="-514350">
              <a:buFont typeface="+mj-lt"/>
              <a:buAutoNum type="romanUcPeriod"/>
            </a:pPr>
            <a:r>
              <a:rPr lang="en-US" dirty="0">
                <a:solidFill>
                  <a:schemeClr val="bg1"/>
                </a:solidFill>
              </a:rPr>
              <a:t>Create a frequency table of coffee shops and cafes for each NYC neighborhood. </a:t>
            </a:r>
          </a:p>
          <a:p>
            <a:pPr marL="971550" lvl="1" indent="-514350">
              <a:buFont typeface="+mj-lt"/>
              <a:buAutoNum type="romanUcPeriod"/>
            </a:pPr>
            <a:r>
              <a:rPr lang="en-US" dirty="0">
                <a:solidFill>
                  <a:schemeClr val="bg1"/>
                </a:solidFill>
              </a:rPr>
              <a:t>Give “top choice” label to the neighborhoods with the highest number of coffee shops and cafes, "second choice“ to those with the second highest number of venues, and "third choice“ to those with the third highest number.  </a:t>
            </a:r>
          </a:p>
          <a:p>
            <a:endParaRPr lang="en-US" dirty="0">
              <a:solidFill>
                <a:schemeClr val="bg1"/>
              </a:solidFill>
            </a:endParaRPr>
          </a:p>
        </p:txBody>
      </p:sp>
    </p:spTree>
    <p:extLst>
      <p:ext uri="{BB962C8B-B14F-4D97-AF65-F5344CB8AC3E}">
        <p14:creationId xmlns:p14="http://schemas.microsoft.com/office/powerpoint/2010/main" val="367037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98C8B5-D059-4F8D-A927-E2025C6C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 y="465667"/>
            <a:ext cx="12190257" cy="5927513"/>
          </a:xfrm>
          <a:prstGeom prst="rect">
            <a:avLst/>
          </a:prstGeom>
        </p:spPr>
      </p:pic>
      <p:sp>
        <p:nvSpPr>
          <p:cNvPr id="10" name="Title 9">
            <a:extLst>
              <a:ext uri="{FF2B5EF4-FFF2-40B4-BE49-F238E27FC236}">
                <a16:creationId xmlns:a16="http://schemas.microsoft.com/office/drawing/2014/main" id="{AE04921A-A286-4AD7-A1AF-8715C706DEBD}"/>
              </a:ext>
            </a:extLst>
          </p:cNvPr>
          <p:cNvSpPr>
            <a:spLocks noGrp="1"/>
          </p:cNvSpPr>
          <p:nvPr>
            <p:ph type="title"/>
          </p:nvPr>
        </p:nvSpPr>
        <p:spPr>
          <a:xfrm>
            <a:off x="838200" y="459717"/>
            <a:ext cx="10515600" cy="854074"/>
          </a:xfrm>
          <a:solidFill>
            <a:schemeClr val="bg1">
              <a:lumMod val="50000"/>
              <a:alpha val="50000"/>
            </a:schemeClr>
          </a:solidFill>
        </p:spPr>
        <p:txBody>
          <a:bodyPr>
            <a:normAutofit/>
          </a:bodyPr>
          <a:lstStyle/>
          <a:p>
            <a:r>
              <a:rPr lang="en-US" dirty="0">
                <a:solidFill>
                  <a:schemeClr val="bg1"/>
                </a:solidFill>
                <a:latin typeface="+mn-lt"/>
              </a:rPr>
              <a:t>Results</a:t>
            </a:r>
          </a:p>
        </p:txBody>
      </p:sp>
      <p:sp>
        <p:nvSpPr>
          <p:cNvPr id="11" name="Content Placeholder 10">
            <a:extLst>
              <a:ext uri="{FF2B5EF4-FFF2-40B4-BE49-F238E27FC236}">
                <a16:creationId xmlns:a16="http://schemas.microsoft.com/office/drawing/2014/main" id="{1287BAA1-B734-4487-A509-550AE0DC841F}"/>
              </a:ext>
            </a:extLst>
          </p:cNvPr>
          <p:cNvSpPr>
            <a:spLocks noGrp="1"/>
          </p:cNvSpPr>
          <p:nvPr>
            <p:ph idx="1"/>
          </p:nvPr>
        </p:nvSpPr>
        <p:spPr>
          <a:xfrm>
            <a:off x="838200" y="1825625"/>
            <a:ext cx="5257800" cy="4573506"/>
          </a:xfrm>
          <a:solidFill>
            <a:schemeClr val="bg1">
              <a:lumMod val="50000"/>
              <a:alpha val="50000"/>
            </a:schemeClr>
          </a:solidFill>
        </p:spPr>
        <p:txBody>
          <a:bodyPr>
            <a:normAutofit fontScale="92500" lnSpcReduction="10000"/>
          </a:bodyPr>
          <a:lstStyle/>
          <a:p>
            <a:r>
              <a:rPr lang="en-US" dirty="0">
                <a:solidFill>
                  <a:schemeClr val="bg1"/>
                </a:solidFill>
              </a:rPr>
              <a:t>The bar plot shows how many coffee shops and cafes were located within the radius of 500 meters for each NYC neighborhood, sorted in a descending order.</a:t>
            </a:r>
          </a:p>
          <a:p>
            <a:r>
              <a:rPr lang="en-US" dirty="0">
                <a:solidFill>
                  <a:schemeClr val="bg1"/>
                </a:solidFill>
              </a:rPr>
              <a:t>The top choice neighborhoods are denoted in "</a:t>
            </a:r>
            <a:r>
              <a:rPr lang="en-US" dirty="0" err="1">
                <a:solidFill>
                  <a:schemeClr val="bg1"/>
                </a:solidFill>
              </a:rPr>
              <a:t>FireBrick</a:t>
            </a:r>
            <a:r>
              <a:rPr lang="en-US" dirty="0">
                <a:solidFill>
                  <a:schemeClr val="bg1"/>
                </a:solidFill>
              </a:rPr>
              <a:t>" color. The second choice neighborhood is denoted in "Light Coral" color, and the third choice neighborhoods are denoted in "Red" color. The rest of the neighborhoods are denoted in "Gray" color.</a:t>
            </a:r>
          </a:p>
        </p:txBody>
      </p:sp>
      <p:pic>
        <p:nvPicPr>
          <p:cNvPr id="7" name="Picture 6">
            <a:extLst>
              <a:ext uri="{FF2B5EF4-FFF2-40B4-BE49-F238E27FC236}">
                <a16:creationId xmlns:a16="http://schemas.microsoft.com/office/drawing/2014/main" id="{1927DBB8-7C99-4B79-B60B-7ADC969A3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040" y="1588313"/>
            <a:ext cx="4884760" cy="4804020"/>
          </a:xfrm>
          <a:prstGeom prst="rect">
            <a:avLst/>
          </a:prstGeom>
        </p:spPr>
      </p:pic>
    </p:spTree>
    <p:extLst>
      <p:ext uri="{BB962C8B-B14F-4D97-AF65-F5344CB8AC3E}">
        <p14:creationId xmlns:p14="http://schemas.microsoft.com/office/powerpoint/2010/main" val="274250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98C8B5-D059-4F8D-A927-E2025C6C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 y="465667"/>
            <a:ext cx="12190257" cy="5927513"/>
          </a:xfrm>
          <a:prstGeom prst="rect">
            <a:avLst/>
          </a:prstGeom>
        </p:spPr>
      </p:pic>
      <p:sp>
        <p:nvSpPr>
          <p:cNvPr id="10" name="Title 9">
            <a:extLst>
              <a:ext uri="{FF2B5EF4-FFF2-40B4-BE49-F238E27FC236}">
                <a16:creationId xmlns:a16="http://schemas.microsoft.com/office/drawing/2014/main" id="{AE04921A-A286-4AD7-A1AF-8715C706DEBD}"/>
              </a:ext>
            </a:extLst>
          </p:cNvPr>
          <p:cNvSpPr>
            <a:spLocks noGrp="1"/>
          </p:cNvSpPr>
          <p:nvPr>
            <p:ph type="title"/>
          </p:nvPr>
        </p:nvSpPr>
        <p:spPr>
          <a:xfrm>
            <a:off x="838200" y="459717"/>
            <a:ext cx="10515600" cy="854074"/>
          </a:xfrm>
          <a:solidFill>
            <a:schemeClr val="bg1">
              <a:lumMod val="50000"/>
              <a:alpha val="50000"/>
            </a:schemeClr>
          </a:solidFill>
        </p:spPr>
        <p:txBody>
          <a:bodyPr>
            <a:normAutofit/>
          </a:bodyPr>
          <a:lstStyle/>
          <a:p>
            <a:r>
              <a:rPr lang="en-US" dirty="0">
                <a:solidFill>
                  <a:schemeClr val="bg1"/>
                </a:solidFill>
                <a:latin typeface="+mn-lt"/>
              </a:rPr>
              <a:t>Results (continued)</a:t>
            </a:r>
          </a:p>
        </p:txBody>
      </p:sp>
      <p:sp>
        <p:nvSpPr>
          <p:cNvPr id="11" name="Content Placeholder 10">
            <a:extLst>
              <a:ext uri="{FF2B5EF4-FFF2-40B4-BE49-F238E27FC236}">
                <a16:creationId xmlns:a16="http://schemas.microsoft.com/office/drawing/2014/main" id="{1287BAA1-B734-4487-A509-550AE0DC841F}"/>
              </a:ext>
            </a:extLst>
          </p:cNvPr>
          <p:cNvSpPr>
            <a:spLocks noGrp="1"/>
          </p:cNvSpPr>
          <p:nvPr>
            <p:ph idx="1"/>
          </p:nvPr>
        </p:nvSpPr>
        <p:spPr>
          <a:xfrm>
            <a:off x="838200" y="1825625"/>
            <a:ext cx="5257800" cy="4573506"/>
          </a:xfrm>
          <a:solidFill>
            <a:schemeClr val="bg1">
              <a:lumMod val="50000"/>
              <a:alpha val="50000"/>
            </a:schemeClr>
          </a:solidFill>
        </p:spPr>
        <p:txBody>
          <a:bodyPr>
            <a:normAutofit/>
          </a:bodyPr>
          <a:lstStyle/>
          <a:p>
            <a:r>
              <a:rPr lang="en-US" dirty="0">
                <a:solidFill>
                  <a:schemeClr val="bg1"/>
                </a:solidFill>
              </a:rPr>
              <a:t>To better make sense of where these neighborhoods are located in NYC, the results are plotted on a map.</a:t>
            </a:r>
          </a:p>
          <a:p>
            <a:r>
              <a:rPr lang="en-US" dirty="0">
                <a:solidFill>
                  <a:schemeClr val="bg1"/>
                </a:solidFill>
              </a:rPr>
              <a:t>Colors of the circles corresponds to those used in the bar plot.</a:t>
            </a:r>
          </a:p>
        </p:txBody>
      </p:sp>
      <p:pic>
        <p:nvPicPr>
          <p:cNvPr id="3" name="Picture 2">
            <a:extLst>
              <a:ext uri="{FF2B5EF4-FFF2-40B4-BE49-F238E27FC236}">
                <a16:creationId xmlns:a16="http://schemas.microsoft.com/office/drawing/2014/main" id="{92D44844-E8F2-4BF7-834E-B5A9A2BF7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34" y="1509686"/>
            <a:ext cx="4429731" cy="4882647"/>
          </a:xfrm>
          <a:prstGeom prst="rect">
            <a:avLst/>
          </a:prstGeom>
        </p:spPr>
      </p:pic>
    </p:spTree>
    <p:extLst>
      <p:ext uri="{BB962C8B-B14F-4D97-AF65-F5344CB8AC3E}">
        <p14:creationId xmlns:p14="http://schemas.microsoft.com/office/powerpoint/2010/main" val="3458608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98C8B5-D059-4F8D-A927-E2025C6C9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 y="465667"/>
            <a:ext cx="12190257" cy="5927513"/>
          </a:xfrm>
          <a:prstGeom prst="rect">
            <a:avLst/>
          </a:prstGeom>
        </p:spPr>
      </p:pic>
      <p:sp>
        <p:nvSpPr>
          <p:cNvPr id="10" name="Title 9">
            <a:extLst>
              <a:ext uri="{FF2B5EF4-FFF2-40B4-BE49-F238E27FC236}">
                <a16:creationId xmlns:a16="http://schemas.microsoft.com/office/drawing/2014/main" id="{AE04921A-A286-4AD7-A1AF-8715C706DEBD}"/>
              </a:ext>
            </a:extLst>
          </p:cNvPr>
          <p:cNvSpPr>
            <a:spLocks noGrp="1"/>
          </p:cNvSpPr>
          <p:nvPr>
            <p:ph type="title"/>
          </p:nvPr>
        </p:nvSpPr>
        <p:spPr>
          <a:xfrm>
            <a:off x="838200" y="459717"/>
            <a:ext cx="10515600" cy="854074"/>
          </a:xfrm>
          <a:solidFill>
            <a:schemeClr val="bg1">
              <a:lumMod val="50000"/>
              <a:alpha val="50000"/>
            </a:schemeClr>
          </a:solidFill>
        </p:spPr>
        <p:txBody>
          <a:bodyPr>
            <a:normAutofit/>
          </a:bodyPr>
          <a:lstStyle/>
          <a:p>
            <a:r>
              <a:rPr lang="en-US" dirty="0">
                <a:solidFill>
                  <a:schemeClr val="bg1"/>
                </a:solidFill>
                <a:latin typeface="+mn-lt"/>
              </a:rPr>
              <a:t>Recommendation</a:t>
            </a:r>
          </a:p>
        </p:txBody>
      </p:sp>
      <p:sp>
        <p:nvSpPr>
          <p:cNvPr id="11" name="Content Placeholder 10">
            <a:extLst>
              <a:ext uri="{FF2B5EF4-FFF2-40B4-BE49-F238E27FC236}">
                <a16:creationId xmlns:a16="http://schemas.microsoft.com/office/drawing/2014/main" id="{1287BAA1-B734-4487-A509-550AE0DC841F}"/>
              </a:ext>
            </a:extLst>
          </p:cNvPr>
          <p:cNvSpPr>
            <a:spLocks noGrp="1"/>
          </p:cNvSpPr>
          <p:nvPr>
            <p:ph idx="1"/>
          </p:nvPr>
        </p:nvSpPr>
        <p:spPr>
          <a:xfrm>
            <a:off x="838200" y="1825625"/>
            <a:ext cx="10515600" cy="4573506"/>
          </a:xfrm>
          <a:solidFill>
            <a:schemeClr val="bg1">
              <a:lumMod val="50000"/>
              <a:alpha val="50000"/>
            </a:schemeClr>
          </a:solidFill>
        </p:spPr>
        <p:txBody>
          <a:bodyPr>
            <a:normAutofit/>
          </a:bodyPr>
          <a:lstStyle/>
          <a:p>
            <a:r>
              <a:rPr lang="en-US" dirty="0">
                <a:solidFill>
                  <a:schemeClr val="bg1"/>
                </a:solidFill>
              </a:rPr>
              <a:t>The results indicate that the top location choices for a new coffee shop or a cafe are Financial District and Little Italy, which are both located near the bottom tip of Manhattan. </a:t>
            </a:r>
          </a:p>
          <a:p>
            <a:r>
              <a:rPr lang="en-US" dirty="0">
                <a:solidFill>
                  <a:schemeClr val="bg1"/>
                </a:solidFill>
              </a:rPr>
              <a:t>Also, the neighborhoods to the northwest of Central Park have relatively high demand for caffeinated drinks, and therefore, those neighborhoods could also be potentially good locations for the new entrepreneur to open up his/her business.</a:t>
            </a:r>
          </a:p>
        </p:txBody>
      </p:sp>
    </p:spTree>
    <p:extLst>
      <p:ext uri="{BB962C8B-B14F-4D97-AF65-F5344CB8AC3E}">
        <p14:creationId xmlns:p14="http://schemas.microsoft.com/office/powerpoint/2010/main" val="422687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433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Finding the best location for a coffee shop/cafe in NYC</vt:lpstr>
      <vt:lpstr>Introduction/Business Problem</vt:lpstr>
      <vt:lpstr>Data and Methodology</vt:lpstr>
      <vt:lpstr>Results</vt:lpstr>
      <vt:lpstr>Results (continued)</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best location for a coffee shop/cafe in NYC</dc:title>
  <dc:creator>David Oh</dc:creator>
  <cp:lastModifiedBy>David Oh</cp:lastModifiedBy>
  <cp:revision>6</cp:revision>
  <dcterms:created xsi:type="dcterms:W3CDTF">2020-08-20T23:13:55Z</dcterms:created>
  <dcterms:modified xsi:type="dcterms:W3CDTF">2020-08-20T23:41:44Z</dcterms:modified>
</cp:coreProperties>
</file>