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57" r:id="rId4"/>
    <p:sldId id="271" r:id="rId5"/>
    <p:sldId id="276" r:id="rId6"/>
    <p:sldId id="262" r:id="rId7"/>
  </p:sldIdLst>
  <p:sldSz cx="18288000" cy="10287000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Lato Bold" panose="020F0502020204030203" pitchFamily="34" charset="0"/>
      <p:regular r:id="rId13"/>
      <p:bold r:id="rId14"/>
    </p:embeddedFont>
    <p:embeddedFont>
      <p:font typeface="Lato Italics" panose="020F0502020204030203" pitchFamily="34" charset="0"/>
      <p:regular r:id="rId15"/>
      <p:bold r:id="rId16"/>
      <p:italic r:id="rId17"/>
      <p:boldItalic r:id="rId18"/>
    </p:embeddedFont>
    <p:embeddedFont>
      <p:font typeface="Poppins Bold" pitchFamily="2" charset="77"/>
      <p:regular r:id="rId19"/>
      <p:bold r:id="rId20"/>
    </p:embeddedFont>
    <p:embeddedFont>
      <p:font typeface="Poppins Heavy" pitchFamily="2" charset="77"/>
      <p:regular r:id="rId21"/>
      <p:bold r:id="rId22"/>
    </p:embeddedFont>
    <p:embeddedFont>
      <p:font typeface="Poppins Ultra-Bold" pitchFamily="2" charset="77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0E0F"/>
    <a:srgbClr val="A5A5A5"/>
    <a:srgbClr val="2DC5FA"/>
    <a:srgbClr val="006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7" autoAdjust="0"/>
    <p:restoredTop sz="94535" autoAdjust="0"/>
  </p:normalViewPr>
  <p:slideViewPr>
    <p:cSldViewPr>
      <p:cViewPr>
        <p:scale>
          <a:sx n="102" d="100"/>
          <a:sy n="102" d="100"/>
        </p:scale>
        <p:origin x="1168" y="-8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1DFA5B-4AB9-AD4B-88B8-89C7C2813AC7}" type="datetimeFigureOut">
              <a:rPr lang="es-ES" smtClean="0"/>
              <a:t>28/9/24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0D965-AB3D-E440-B7BF-041E01A55D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359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  <a:solidFill>
            <a:srgbClr val="A5A5A5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1143419" y="8163269"/>
            <a:ext cx="6164339" cy="6164339"/>
            <a:chOff x="0" y="0"/>
            <a:chExt cx="1913890" cy="1913890"/>
          </a:xfrm>
          <a:solidFill>
            <a:srgbClr val="B20E0F"/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grpFill/>
          </p:spPr>
        </p:sp>
      </p:grpSp>
      <p:sp>
        <p:nvSpPr>
          <p:cNvPr id="9" name="TextBox 9"/>
          <p:cNvSpPr txBox="1"/>
          <p:nvPr/>
        </p:nvSpPr>
        <p:spPr>
          <a:xfrm>
            <a:off x="2064918" y="3682028"/>
            <a:ext cx="14310563" cy="27410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499"/>
              </a:lnSpc>
            </a:pPr>
            <a:r>
              <a:rPr lang="es-ES" sz="8000" b="1" spc="999" dirty="0">
                <a:solidFill>
                  <a:srgbClr val="A5A5A5"/>
                </a:solidFill>
                <a:latin typeface="Poppins Heavy"/>
                <a:ea typeface="Poppins Heavy"/>
                <a:cs typeface="Poppins Heavy"/>
                <a:sym typeface="Poppins Heavy"/>
              </a:rPr>
              <a:t>GAMBLING</a:t>
            </a:r>
            <a:endParaRPr lang="es-ES" sz="9600" b="1" i="0" dirty="0">
              <a:solidFill>
                <a:srgbClr val="A5A5A5"/>
              </a:solidFill>
              <a:effectLst/>
              <a:latin typeface="-apple-system"/>
            </a:endParaRPr>
          </a:p>
          <a:p>
            <a:pPr algn="l">
              <a:lnSpc>
                <a:spcPts val="10499"/>
              </a:lnSpc>
            </a:pPr>
            <a:endParaRPr lang="en-US" sz="9999" b="1" spc="999" dirty="0">
              <a:solidFill>
                <a:srgbClr val="2DC5FA"/>
              </a:solidFill>
              <a:latin typeface="Poppins Heavy"/>
              <a:ea typeface="Poppins Heavy"/>
              <a:cs typeface="Poppins Heavy"/>
              <a:sym typeface="Poppins Heavy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064918" y="4909468"/>
            <a:ext cx="14462963" cy="15196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600"/>
              </a:lnSpc>
            </a:pPr>
            <a:r>
              <a:rPr lang="en-US" sz="8000" b="1" spc="600" dirty="0">
                <a:solidFill>
                  <a:srgbClr val="B20E0F"/>
                </a:solidFill>
                <a:latin typeface="Poppins Heavy"/>
                <a:ea typeface="Poppins Heavy"/>
                <a:cs typeface="Poppins Heavy"/>
                <a:sym typeface="Poppins Heavy"/>
              </a:rPr>
              <a:t>ANALYSIS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945443" y="719255"/>
            <a:ext cx="6447481" cy="809559"/>
          </a:xfrm>
          <a:prstGeom prst="rect">
            <a:avLst/>
          </a:prstGeom>
          <a:noFill/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sz="4500" b="1" spc="450" dirty="0">
                <a:solidFill>
                  <a:srgbClr val="A5A5A5"/>
                </a:solidFill>
                <a:latin typeface="Poppins Bold"/>
                <a:ea typeface="Poppins Bold"/>
                <a:cs typeface="Poppins Bold"/>
                <a:sym typeface="Poppins Bold"/>
              </a:rPr>
              <a:t>IRONCASINO</a:t>
            </a:r>
          </a:p>
        </p:txBody>
      </p:sp>
      <p:sp>
        <p:nvSpPr>
          <p:cNvPr id="13" name="Freeform 13"/>
          <p:cNvSpPr/>
          <p:nvPr/>
        </p:nvSpPr>
        <p:spPr>
          <a:xfrm>
            <a:off x="-4134433" y="1004889"/>
            <a:ext cx="12993464" cy="2102579"/>
          </a:xfrm>
          <a:custGeom>
            <a:avLst/>
            <a:gdLst/>
            <a:ahLst/>
            <a:cxnLst/>
            <a:rect l="l" t="t" r="r" b="b"/>
            <a:pathLst>
              <a:path w="12993464" h="2102579">
                <a:moveTo>
                  <a:pt x="0" y="0"/>
                </a:moveTo>
                <a:lnTo>
                  <a:pt x="12993465" y="0"/>
                </a:lnTo>
                <a:lnTo>
                  <a:pt x="12993465" y="2102578"/>
                </a:lnTo>
                <a:lnTo>
                  <a:pt x="0" y="210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  <a:solidFill>
            <a:schemeClr val="accent2"/>
          </a:solidFill>
        </p:grpSpPr>
        <p:sp>
          <p:nvSpPr>
            <p:cNvPr id="15" name="Freeform 15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grpFill/>
          </p:spPr>
        </p:sp>
      </p:grpSp>
      <p:pic>
        <p:nvPicPr>
          <p:cNvPr id="20" name="Imagen 19">
            <a:extLst>
              <a:ext uri="{FF2B5EF4-FFF2-40B4-BE49-F238E27FC236}">
                <a16:creationId xmlns:a16="http://schemas.microsoft.com/office/drawing/2014/main" id="{05E1A36F-40FE-3C7F-2732-848874BD1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2597" y="72746"/>
            <a:ext cx="2424505" cy="2102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CCD7F-A518-ABFC-899F-28FCBB2DF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>
            <a:extLst>
              <a:ext uri="{FF2B5EF4-FFF2-40B4-BE49-F238E27FC236}">
                <a16:creationId xmlns:a16="http://schemas.microsoft.com/office/drawing/2014/main" id="{E2255F9B-AB9B-CEC1-74D2-D061F2F895BD}"/>
              </a:ext>
            </a:extLst>
          </p:cNvPr>
          <p:cNvGrpSpPr/>
          <p:nvPr/>
        </p:nvGrpSpPr>
        <p:grpSpPr>
          <a:xfrm rot="2700000">
            <a:off x="14263266" y="2240944"/>
            <a:ext cx="6164339" cy="6164339"/>
            <a:chOff x="0" y="0"/>
            <a:chExt cx="1913890" cy="1913890"/>
          </a:xfrm>
          <a:solidFill>
            <a:srgbClr val="B20E0F"/>
          </a:solidFill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BDB2281-339F-81B6-B8D3-8A40B776751E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grpFill/>
          </p:spPr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C565F586-BDCB-7931-6ADF-26838F6EAFC3}"/>
              </a:ext>
            </a:extLst>
          </p:cNvPr>
          <p:cNvSpPr txBox="1"/>
          <p:nvPr/>
        </p:nvSpPr>
        <p:spPr>
          <a:xfrm>
            <a:off x="6504472" y="717241"/>
            <a:ext cx="6447481" cy="809559"/>
          </a:xfrm>
          <a:prstGeom prst="rect">
            <a:avLst/>
          </a:prstGeom>
          <a:noFill/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299"/>
              </a:lnSpc>
            </a:pPr>
            <a:r>
              <a:rPr lang="en-US" sz="4500" b="1" spc="450" dirty="0">
                <a:solidFill>
                  <a:srgbClr val="A5A5A5"/>
                </a:solidFill>
                <a:latin typeface="Poppins Bold"/>
                <a:ea typeface="Poppins Bold"/>
                <a:cs typeface="Poppins Bold"/>
                <a:sym typeface="Poppins Bold"/>
              </a:rPr>
              <a:t>IRONCASINO</a:t>
            </a:r>
          </a:p>
        </p:txBody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id="{CCDA875D-568B-7B81-7D87-CD3D0EBEC436}"/>
              </a:ext>
            </a:extLst>
          </p:cNvPr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  <a:solidFill>
            <a:schemeClr val="accent2"/>
          </a:solidFill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B55F2C2-9556-6A5B-0858-2958A21CF12F}"/>
                </a:ext>
              </a:extLst>
            </p:cNvPr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grpFill/>
          </p:spPr>
        </p:sp>
      </p:grpSp>
      <p:pic>
        <p:nvPicPr>
          <p:cNvPr id="20" name="Imagen 19">
            <a:extLst>
              <a:ext uri="{FF2B5EF4-FFF2-40B4-BE49-F238E27FC236}">
                <a16:creationId xmlns:a16="http://schemas.microsoft.com/office/drawing/2014/main" id="{AB363B5A-A50C-AB17-A195-41061465B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951" y="70730"/>
            <a:ext cx="2424505" cy="2102579"/>
          </a:xfrm>
          <a:prstGeom prst="rect">
            <a:avLst/>
          </a:prstGeom>
        </p:spPr>
      </p:pic>
      <p:grpSp>
        <p:nvGrpSpPr>
          <p:cNvPr id="8" name="Group 6">
            <a:extLst>
              <a:ext uri="{FF2B5EF4-FFF2-40B4-BE49-F238E27FC236}">
                <a16:creationId xmlns:a16="http://schemas.microsoft.com/office/drawing/2014/main" id="{4518DBFE-6FBA-0F36-EED7-617B6F2E1BE4}"/>
              </a:ext>
            </a:extLst>
          </p:cNvPr>
          <p:cNvGrpSpPr/>
          <p:nvPr/>
        </p:nvGrpSpPr>
        <p:grpSpPr>
          <a:xfrm>
            <a:off x="12170180" y="2902589"/>
            <a:ext cx="5178049" cy="7384411"/>
            <a:chOff x="0" y="0"/>
            <a:chExt cx="6904065" cy="9845882"/>
          </a:xfrm>
        </p:grpSpPr>
        <p:grpSp>
          <p:nvGrpSpPr>
            <p:cNvPr id="11" name="Group 7">
              <a:extLst>
                <a:ext uri="{FF2B5EF4-FFF2-40B4-BE49-F238E27FC236}">
                  <a16:creationId xmlns:a16="http://schemas.microsoft.com/office/drawing/2014/main" id="{3D7A12C7-696E-6F8D-0030-405661DCDD89}"/>
                </a:ext>
              </a:extLst>
            </p:cNvPr>
            <p:cNvGrpSpPr/>
            <p:nvPr/>
          </p:nvGrpSpPr>
          <p:grpSpPr>
            <a:xfrm rot="-10800000">
              <a:off x="0" y="0"/>
              <a:ext cx="6904065" cy="9845882"/>
              <a:chOff x="0" y="0"/>
              <a:chExt cx="2354580" cy="3357865"/>
            </a:xfrm>
          </p:grpSpPr>
          <p:sp>
            <p:nvSpPr>
              <p:cNvPr id="17" name="Freeform 8">
                <a:extLst>
                  <a:ext uri="{FF2B5EF4-FFF2-40B4-BE49-F238E27FC236}">
                    <a16:creationId xmlns:a16="http://schemas.microsoft.com/office/drawing/2014/main" id="{346DFEC5-1C0E-3EDA-6813-12E677F310F8}"/>
                  </a:ext>
                </a:extLst>
              </p:cNvPr>
              <p:cNvSpPr/>
              <p:nvPr/>
            </p:nvSpPr>
            <p:spPr>
              <a:xfrm>
                <a:off x="0" y="0"/>
                <a:ext cx="2353310" cy="3357865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3357865">
                    <a:moveTo>
                      <a:pt x="784860" y="3290555"/>
                    </a:moveTo>
                    <a:cubicBezTo>
                      <a:pt x="905510" y="3331195"/>
                      <a:pt x="1042670" y="3357865"/>
                      <a:pt x="1177290" y="3357865"/>
                    </a:cubicBezTo>
                    <a:cubicBezTo>
                      <a:pt x="1311910" y="3357865"/>
                      <a:pt x="1441450" y="3335005"/>
                      <a:pt x="1560830" y="3294365"/>
                    </a:cubicBezTo>
                    <a:cubicBezTo>
                      <a:pt x="1563370" y="3293095"/>
                      <a:pt x="1565910" y="3293095"/>
                      <a:pt x="1568450" y="3291825"/>
                    </a:cubicBezTo>
                    <a:cubicBezTo>
                      <a:pt x="2016760" y="3129265"/>
                      <a:pt x="2346960" y="2700005"/>
                      <a:pt x="2353310" y="219685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2195204"/>
                    </a:lnTo>
                    <a:cubicBezTo>
                      <a:pt x="6350" y="2702545"/>
                      <a:pt x="331470" y="3131805"/>
                      <a:pt x="784860" y="3290555"/>
                    </a:cubicBezTo>
                    <a:close/>
                  </a:path>
                </a:pathLst>
              </a:custGeom>
              <a:solidFill>
                <a:srgbClr val="A5A5A5"/>
              </a:solidFill>
            </p:spPr>
          </p:sp>
        </p:grp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2D16E9C-607E-047E-5728-5A70DFB3DE99}"/>
                </a:ext>
              </a:extLst>
            </p:cNvPr>
            <p:cNvSpPr/>
            <p:nvPr/>
          </p:nvSpPr>
          <p:spPr>
            <a:xfrm>
              <a:off x="805635" y="580969"/>
              <a:ext cx="5292796" cy="5292796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3670" y="0"/>
                    <a:pt x="0" y="1424940"/>
                    <a:pt x="0" y="3175000"/>
                  </a:cubicBezTo>
                  <a:cubicBezTo>
                    <a:pt x="0" y="4925060"/>
                    <a:pt x="1423670" y="6350000"/>
                    <a:pt x="3175000" y="6350000"/>
                  </a:cubicBezTo>
                  <a:cubicBezTo>
                    <a:pt x="4925060" y="6350000"/>
                    <a:pt x="6350000" y="4926330"/>
                    <a:pt x="6350000" y="3175000"/>
                  </a:cubicBezTo>
                  <a:cubicBezTo>
                    <a:pt x="6350000" y="1424940"/>
                    <a:pt x="4926330" y="0"/>
                    <a:pt x="3175000" y="0"/>
                  </a:cubicBezTo>
                  <a:close/>
                  <a:moveTo>
                    <a:pt x="3175000" y="5833110"/>
                  </a:moveTo>
                  <a:cubicBezTo>
                    <a:pt x="1709420" y="5833110"/>
                    <a:pt x="516890" y="4640580"/>
                    <a:pt x="516890" y="3175000"/>
                  </a:cubicBezTo>
                  <a:cubicBezTo>
                    <a:pt x="516890" y="1709420"/>
                    <a:pt x="1709420" y="516890"/>
                    <a:pt x="3175000" y="516890"/>
                  </a:cubicBezTo>
                  <a:cubicBezTo>
                    <a:pt x="4640580" y="516890"/>
                    <a:pt x="5833110" y="1709420"/>
                    <a:pt x="5833110" y="3175000"/>
                  </a:cubicBezTo>
                  <a:cubicBezTo>
                    <a:pt x="5833110" y="4640580"/>
                    <a:pt x="4640580" y="5833110"/>
                    <a:pt x="3175000" y="5833110"/>
                  </a:cubicBezTo>
                  <a:close/>
                </a:path>
              </a:pathLst>
            </a:custGeom>
            <a:solidFill>
              <a:srgbClr val="B20E0F"/>
            </a:solidFill>
          </p:spPr>
        </p:sp>
      </p:grpSp>
      <p:grpSp>
        <p:nvGrpSpPr>
          <p:cNvPr id="18" name="Group 12">
            <a:extLst>
              <a:ext uri="{FF2B5EF4-FFF2-40B4-BE49-F238E27FC236}">
                <a16:creationId xmlns:a16="http://schemas.microsoft.com/office/drawing/2014/main" id="{EDB3A148-6796-7E45-4A4D-4A5AB03DC041}"/>
              </a:ext>
            </a:extLst>
          </p:cNvPr>
          <p:cNvGrpSpPr/>
          <p:nvPr/>
        </p:nvGrpSpPr>
        <p:grpSpPr>
          <a:xfrm>
            <a:off x="6557769" y="2902589"/>
            <a:ext cx="5175256" cy="7384411"/>
            <a:chOff x="3724" y="0"/>
            <a:chExt cx="6900341" cy="9845882"/>
          </a:xfrm>
        </p:grpSpPr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3F8A2A3-EC2E-526B-EC62-94F3DC8E9297}"/>
                </a:ext>
              </a:extLst>
            </p:cNvPr>
            <p:cNvSpPr/>
            <p:nvPr/>
          </p:nvSpPr>
          <p:spPr>
            <a:xfrm rot="10800000">
              <a:off x="3724" y="0"/>
              <a:ext cx="6900341" cy="9845882"/>
            </a:xfrm>
            <a:custGeom>
              <a:avLst/>
              <a:gdLst/>
              <a:ahLst/>
              <a:cxnLst/>
              <a:rect l="l" t="t" r="r" b="b"/>
              <a:pathLst>
                <a:path w="2353310" h="3357865">
                  <a:moveTo>
                    <a:pt x="784860" y="3290555"/>
                  </a:moveTo>
                  <a:cubicBezTo>
                    <a:pt x="905510" y="3331195"/>
                    <a:pt x="1042670" y="3357865"/>
                    <a:pt x="1177290" y="3357865"/>
                  </a:cubicBezTo>
                  <a:cubicBezTo>
                    <a:pt x="1311910" y="3357865"/>
                    <a:pt x="1441450" y="3335005"/>
                    <a:pt x="1560830" y="3294365"/>
                  </a:cubicBezTo>
                  <a:cubicBezTo>
                    <a:pt x="1563370" y="3293095"/>
                    <a:pt x="1565910" y="3293095"/>
                    <a:pt x="1568450" y="3291825"/>
                  </a:cubicBezTo>
                  <a:cubicBezTo>
                    <a:pt x="2016760" y="3129265"/>
                    <a:pt x="2346960" y="2700005"/>
                    <a:pt x="2353310" y="2196850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195204"/>
                  </a:lnTo>
                  <a:cubicBezTo>
                    <a:pt x="6350" y="2702545"/>
                    <a:pt x="331470" y="3131805"/>
                    <a:pt x="784860" y="3290555"/>
                  </a:cubicBezTo>
                  <a:close/>
                </a:path>
              </a:pathLst>
            </a:custGeom>
            <a:solidFill>
              <a:srgbClr val="A5A5A5"/>
            </a:solidFill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C0E91170-7724-9D52-3776-799C15B2D1CE}"/>
                </a:ext>
              </a:extLst>
            </p:cNvPr>
            <p:cNvSpPr/>
            <p:nvPr/>
          </p:nvSpPr>
          <p:spPr>
            <a:xfrm>
              <a:off x="805635" y="580969"/>
              <a:ext cx="5292796" cy="5292796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3670" y="0"/>
                    <a:pt x="0" y="1424940"/>
                    <a:pt x="0" y="3175000"/>
                  </a:cubicBezTo>
                  <a:cubicBezTo>
                    <a:pt x="0" y="4925060"/>
                    <a:pt x="1423670" y="6350000"/>
                    <a:pt x="3175000" y="6350000"/>
                  </a:cubicBezTo>
                  <a:cubicBezTo>
                    <a:pt x="4925060" y="6350000"/>
                    <a:pt x="6350000" y="4926330"/>
                    <a:pt x="6350000" y="3175000"/>
                  </a:cubicBezTo>
                  <a:cubicBezTo>
                    <a:pt x="6350000" y="1424940"/>
                    <a:pt x="4926330" y="0"/>
                    <a:pt x="3175000" y="0"/>
                  </a:cubicBezTo>
                  <a:close/>
                  <a:moveTo>
                    <a:pt x="3175000" y="5833110"/>
                  </a:moveTo>
                  <a:cubicBezTo>
                    <a:pt x="1709420" y="5833110"/>
                    <a:pt x="516890" y="4640580"/>
                    <a:pt x="516890" y="3175000"/>
                  </a:cubicBezTo>
                  <a:cubicBezTo>
                    <a:pt x="516890" y="1709420"/>
                    <a:pt x="1709420" y="516890"/>
                    <a:pt x="3175000" y="516890"/>
                  </a:cubicBezTo>
                  <a:cubicBezTo>
                    <a:pt x="4640580" y="516890"/>
                    <a:pt x="5833110" y="1709420"/>
                    <a:pt x="5833110" y="3175000"/>
                  </a:cubicBezTo>
                  <a:cubicBezTo>
                    <a:pt x="5833110" y="4640580"/>
                    <a:pt x="4640580" y="5833110"/>
                    <a:pt x="3175000" y="5833110"/>
                  </a:cubicBezTo>
                  <a:close/>
                </a:path>
              </a:pathLst>
            </a:custGeom>
            <a:solidFill>
              <a:srgbClr val="B20E0F"/>
            </a:solidFill>
          </p:spPr>
          <p:txBody>
            <a:bodyPr/>
            <a:lstStyle/>
            <a:p>
              <a:endParaRPr lang="es-ES" dirty="0"/>
            </a:p>
          </p:txBody>
        </p:sp>
      </p:grpSp>
      <p:grpSp>
        <p:nvGrpSpPr>
          <p:cNvPr id="22" name="Group 18">
            <a:extLst>
              <a:ext uri="{FF2B5EF4-FFF2-40B4-BE49-F238E27FC236}">
                <a16:creationId xmlns:a16="http://schemas.microsoft.com/office/drawing/2014/main" id="{DE75EE14-9DB3-116C-52CE-3B35DC35143E}"/>
              </a:ext>
            </a:extLst>
          </p:cNvPr>
          <p:cNvGrpSpPr/>
          <p:nvPr/>
        </p:nvGrpSpPr>
        <p:grpSpPr>
          <a:xfrm>
            <a:off x="942564" y="2902589"/>
            <a:ext cx="5175256" cy="7384411"/>
            <a:chOff x="3724" y="0"/>
            <a:chExt cx="6900341" cy="9845882"/>
          </a:xfrm>
        </p:grpSpPr>
        <p:grpSp>
          <p:nvGrpSpPr>
            <p:cNvPr id="23" name="Group 19">
              <a:extLst>
                <a:ext uri="{FF2B5EF4-FFF2-40B4-BE49-F238E27FC236}">
                  <a16:creationId xmlns:a16="http://schemas.microsoft.com/office/drawing/2014/main" id="{E5B8442C-12AD-91D5-4DD5-8B3A816BB432}"/>
                </a:ext>
              </a:extLst>
            </p:cNvPr>
            <p:cNvGrpSpPr/>
            <p:nvPr/>
          </p:nvGrpSpPr>
          <p:grpSpPr>
            <a:xfrm rot="-10800000">
              <a:off x="3724" y="0"/>
              <a:ext cx="6900341" cy="9845882"/>
              <a:chOff x="0" y="0"/>
              <a:chExt cx="2353310" cy="3357865"/>
            </a:xfrm>
          </p:grpSpPr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B27AA51C-8C86-6F21-DDFB-C148D0601732}"/>
                  </a:ext>
                </a:extLst>
              </p:cNvPr>
              <p:cNvSpPr/>
              <p:nvPr/>
            </p:nvSpPr>
            <p:spPr>
              <a:xfrm>
                <a:off x="0" y="0"/>
                <a:ext cx="2353310" cy="3357865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3357865">
                    <a:moveTo>
                      <a:pt x="784860" y="3290555"/>
                    </a:moveTo>
                    <a:cubicBezTo>
                      <a:pt x="905510" y="3331195"/>
                      <a:pt x="1042670" y="3357865"/>
                      <a:pt x="1177290" y="3357865"/>
                    </a:cubicBezTo>
                    <a:cubicBezTo>
                      <a:pt x="1311910" y="3357865"/>
                      <a:pt x="1441450" y="3335005"/>
                      <a:pt x="1560830" y="3294365"/>
                    </a:cubicBezTo>
                    <a:cubicBezTo>
                      <a:pt x="1563370" y="3293095"/>
                      <a:pt x="1565910" y="3293095"/>
                      <a:pt x="1568450" y="3291825"/>
                    </a:cubicBezTo>
                    <a:cubicBezTo>
                      <a:pt x="2016760" y="3129265"/>
                      <a:pt x="2346960" y="2700005"/>
                      <a:pt x="2353310" y="219685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2195204"/>
                    </a:lnTo>
                    <a:cubicBezTo>
                      <a:pt x="6350" y="2702545"/>
                      <a:pt x="331470" y="3131805"/>
                      <a:pt x="784860" y="3290555"/>
                    </a:cubicBezTo>
                    <a:close/>
                  </a:path>
                </a:pathLst>
              </a:custGeom>
              <a:solidFill>
                <a:srgbClr val="A5A5A5"/>
              </a:solidFill>
            </p:spPr>
          </p:sp>
        </p:grp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B470173-99DB-938B-5571-D4CBD0BD180B}"/>
                </a:ext>
              </a:extLst>
            </p:cNvPr>
            <p:cNvSpPr/>
            <p:nvPr/>
          </p:nvSpPr>
          <p:spPr>
            <a:xfrm>
              <a:off x="805635" y="580969"/>
              <a:ext cx="5292796" cy="5292796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3670" y="0"/>
                    <a:pt x="0" y="1424940"/>
                    <a:pt x="0" y="3175000"/>
                  </a:cubicBezTo>
                  <a:cubicBezTo>
                    <a:pt x="0" y="4925060"/>
                    <a:pt x="1423670" y="6350000"/>
                    <a:pt x="3175000" y="6350000"/>
                  </a:cubicBezTo>
                  <a:cubicBezTo>
                    <a:pt x="4925060" y="6350000"/>
                    <a:pt x="6350000" y="4926330"/>
                    <a:pt x="6350000" y="3175000"/>
                  </a:cubicBezTo>
                  <a:cubicBezTo>
                    <a:pt x="6350000" y="1424940"/>
                    <a:pt x="4926330" y="0"/>
                    <a:pt x="3175000" y="0"/>
                  </a:cubicBezTo>
                  <a:close/>
                  <a:moveTo>
                    <a:pt x="3175000" y="5833110"/>
                  </a:moveTo>
                  <a:cubicBezTo>
                    <a:pt x="1709420" y="5833110"/>
                    <a:pt x="516890" y="4640580"/>
                    <a:pt x="516890" y="3175000"/>
                  </a:cubicBezTo>
                  <a:cubicBezTo>
                    <a:pt x="516890" y="1709420"/>
                    <a:pt x="1709420" y="516890"/>
                    <a:pt x="3175000" y="516890"/>
                  </a:cubicBezTo>
                  <a:cubicBezTo>
                    <a:pt x="4640580" y="516890"/>
                    <a:pt x="5833110" y="1709420"/>
                    <a:pt x="5833110" y="3175000"/>
                  </a:cubicBezTo>
                  <a:cubicBezTo>
                    <a:pt x="5833110" y="4640580"/>
                    <a:pt x="4640580" y="5833110"/>
                    <a:pt x="3175000" y="5833110"/>
                  </a:cubicBezTo>
                  <a:close/>
                </a:path>
              </a:pathLst>
            </a:custGeom>
            <a:solidFill>
              <a:srgbClr val="B20E0F"/>
            </a:solidFill>
          </p:spPr>
        </p:sp>
      </p:grpSp>
      <p:sp>
        <p:nvSpPr>
          <p:cNvPr id="26" name="TextBox 27">
            <a:extLst>
              <a:ext uri="{FF2B5EF4-FFF2-40B4-BE49-F238E27FC236}">
                <a16:creationId xmlns:a16="http://schemas.microsoft.com/office/drawing/2014/main" id="{E9F59305-97BA-1951-2182-2F9E858E3717}"/>
              </a:ext>
            </a:extLst>
          </p:cNvPr>
          <p:cNvSpPr txBox="1"/>
          <p:nvPr/>
        </p:nvSpPr>
        <p:spPr>
          <a:xfrm>
            <a:off x="1437418" y="7753350"/>
            <a:ext cx="4182756" cy="102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br>
              <a:rPr lang="es-ES" sz="4000" dirty="0">
                <a:solidFill>
                  <a:schemeClr val="bg1"/>
                </a:solidFill>
              </a:rPr>
            </a:br>
            <a:r>
              <a:rPr lang="es-ES" sz="3000" b="1" spc="300" dirty="0">
                <a:solidFill>
                  <a:srgbClr val="FFFFFF"/>
                </a:solidFill>
                <a:latin typeface="Lato Bold"/>
                <a:ea typeface="Lato Bold"/>
                <a:cs typeface="Lato Bold"/>
              </a:rPr>
              <a:t>JOÃO STOCK</a:t>
            </a:r>
            <a:endParaRPr lang="en-US" sz="3000" b="1" spc="300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27" name="TextBox 29">
            <a:extLst>
              <a:ext uri="{FF2B5EF4-FFF2-40B4-BE49-F238E27FC236}">
                <a16:creationId xmlns:a16="http://schemas.microsoft.com/office/drawing/2014/main" id="{971190E1-26EB-4CC6-E5B5-5CC40227B817}"/>
              </a:ext>
            </a:extLst>
          </p:cNvPr>
          <p:cNvSpPr txBox="1"/>
          <p:nvPr/>
        </p:nvSpPr>
        <p:spPr>
          <a:xfrm>
            <a:off x="12667826" y="7886700"/>
            <a:ext cx="4182756" cy="102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spc="300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JAVIER</a:t>
            </a:r>
          </a:p>
          <a:p>
            <a:pPr algn="ctr">
              <a:lnSpc>
                <a:spcPts val="4200"/>
              </a:lnSpc>
            </a:pPr>
            <a:r>
              <a:rPr lang="en-US" sz="3000" b="1" spc="300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MARTINEZ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2A002FD3-F836-E918-D91E-CA601DC6DB8A}"/>
              </a:ext>
            </a:extLst>
          </p:cNvPr>
          <p:cNvSpPr txBox="1"/>
          <p:nvPr/>
        </p:nvSpPr>
        <p:spPr>
          <a:xfrm>
            <a:off x="7033146" y="7457307"/>
            <a:ext cx="4182756" cy="16165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br>
              <a:rPr lang="es-ES" sz="3200" dirty="0"/>
            </a:br>
            <a:r>
              <a:rPr lang="es-ES" sz="3000" b="1" spc="300" dirty="0">
                <a:solidFill>
                  <a:srgbClr val="FFFFFF"/>
                </a:solidFill>
                <a:latin typeface="Lato Bold"/>
                <a:ea typeface="Lato Bold"/>
                <a:cs typeface="Lato Bold"/>
              </a:rPr>
              <a:t>ISABELLA MESQUITA</a:t>
            </a:r>
            <a:endParaRPr lang="en-US" sz="3000" b="1" spc="300" dirty="0">
              <a:solidFill>
                <a:srgbClr val="FFFFFF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E3B6AB03-841B-D72F-AF51-4803E1A85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593211"/>
            <a:ext cx="2353553" cy="165100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98247671-1C25-8AD8-D0D7-A2B3B17D4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7138" y="4570662"/>
            <a:ext cx="2188662" cy="1456455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C397269C-AC6D-7DB0-841A-B0AA8CFA5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7571" y="4497614"/>
            <a:ext cx="2353553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64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0" y="0"/>
            <a:ext cx="18288000" cy="6350625"/>
            <a:chOff x="0" y="0"/>
            <a:chExt cx="6671512" cy="2316725"/>
          </a:xfrm>
          <a:solidFill>
            <a:srgbClr val="B20E0F"/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6671512" cy="2316725"/>
            </a:xfrm>
            <a:custGeom>
              <a:avLst/>
              <a:gdLst/>
              <a:ahLst/>
              <a:cxnLst/>
              <a:rect l="l" t="t" r="r" b="b"/>
              <a:pathLst>
                <a:path w="6671512" h="2316725">
                  <a:moveTo>
                    <a:pt x="0" y="0"/>
                  </a:moveTo>
                  <a:lnTo>
                    <a:pt x="6671512" y="0"/>
                  </a:lnTo>
                  <a:lnTo>
                    <a:pt x="6671512" y="2316725"/>
                  </a:lnTo>
                  <a:lnTo>
                    <a:pt x="0" y="2316725"/>
                  </a:lnTo>
                  <a:close/>
                </a:path>
              </a:pathLst>
            </a:custGeom>
            <a:grpFill/>
          </p:spPr>
        </p:sp>
      </p:grpSp>
      <p:sp>
        <p:nvSpPr>
          <p:cNvPr id="11" name="AutoShape 11"/>
          <p:cNvSpPr/>
          <p:nvPr/>
        </p:nvSpPr>
        <p:spPr>
          <a:xfrm rot="-5400000">
            <a:off x="5143887" y="8235604"/>
            <a:ext cx="2209027" cy="0"/>
          </a:xfrm>
          <a:prstGeom prst="line">
            <a:avLst/>
          </a:prstGeom>
          <a:ln w="9525" cap="flat">
            <a:solidFill>
              <a:srgbClr val="2B4A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 dirty="0"/>
          </a:p>
        </p:txBody>
      </p:sp>
      <p:sp>
        <p:nvSpPr>
          <p:cNvPr id="13" name="TextBox 13"/>
          <p:cNvSpPr txBox="1"/>
          <p:nvPr/>
        </p:nvSpPr>
        <p:spPr>
          <a:xfrm>
            <a:off x="419100" y="2051395"/>
            <a:ext cx="4967830" cy="169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b="1" spc="300" dirty="0">
                <a:solidFill>
                  <a:srgbClr val="FFFFFF"/>
                </a:solidFill>
                <a:latin typeface="Poppins Heavy"/>
                <a:ea typeface="Poppins Heavy"/>
                <a:cs typeface="Poppins Heavy"/>
                <a:sym typeface="Poppins Heavy"/>
              </a:rPr>
              <a:t>CONTENT INDEX</a:t>
            </a:r>
          </a:p>
        </p:txBody>
      </p:sp>
      <p:sp>
        <p:nvSpPr>
          <p:cNvPr id="15" name="AutoShape 11">
            <a:extLst>
              <a:ext uri="{FF2B5EF4-FFF2-40B4-BE49-F238E27FC236}">
                <a16:creationId xmlns:a16="http://schemas.microsoft.com/office/drawing/2014/main" id="{984E9032-02A2-F483-F6E5-2FE0C2BC1C52}"/>
              </a:ext>
            </a:extLst>
          </p:cNvPr>
          <p:cNvSpPr/>
          <p:nvPr/>
        </p:nvSpPr>
        <p:spPr>
          <a:xfrm rot="-5400000">
            <a:off x="11338920" y="8178676"/>
            <a:ext cx="2209027" cy="0"/>
          </a:xfrm>
          <a:prstGeom prst="line">
            <a:avLst/>
          </a:prstGeom>
          <a:ln w="9525" cap="flat">
            <a:solidFill>
              <a:srgbClr val="2B4A9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 dirty="0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4EF75FAE-9715-ACBE-4DB9-4EA2C41B7D9A}"/>
              </a:ext>
            </a:extLst>
          </p:cNvPr>
          <p:cNvSpPr txBox="1"/>
          <p:nvPr/>
        </p:nvSpPr>
        <p:spPr>
          <a:xfrm>
            <a:off x="7205143" y="7414434"/>
            <a:ext cx="4926638" cy="1563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3" lvl="1" indent="-323852" algn="l">
              <a:lnSpc>
                <a:spcPts val="4200"/>
              </a:lnSpc>
              <a:buFont typeface="Arial"/>
              <a:buChar char="•"/>
            </a:pPr>
            <a:r>
              <a:rPr lang="es-ES" sz="3000" spc="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Expenses by customer and service</a:t>
            </a:r>
            <a:endParaRPr lang="en-US" sz="3000" spc="3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2D157D-D3A6-AB7D-AF9D-82912F955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062" y="342900"/>
            <a:ext cx="9896020" cy="554872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F91412F-0E25-58EA-474C-F4A79CDEE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3495" y="8195994"/>
            <a:ext cx="2424505" cy="2102579"/>
          </a:xfrm>
          <a:prstGeom prst="rect">
            <a:avLst/>
          </a:prstGeom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ABAE413F-AA7A-1FE3-88E7-E371E59310A6}"/>
              </a:ext>
            </a:extLst>
          </p:cNvPr>
          <p:cNvSpPr txBox="1"/>
          <p:nvPr/>
        </p:nvSpPr>
        <p:spPr>
          <a:xfrm>
            <a:off x="1119846" y="7546404"/>
            <a:ext cx="4926638" cy="102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3" lvl="1" indent="-323852" algn="l">
              <a:lnSpc>
                <a:spcPts val="4200"/>
              </a:lnSpc>
              <a:buFont typeface="Arial"/>
              <a:buChar char="•"/>
            </a:pPr>
            <a:r>
              <a:rPr lang="es-ES" sz="3000" spc="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Customer group per country</a:t>
            </a:r>
            <a:endParaRPr lang="en-US" sz="3000" spc="3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B7368CE-B4CF-E215-DDFF-FF18FBB4085A}"/>
              </a:ext>
            </a:extLst>
          </p:cNvPr>
          <p:cNvSpPr txBox="1"/>
          <p:nvPr/>
        </p:nvSpPr>
        <p:spPr>
          <a:xfrm>
            <a:off x="12649200" y="7758395"/>
            <a:ext cx="4926638" cy="485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3" lvl="1" indent="-323852" algn="l">
              <a:lnSpc>
                <a:spcPts val="4200"/>
              </a:lnSpc>
              <a:buFont typeface="Arial"/>
              <a:buChar char="•"/>
            </a:pPr>
            <a:r>
              <a:rPr lang="es-ES" sz="3000" spc="3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Recomendations</a:t>
            </a:r>
            <a:endParaRPr lang="en-US" sz="3000" spc="3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  <a:solidFill>
            <a:srgbClr val="A5A5A5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4" name="Group 4"/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" name="Group 18"/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  <a:solidFill>
            <a:srgbClr val="B20E0F"/>
          </a:solidFill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grpFill/>
          </p:spPr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999932D5-0E27-B2DC-2B21-2190428D6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079" y="7964687"/>
            <a:ext cx="2424505" cy="210257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31A55E6-B31E-BFC0-BC9C-8C303D0C32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8241" t="1" r="1122" b="75077"/>
          <a:stretch/>
        </p:blipFill>
        <p:spPr>
          <a:xfrm>
            <a:off x="1464816" y="3314700"/>
            <a:ext cx="2017059" cy="11430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10D2D6A-CD2D-9951-BE73-C42014DDF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008" y="2387563"/>
            <a:ext cx="7112317" cy="738942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5C57B07-0467-13D3-366A-F6292485C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1830" y="614495"/>
            <a:ext cx="6096000" cy="153670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73A78A3-BED3-83B5-D1F1-3CB81400CF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3944" y="706570"/>
            <a:ext cx="7042081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110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2A1E0-AB50-C020-5A6E-41B149E7C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8">
            <a:extLst>
              <a:ext uri="{FF2B5EF4-FFF2-40B4-BE49-F238E27FC236}">
                <a16:creationId xmlns:a16="http://schemas.microsoft.com/office/drawing/2014/main" id="{F0D784ED-F190-7F7E-E382-DF3FDA29CED4}"/>
              </a:ext>
            </a:extLst>
          </p:cNvPr>
          <p:cNvGrpSpPr/>
          <p:nvPr/>
        </p:nvGrpSpPr>
        <p:grpSpPr>
          <a:xfrm rot="5400000">
            <a:off x="-1309" y="1309"/>
            <a:ext cx="1635964" cy="1633346"/>
            <a:chOff x="0" y="0"/>
            <a:chExt cx="6350000" cy="6339840"/>
          </a:xfrm>
          <a:solidFill>
            <a:srgbClr val="B20E0F"/>
          </a:solidFill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DB406EE4-D88D-12FF-7A5B-81DC8D5CA924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grpFill/>
          </p:spPr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A271961D-460E-0A2A-3C60-B16E40466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600" y="83064"/>
            <a:ext cx="2125928" cy="184364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CE36273-9731-1879-0F85-542B5B1843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8241" t="1" r="477" b="75077"/>
          <a:stretch/>
        </p:blipFill>
        <p:spPr>
          <a:xfrm>
            <a:off x="796583" y="2410315"/>
            <a:ext cx="2424505" cy="1295400"/>
          </a:xfrm>
          <a:prstGeom prst="rect">
            <a:avLst/>
          </a:prstGeom>
        </p:spPr>
      </p:pic>
      <p:grpSp>
        <p:nvGrpSpPr>
          <p:cNvPr id="2" name="Group 2">
            <a:extLst>
              <a:ext uri="{FF2B5EF4-FFF2-40B4-BE49-F238E27FC236}">
                <a16:creationId xmlns:a16="http://schemas.microsoft.com/office/drawing/2014/main" id="{8E23DF5E-6CDD-0DA2-18C9-DC7FC0792D37}"/>
              </a:ext>
            </a:extLst>
          </p:cNvPr>
          <p:cNvGrpSpPr/>
          <p:nvPr/>
        </p:nvGrpSpPr>
        <p:grpSpPr>
          <a:xfrm rot="-2700000">
            <a:off x="15004959" y="1860459"/>
            <a:ext cx="6566081" cy="6566081"/>
            <a:chOff x="0" y="0"/>
            <a:chExt cx="1913890" cy="1913890"/>
          </a:xfrm>
          <a:solidFill>
            <a:srgbClr val="A5A5A5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0AB6644-C4B6-FE78-EBB1-B146583E4607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917BDF40-717F-3971-63D0-C0D15691D165}"/>
              </a:ext>
            </a:extLst>
          </p:cNvPr>
          <p:cNvGrpSpPr/>
          <p:nvPr/>
        </p:nvGrpSpPr>
        <p:grpSpPr>
          <a:xfrm rot="2700000">
            <a:off x="15361560" y="2217060"/>
            <a:ext cx="5852880" cy="5852880"/>
            <a:chOff x="0" y="0"/>
            <a:chExt cx="1913890" cy="191389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4B5C375-2EF0-54B1-F852-59B29329F669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4AF095EC-62CF-887D-1729-32CD6FF886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587"/>
          <a:stretch/>
        </p:blipFill>
        <p:spPr>
          <a:xfrm>
            <a:off x="3936260" y="1784154"/>
            <a:ext cx="8331940" cy="450234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19BE0D2-1FC0-4459-D79A-60D642E3C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257579"/>
            <a:ext cx="6070600" cy="13716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DCA50BE-EEBA-91D2-2B4E-55C7B07F25C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45921"/>
          <a:stretch/>
        </p:blipFill>
        <p:spPr>
          <a:xfrm>
            <a:off x="2857868" y="5718923"/>
            <a:ext cx="10400932" cy="232017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01CCE8F-A758-C61F-3688-C648596265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4997" y="7964119"/>
            <a:ext cx="10989056" cy="205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60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  <a:solidFill>
            <a:srgbClr val="B20E0F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grpFill/>
          </p:spPr>
        </p:sp>
      </p:grpSp>
      <p:grpSp>
        <p:nvGrpSpPr>
          <p:cNvPr id="4" name="Group 4"/>
          <p:cNvGrpSpPr/>
          <p:nvPr/>
        </p:nvGrpSpPr>
        <p:grpSpPr>
          <a:xfrm rot="-2700000">
            <a:off x="15385959" y="1867476"/>
            <a:ext cx="6566081" cy="6566081"/>
            <a:chOff x="0" y="0"/>
            <a:chExt cx="1913890" cy="1913890"/>
          </a:xfrm>
          <a:solidFill>
            <a:srgbClr val="A5A5A5"/>
          </a:solidFill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6" name="Group 6"/>
          <p:cNvGrpSpPr/>
          <p:nvPr/>
        </p:nvGrpSpPr>
        <p:grpSpPr>
          <a:xfrm rot="2700000">
            <a:off x="15742560" y="2217060"/>
            <a:ext cx="5852880" cy="5852880"/>
            <a:chOff x="0" y="0"/>
            <a:chExt cx="1913890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 rot="2700000">
            <a:off x="11524419" y="8043030"/>
            <a:ext cx="6164339" cy="6164339"/>
            <a:chOff x="0" y="0"/>
            <a:chExt cx="1913890" cy="1913890"/>
          </a:xfrm>
          <a:solidFill>
            <a:srgbClr val="A5A5A5"/>
          </a:solidFill>
        </p:grpSpPr>
        <p:sp>
          <p:nvSpPr>
            <p:cNvPr id="9" name="Freeform 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10" name="Group 10"/>
          <p:cNvGrpSpPr/>
          <p:nvPr/>
        </p:nvGrpSpPr>
        <p:grpSpPr>
          <a:xfrm rot="2700000">
            <a:off x="11524418" y="-3920369"/>
            <a:ext cx="6164339" cy="6164339"/>
            <a:chOff x="0" y="0"/>
            <a:chExt cx="1913890" cy="1913890"/>
          </a:xfrm>
          <a:solidFill>
            <a:srgbClr val="A5A5A5"/>
          </a:solidFill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0" y="1913890"/>
                  </a:lnTo>
                  <a:lnTo>
                    <a:pt x="1913890" y="1913890"/>
                  </a:lnTo>
                  <a:lnTo>
                    <a:pt x="1913890" y="0"/>
                  </a:lnTo>
                  <a:lnTo>
                    <a:pt x="0" y="0"/>
                  </a:lnTo>
                  <a:close/>
                  <a:moveTo>
                    <a:pt x="1852930" y="1852930"/>
                  </a:moveTo>
                  <a:lnTo>
                    <a:pt x="59690" y="1852930"/>
                  </a:lnTo>
                  <a:lnTo>
                    <a:pt x="59690" y="59690"/>
                  </a:lnTo>
                  <a:lnTo>
                    <a:pt x="1852930" y="59690"/>
                  </a:lnTo>
                  <a:lnTo>
                    <a:pt x="1852930" y="185293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18" name="Group 18"/>
          <p:cNvGrpSpPr/>
          <p:nvPr/>
        </p:nvGrpSpPr>
        <p:grpSpPr>
          <a:xfrm rot="-5400000">
            <a:off x="568482" y="1960670"/>
            <a:ext cx="829509" cy="1966473"/>
            <a:chOff x="0" y="0"/>
            <a:chExt cx="2354580" cy="5581882"/>
          </a:xfrm>
          <a:solidFill>
            <a:srgbClr val="B20E0F"/>
          </a:solidFill>
        </p:grpSpPr>
        <p:sp>
          <p:nvSpPr>
            <p:cNvPr id="19" name="Freeform 19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0" name="Group 20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  <a:solidFill>
            <a:srgbClr val="B20E0F"/>
          </a:solidFill>
        </p:grpSpPr>
        <p:sp>
          <p:nvSpPr>
            <p:cNvPr id="21" name="Freeform 21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2" name="Group 22"/>
          <p:cNvGrpSpPr/>
          <p:nvPr/>
        </p:nvGrpSpPr>
        <p:grpSpPr>
          <a:xfrm rot="-5400000">
            <a:off x="568483" y="4885216"/>
            <a:ext cx="829509" cy="1966473"/>
            <a:chOff x="0" y="0"/>
            <a:chExt cx="2354580" cy="5581882"/>
          </a:xfrm>
          <a:solidFill>
            <a:srgbClr val="B20E0F"/>
          </a:solidFill>
        </p:grpSpPr>
        <p:sp>
          <p:nvSpPr>
            <p:cNvPr id="23" name="Freeform 23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24" name="Group 24"/>
          <p:cNvGrpSpPr/>
          <p:nvPr/>
        </p:nvGrpSpPr>
        <p:grpSpPr>
          <a:xfrm rot="-5400000">
            <a:off x="525719" y="7233472"/>
            <a:ext cx="829509" cy="1966473"/>
            <a:chOff x="0" y="0"/>
            <a:chExt cx="2354580" cy="5581882"/>
          </a:xfrm>
          <a:solidFill>
            <a:srgbClr val="B20E0F"/>
          </a:solidFill>
        </p:grpSpPr>
        <p:sp>
          <p:nvSpPr>
            <p:cNvPr id="25" name="Freeform 25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grpFill/>
          </p:spPr>
        </p:sp>
      </p:grpSp>
      <p:sp>
        <p:nvSpPr>
          <p:cNvPr id="26" name="TextBox 26"/>
          <p:cNvSpPr txBox="1"/>
          <p:nvPr/>
        </p:nvSpPr>
        <p:spPr>
          <a:xfrm>
            <a:off x="2428018" y="3191507"/>
            <a:ext cx="8926205" cy="2416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50"/>
              </a:lnSpc>
            </a:pP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The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Silver group, led by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Austrialians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is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mostly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concentrated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on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Vegas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games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and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is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heavily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driven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by  a single customer,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which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means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that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investing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in Vegas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over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sportsbook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might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not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be a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good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idea.</a:t>
            </a:r>
            <a:endParaRPr lang="en-US" sz="3000" i="1" spc="300" dirty="0">
              <a:solidFill>
                <a:srgbClr val="000000"/>
              </a:solidFill>
              <a:latin typeface="Lato Italics"/>
              <a:ea typeface="Lato Italics"/>
              <a:cs typeface="Lato Italics"/>
              <a:sym typeface="Lato Italics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371931" y="6198897"/>
            <a:ext cx="8926205" cy="1461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s-ES" sz="3200" b="0" i="0" dirty="0">
                <a:solidFill>
                  <a:srgbClr val="D1D2D3"/>
                </a:solidFill>
                <a:effectLst/>
                <a:latin typeface="Slack-Lato"/>
              </a:rPr>
              <a:t> 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A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divison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of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the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groups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might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be 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reviewed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as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we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have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silver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and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bronze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clients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spending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much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above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the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bronze</a:t>
            </a:r>
            <a:r>
              <a:rPr lang="es-E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 </a:t>
            </a:r>
            <a:r>
              <a:rPr lang="es-ES" sz="3000" i="1" spc="300" dirty="0" err="1">
                <a:solidFill>
                  <a:srgbClr val="000000"/>
                </a:solidFill>
                <a:latin typeface="Lato Italics"/>
                <a:ea typeface="Lato Italics"/>
                <a:cs typeface="Lato Italics"/>
              </a:rPr>
              <a:t>clients</a:t>
            </a:r>
            <a:endParaRPr lang="en-US" sz="3000" i="1" spc="300" dirty="0">
              <a:solidFill>
                <a:srgbClr val="000000"/>
              </a:solidFill>
              <a:latin typeface="Lato Italics"/>
              <a:ea typeface="Lato Italics"/>
              <a:cs typeface="Lato Italics"/>
              <a:sym typeface="Lato Italics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2428018" y="2648681"/>
            <a:ext cx="8926205" cy="485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spc="300" dirty="0">
                <a:solidFill>
                  <a:srgbClr val="B20E0F"/>
                </a:solidFill>
                <a:latin typeface="Lato Bold"/>
                <a:ea typeface="Lato Bold"/>
                <a:cs typeface="Lato Bold"/>
                <a:sym typeface="Lato Bold"/>
              </a:rPr>
              <a:t>REVIEW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42168" y="2648681"/>
            <a:ext cx="487056" cy="52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spc="3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1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70860" y="5626373"/>
            <a:ext cx="487056" cy="52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spc="300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2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322952" y="7955044"/>
            <a:ext cx="487056" cy="52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spc="300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3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362200" y="5600700"/>
            <a:ext cx="8926205" cy="485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spc="300" dirty="0">
                <a:solidFill>
                  <a:srgbClr val="B20E0F"/>
                </a:solidFill>
                <a:latin typeface="Lato Bold"/>
                <a:ea typeface="Lato Bold"/>
                <a:cs typeface="Lato Bold"/>
                <a:sym typeface="Lato Bold"/>
              </a:rPr>
              <a:t>IMPROVEMENTS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363095" y="7956300"/>
            <a:ext cx="8926205" cy="485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spc="300" dirty="0">
                <a:solidFill>
                  <a:srgbClr val="B20E0F"/>
                </a:solidFill>
                <a:latin typeface="Lato Bold"/>
                <a:ea typeface="Lato Bold"/>
                <a:cs typeface="Lato Bold"/>
                <a:sym typeface="Lato Bold"/>
              </a:rPr>
              <a:t>GOLD GROUP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731741" y="957514"/>
            <a:ext cx="7951653" cy="9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49"/>
              </a:lnSpc>
            </a:pPr>
            <a:r>
              <a:rPr lang="en-US" sz="6999" b="1" spc="349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RECOMENDATIONS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ECFB4148-7839-DD52-23E3-C119AD84C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957" y="1689802"/>
            <a:ext cx="4603677" cy="2578059"/>
          </a:xfrm>
          <a:prstGeom prst="rect">
            <a:avLst/>
          </a:prstGeom>
          <a:ln w="127000" cap="sq">
            <a:solidFill>
              <a:srgbClr val="B20E0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34311E9-89EF-41DA-2B65-6F637B66D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3003" y="3503608"/>
            <a:ext cx="3613066" cy="3613066"/>
          </a:xfrm>
          <a:prstGeom prst="rect">
            <a:avLst/>
          </a:prstGeom>
          <a:ln w="127000" cap="sq">
            <a:solidFill>
              <a:srgbClr val="B20E0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9" name="TextBox 26">
            <a:extLst>
              <a:ext uri="{FF2B5EF4-FFF2-40B4-BE49-F238E27FC236}">
                <a16:creationId xmlns:a16="http://schemas.microsoft.com/office/drawing/2014/main" id="{0F9C26E3-2261-1AF2-A840-7808783B4EC0}"/>
              </a:ext>
            </a:extLst>
          </p:cNvPr>
          <p:cNvSpPr txBox="1"/>
          <p:nvPr/>
        </p:nvSpPr>
        <p:spPr>
          <a:xfrm>
            <a:off x="2408368" y="8469215"/>
            <a:ext cx="8926205" cy="954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 i="1" spc="300" dirty="0">
                <a:solidFill>
                  <a:srgbClr val="000000"/>
                </a:solidFill>
                <a:latin typeface="Lato Italics"/>
                <a:ea typeface="Lato Italics"/>
                <a:cs typeface="Lato Italics"/>
                <a:sym typeface="Lato Italics"/>
              </a:rPr>
              <a:t>Try review the criteria for customer segmentation.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99</Words>
  <Application>Microsoft Macintosh PowerPoint</Application>
  <PresentationFormat>Personalizado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7" baseType="lpstr">
      <vt:lpstr>Poppins Bold</vt:lpstr>
      <vt:lpstr>Slack-Lato</vt:lpstr>
      <vt:lpstr>Poppins Heavy</vt:lpstr>
      <vt:lpstr>Lato Bold</vt:lpstr>
      <vt:lpstr>Arial</vt:lpstr>
      <vt:lpstr>-apple-system</vt:lpstr>
      <vt:lpstr>Lato Italics</vt:lpstr>
      <vt:lpstr>Lato</vt:lpstr>
      <vt:lpstr>Poppins Ultra-Bold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and Professional Company Business Proposal Presentation</dc:title>
  <cp:lastModifiedBy>Javi</cp:lastModifiedBy>
  <cp:revision>12</cp:revision>
  <dcterms:created xsi:type="dcterms:W3CDTF">2006-08-16T00:00:00Z</dcterms:created>
  <dcterms:modified xsi:type="dcterms:W3CDTF">2024-09-28T12:27:33Z</dcterms:modified>
  <dc:identifier>DAGRUV1Hfys</dc:identifier>
</cp:coreProperties>
</file>