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bookmarkIdSeed="20">
  <p:sldMasterIdLst>
    <p:sldMasterId id="2147483648" r:id="rId1"/>
  </p:sldMasterIdLst>
  <p:notesMasterIdLst>
    <p:notesMasterId r:id="rId19"/>
  </p:notesMasterIdLst>
  <p:handoutMasterIdLst>
    <p:handoutMasterId r:id="rId20"/>
  </p:handoutMasterIdLst>
  <p:sldIdLst>
    <p:sldId id="264" r:id="rId2"/>
    <p:sldId id="273" r:id="rId3"/>
    <p:sldId id="278" r:id="rId4"/>
    <p:sldId id="277" r:id="rId5"/>
    <p:sldId id="281" r:id="rId6"/>
    <p:sldId id="282" r:id="rId7"/>
    <p:sldId id="283" r:id="rId8"/>
    <p:sldId id="284" r:id="rId9"/>
    <p:sldId id="292" r:id="rId10"/>
    <p:sldId id="279" r:id="rId11"/>
    <p:sldId id="296" r:id="rId12"/>
    <p:sldId id="293" r:id="rId13"/>
    <p:sldId id="285" r:id="rId14"/>
    <p:sldId id="294" r:id="rId15"/>
    <p:sldId id="295" r:id="rId16"/>
    <p:sldId id="280" r:id="rId17"/>
    <p:sldId id="276" r:id="rId1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F7FC"/>
    <a:srgbClr val="83C2E9"/>
    <a:srgbClr val="85F0FB"/>
    <a:srgbClr val="1AE3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963" autoAdjust="0"/>
    <p:restoredTop sz="93524" autoAdjust="0"/>
  </p:normalViewPr>
  <p:slideViewPr>
    <p:cSldViewPr>
      <p:cViewPr>
        <p:scale>
          <a:sx n="75" d="100"/>
          <a:sy n="75" d="100"/>
        </p:scale>
        <p:origin x="-1668" y="-264"/>
      </p:cViewPr>
      <p:guideLst>
        <p:guide orient="horz" pos="2160"/>
        <p:guide pos="2880"/>
      </p:guideLst>
    </p:cSldViewPr>
  </p:slideViewPr>
  <p:notesTextViewPr>
    <p:cViewPr>
      <p:scale>
        <a:sx n="1" d="1"/>
        <a:sy n="1" d="1"/>
      </p:scale>
      <p:origin x="0" y="0"/>
    </p:cViewPr>
  </p:notesTextViewPr>
  <p:sorterViewPr>
    <p:cViewPr>
      <p:scale>
        <a:sx n="100" d="100"/>
        <a:sy n="100" d="100"/>
      </p:scale>
      <p:origin x="0" y="2604"/>
    </p:cViewPr>
  </p:sorterViewPr>
  <p:notesViewPr>
    <p:cSldViewPr>
      <p:cViewPr varScale="1">
        <p:scale>
          <a:sx n="55" d="100"/>
          <a:sy n="55" d="100"/>
        </p:scale>
        <p:origin x="2856" y="4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6CD66E-A082-46A9-9A25-6F5A061D3D9C}" type="datetimeFigureOut">
              <a:rPr lang="zh-CN" altLang="en-US" smtClean="0"/>
              <a:t>2017/11/21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BD6928-1C2D-47F3-BA76-6BDBE19BCD4B}" type="slidenum">
              <a:rPr lang="zh-CN" altLang="en-US" smtClean="0"/>
              <a:t>‹#›</a:t>
            </a:fld>
            <a:endParaRPr lang="zh-CN" altLang="en-US"/>
          </a:p>
        </p:txBody>
      </p:sp>
    </p:spTree>
    <p:extLst>
      <p:ext uri="{BB962C8B-B14F-4D97-AF65-F5344CB8AC3E}">
        <p14:creationId xmlns:p14="http://schemas.microsoft.com/office/powerpoint/2010/main" val="3803067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18CDA531-B009-47FE-AA19-83BE2B12B34C}" type="datetimeFigureOut">
              <a:rPr lang="zh-CN" altLang="en-US"/>
              <a:pPr>
                <a:defRPr/>
              </a:pPr>
              <a:t>2017/11/21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43ACB09D-296F-40F7-83B7-23D0F13D10F5}" type="slidenum">
              <a:rPr lang="zh-CN" altLang="en-US"/>
              <a:pPr>
                <a:defRPr/>
              </a:pPr>
              <a:t>‹#›</a:t>
            </a:fld>
            <a:endParaRPr lang="zh-CN" altLang="en-US"/>
          </a:p>
        </p:txBody>
      </p:sp>
    </p:spTree>
    <p:extLst>
      <p:ext uri="{BB962C8B-B14F-4D97-AF65-F5344CB8AC3E}">
        <p14:creationId xmlns:p14="http://schemas.microsoft.com/office/powerpoint/2010/main" val="7311339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latin typeface="Times New Roman" pitchFamily="18" charset="0"/>
                <a:cs typeface="Times New Roman" pitchFamily="18" charset="0"/>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6" name="TextBox 5"/>
          <p:cNvSpPr txBox="1"/>
          <p:nvPr userDrawn="1"/>
        </p:nvSpPr>
        <p:spPr>
          <a:xfrm>
            <a:off x="8072462" y="6488668"/>
            <a:ext cx="1071538" cy="369332"/>
          </a:xfrm>
          <a:prstGeom prst="rect">
            <a:avLst/>
          </a:prstGeom>
          <a:solidFill>
            <a:schemeClr val="bg1"/>
          </a:solidFill>
        </p:spPr>
        <p:txBody>
          <a:bodyPr wrap="square" rtlCol="0">
            <a:spAutoFit/>
          </a:bodyPr>
          <a:lstStyle/>
          <a:p>
            <a:endParaRPr lang="zh-CN" altLang="en-US" dirty="0"/>
          </a:p>
        </p:txBody>
      </p:sp>
      <p:sp>
        <p:nvSpPr>
          <p:cNvPr id="8" name="内容占位符 7"/>
          <p:cNvSpPr>
            <a:spLocks noGrp="1"/>
          </p:cNvSpPr>
          <p:nvPr>
            <p:ph sz="quarter" idx="10"/>
          </p:nvPr>
        </p:nvSpPr>
        <p:spPr>
          <a:xfrm>
            <a:off x="684213" y="836613"/>
            <a:ext cx="914400" cy="9144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957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04" y="6237313"/>
            <a:ext cx="2418437" cy="6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36168" y="6311778"/>
            <a:ext cx="3064517" cy="546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页脚占位符 4"/>
          <p:cNvSpPr txBox="1">
            <a:spLocks/>
          </p:cNvSpPr>
          <p:nvPr userDrawn="1"/>
        </p:nvSpPr>
        <p:spPr>
          <a:xfrm>
            <a:off x="6248400" y="6237312"/>
            <a:ext cx="2895600" cy="62068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chemeClr val="tx1"/>
                </a:solidFill>
                <a:uLnTx/>
                <a:uFillTx/>
                <a:latin typeface="华文行楷" pitchFamily="2" charset="-122"/>
                <a:ea typeface="华文行楷" pitchFamily="2" charset="-122"/>
              </a:rPr>
              <a:t>机械与能源工程学院            高效清洁能源课题组</a:t>
            </a:r>
          </a:p>
        </p:txBody>
      </p:sp>
    </p:spTree>
    <p:extLst>
      <p:ext uri="{BB962C8B-B14F-4D97-AF65-F5344CB8AC3E}">
        <p14:creationId xmlns:p14="http://schemas.microsoft.com/office/powerpoint/2010/main" val="9966270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4064" y="2204864"/>
            <a:ext cx="8229600" cy="785794"/>
          </a:xfrm>
        </p:spPr>
        <p:txBody>
          <a:bodyPr/>
          <a:lstStyle>
            <a:lvl1pPr>
              <a:defRPr>
                <a:latin typeface="Times New Roman" pitchFamily="18" charset="0"/>
                <a:cs typeface="Times New Roman" pitchFamily="18" charset="0"/>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19360" y="6529433"/>
            <a:ext cx="2029572" cy="36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p:cNvSpPr txBox="1">
            <a:spLocks/>
          </p:cNvSpPr>
          <p:nvPr userDrawn="1"/>
        </p:nvSpPr>
        <p:spPr bwMode="auto">
          <a:xfrm>
            <a:off x="-6272" y="6529433"/>
            <a:ext cx="7386584" cy="361753"/>
          </a:xfrm>
          <a:prstGeom prst="rect">
            <a:avLst/>
          </a:prstGeom>
          <a:solidFill>
            <a:schemeClr val="tx2">
              <a:lumMod val="60000"/>
              <a:lumOff val="40000"/>
            </a:schemeClr>
          </a:solidFill>
          <a:ln>
            <a:noFill/>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anchor="ctr" anchorCtr="0" compatLnSpc="1">
            <a:prstTxWarp prst="textNoShape">
              <a:avLst/>
            </a:prstTxWarp>
          </a:bodyPr>
          <a:lstStyle>
            <a:lvl1pPr>
              <a:defRPr>
                <a:latin typeface="Times New Roman" pitchFamily="18" charset="0"/>
                <a:cs typeface="Times New Roman" pitchFamily="18" charset="0"/>
              </a:defRPr>
            </a:lvl1pPr>
          </a:lstStyle>
          <a:p>
            <a:r>
              <a:rPr lang="zh-CN" altLang="en-US" sz="2400" kern="1200" dirty="0">
                <a:solidFill>
                  <a:schemeClr val="bg1"/>
                </a:solidFill>
                <a:latin typeface="楷体" panose="02010609060101010101" pitchFamily="49" charset="-122"/>
                <a:ea typeface="楷体" panose="02010609060101010101" pitchFamily="49" charset="-122"/>
                <a:cs typeface="Times New Roman" pitchFamily="18" charset="0"/>
              </a:rPr>
              <a:t>             </a:t>
            </a:r>
            <a:r>
              <a:rPr lang="zh-CN" altLang="en-US" sz="2000" kern="1200" dirty="0">
                <a:solidFill>
                  <a:schemeClr val="bg1"/>
                </a:solidFill>
                <a:latin typeface="楷体" panose="02010609060101010101" pitchFamily="49" charset="-122"/>
                <a:ea typeface="楷体" panose="02010609060101010101" pitchFamily="49" charset="-122"/>
                <a:cs typeface="Times New Roman" pitchFamily="18" charset="0"/>
              </a:rPr>
              <a:t>机械与能源工程学院</a:t>
            </a:r>
            <a:r>
              <a:rPr lang="en-US" altLang="zh-CN" sz="2000" kern="1200" dirty="0">
                <a:solidFill>
                  <a:schemeClr val="bg1"/>
                </a:solidFill>
                <a:latin typeface="楷体" panose="02010609060101010101" pitchFamily="49" charset="-122"/>
                <a:ea typeface="楷体" panose="02010609060101010101" pitchFamily="49" charset="-122"/>
                <a:cs typeface="Times New Roman" pitchFamily="18" charset="0"/>
              </a:rPr>
              <a:t>---</a:t>
            </a:r>
            <a:r>
              <a:rPr lang="zh-CN" altLang="en-US" sz="2000" kern="1200" dirty="0">
                <a:solidFill>
                  <a:schemeClr val="bg1"/>
                </a:solidFill>
                <a:latin typeface="楷体" panose="02010609060101010101" pitchFamily="49" charset="-122"/>
                <a:ea typeface="楷体" panose="02010609060101010101" pitchFamily="49" charset="-122"/>
                <a:cs typeface="Times New Roman" pitchFamily="18" charset="0"/>
              </a:rPr>
              <a:t>高效清洁能源课题组</a:t>
            </a:r>
          </a:p>
        </p:txBody>
      </p:sp>
      <p:cxnSp>
        <p:nvCxnSpPr>
          <p:cNvPr id="5" name="直接连接符 4"/>
          <p:cNvCxnSpPr/>
          <p:nvPr userDrawn="1"/>
        </p:nvCxnSpPr>
        <p:spPr>
          <a:xfrm flipV="1">
            <a:off x="759694" y="2"/>
            <a:ext cx="0" cy="810000"/>
          </a:xfrm>
          <a:prstGeom prst="line">
            <a:avLst/>
          </a:prstGeom>
          <a:ln w="1587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2931" y="2"/>
            <a:ext cx="2286001" cy="622042"/>
          </a:xfrm>
          <a:prstGeom prst="rect">
            <a:avLst/>
          </a:prstGeom>
        </p:spPr>
      </p:pic>
      <p:cxnSp>
        <p:nvCxnSpPr>
          <p:cNvPr id="17" name="直接连接符 16"/>
          <p:cNvCxnSpPr/>
          <p:nvPr userDrawn="1"/>
        </p:nvCxnSpPr>
        <p:spPr>
          <a:xfrm>
            <a:off x="-6272" y="620688"/>
            <a:ext cx="5514376" cy="135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a:off x="924330" y="-7954"/>
            <a:ext cx="0" cy="78480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992192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latin typeface="Times New Roman" pitchFamily="18" charset="0"/>
                <a:cs typeface="Times New Roman" pitchFamily="18" charset="0"/>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6" name="TextBox 5"/>
          <p:cNvSpPr txBox="1"/>
          <p:nvPr userDrawn="1"/>
        </p:nvSpPr>
        <p:spPr>
          <a:xfrm>
            <a:off x="8072462" y="6488668"/>
            <a:ext cx="1071538" cy="369332"/>
          </a:xfrm>
          <a:prstGeom prst="rect">
            <a:avLst/>
          </a:prstGeom>
          <a:solidFill>
            <a:schemeClr val="bg1"/>
          </a:solidFill>
        </p:spPr>
        <p:txBody>
          <a:bodyPr wrap="square" rtlCol="0">
            <a:spAutoFit/>
          </a:bodyPr>
          <a:lstStyle/>
          <a:p>
            <a:endParaRPr lang="zh-CN" altLang="en-US" dirty="0"/>
          </a:p>
        </p:txBody>
      </p:sp>
      <p:pic>
        <p:nvPicPr>
          <p:cNvPr id="10957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59261"/>
            <a:ext cx="2566987"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75635" y="6256835"/>
            <a:ext cx="3372765" cy="60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页脚占位符 4"/>
          <p:cNvSpPr txBox="1">
            <a:spLocks/>
          </p:cNvSpPr>
          <p:nvPr userDrawn="1"/>
        </p:nvSpPr>
        <p:spPr>
          <a:xfrm>
            <a:off x="6248400" y="6237312"/>
            <a:ext cx="2895600" cy="620688"/>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chemeClr val="tx1"/>
                </a:solidFill>
                <a:uLnTx/>
                <a:uFillTx/>
                <a:latin typeface="华文行楷" pitchFamily="2" charset="-122"/>
                <a:ea typeface="华文行楷" pitchFamily="2" charset="-122"/>
              </a:rPr>
              <a:t>机械与能源工程学院            高效清洁能源课题组</a:t>
            </a:r>
          </a:p>
        </p:txBody>
      </p:sp>
    </p:spTree>
    <p:extLst>
      <p:ext uri="{BB962C8B-B14F-4D97-AF65-F5344CB8AC3E}">
        <p14:creationId xmlns:p14="http://schemas.microsoft.com/office/powerpoint/2010/main" val="192525213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4602341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72" r:id="rId3"/>
    <p:sldLayoutId id="2147483673" r:id="rId4"/>
  </p:sldLayoutIdLst>
  <p:transition>
    <p:fade/>
  </p:transition>
  <p:hf sldNum="0" hdr="0"/>
  <p:txStyles>
    <p:titleStyle>
      <a:lvl1pPr algn="ctr" rtl="0" eaLnBrk="1" fontAlgn="base" hangingPunct="1">
        <a:spcBef>
          <a:spcPct val="0"/>
        </a:spcBef>
        <a:spcAft>
          <a:spcPct val="0"/>
        </a:spcAft>
        <a:defRPr sz="4400" b="1" kern="1200">
          <a:solidFill>
            <a:schemeClr val="tx1"/>
          </a:solidFill>
          <a:latin typeface="Times New Roman" pitchFamily="18" charset="0"/>
          <a:ea typeface="楷体" pitchFamily="49" charset="-122"/>
          <a:cs typeface="Times New Roman" pitchFamily="18" charset="0"/>
        </a:defRPr>
      </a:lvl1pPr>
      <a:lvl2pPr algn="ctr" rtl="0" eaLnBrk="1" fontAlgn="base" hangingPunct="1">
        <a:spcBef>
          <a:spcPct val="0"/>
        </a:spcBef>
        <a:spcAft>
          <a:spcPct val="0"/>
        </a:spcAft>
        <a:defRPr sz="4400" b="1">
          <a:solidFill>
            <a:schemeClr val="tx1"/>
          </a:solidFill>
          <a:latin typeface="楷体" pitchFamily="49" charset="-122"/>
          <a:ea typeface="楷体" pitchFamily="49" charset="-122"/>
        </a:defRPr>
      </a:lvl2pPr>
      <a:lvl3pPr algn="ctr" rtl="0" eaLnBrk="1" fontAlgn="base" hangingPunct="1">
        <a:spcBef>
          <a:spcPct val="0"/>
        </a:spcBef>
        <a:spcAft>
          <a:spcPct val="0"/>
        </a:spcAft>
        <a:defRPr sz="4400" b="1">
          <a:solidFill>
            <a:schemeClr val="tx1"/>
          </a:solidFill>
          <a:latin typeface="楷体" pitchFamily="49" charset="-122"/>
          <a:ea typeface="楷体" pitchFamily="49" charset="-122"/>
        </a:defRPr>
      </a:lvl3pPr>
      <a:lvl4pPr algn="ctr" rtl="0" eaLnBrk="1" fontAlgn="base" hangingPunct="1">
        <a:spcBef>
          <a:spcPct val="0"/>
        </a:spcBef>
        <a:spcAft>
          <a:spcPct val="0"/>
        </a:spcAft>
        <a:defRPr sz="4400" b="1">
          <a:solidFill>
            <a:schemeClr val="tx1"/>
          </a:solidFill>
          <a:latin typeface="楷体" pitchFamily="49" charset="-122"/>
          <a:ea typeface="楷体" pitchFamily="49" charset="-122"/>
        </a:defRPr>
      </a:lvl4pPr>
      <a:lvl5pPr algn="ctr" rtl="0" eaLnBrk="1" fontAlgn="base" hangingPunct="1">
        <a:spcBef>
          <a:spcPct val="0"/>
        </a:spcBef>
        <a:spcAft>
          <a:spcPct val="0"/>
        </a:spcAft>
        <a:defRPr sz="4400" b="1">
          <a:solidFill>
            <a:schemeClr val="tx1"/>
          </a:solidFill>
          <a:latin typeface="楷体" pitchFamily="49" charset="-122"/>
          <a:ea typeface="楷体" pitchFamily="49" charset="-122"/>
        </a:defRPr>
      </a:lvl5pPr>
      <a:lvl6pPr marL="457200" algn="ctr" rtl="0" eaLnBrk="1" fontAlgn="base" hangingPunct="1">
        <a:spcBef>
          <a:spcPct val="0"/>
        </a:spcBef>
        <a:spcAft>
          <a:spcPct val="0"/>
        </a:spcAft>
        <a:defRPr sz="4400" b="1">
          <a:solidFill>
            <a:schemeClr val="tx1"/>
          </a:solidFill>
          <a:latin typeface="楷体" pitchFamily="49" charset="-122"/>
          <a:ea typeface="楷体" pitchFamily="49" charset="-122"/>
        </a:defRPr>
      </a:lvl6pPr>
      <a:lvl7pPr marL="914400" algn="ctr" rtl="0" eaLnBrk="1" fontAlgn="base" hangingPunct="1">
        <a:spcBef>
          <a:spcPct val="0"/>
        </a:spcBef>
        <a:spcAft>
          <a:spcPct val="0"/>
        </a:spcAft>
        <a:defRPr sz="4400" b="1">
          <a:solidFill>
            <a:schemeClr val="tx1"/>
          </a:solidFill>
          <a:latin typeface="楷体" pitchFamily="49" charset="-122"/>
          <a:ea typeface="楷体" pitchFamily="49" charset="-122"/>
        </a:defRPr>
      </a:lvl7pPr>
      <a:lvl8pPr marL="1371600" algn="ctr" rtl="0" eaLnBrk="1" fontAlgn="base" hangingPunct="1">
        <a:spcBef>
          <a:spcPct val="0"/>
        </a:spcBef>
        <a:spcAft>
          <a:spcPct val="0"/>
        </a:spcAft>
        <a:defRPr sz="4400" b="1">
          <a:solidFill>
            <a:schemeClr val="tx1"/>
          </a:solidFill>
          <a:latin typeface="楷体" pitchFamily="49" charset="-122"/>
          <a:ea typeface="楷体" pitchFamily="49" charset="-122"/>
        </a:defRPr>
      </a:lvl8pPr>
      <a:lvl9pPr marL="1828800" algn="ctr" rtl="0" eaLnBrk="1" fontAlgn="base" hangingPunct="1">
        <a:spcBef>
          <a:spcPct val="0"/>
        </a:spcBef>
        <a:spcAft>
          <a:spcPct val="0"/>
        </a:spcAft>
        <a:defRPr sz="4400" b="1">
          <a:solidFill>
            <a:schemeClr val="tx1"/>
          </a:solidFill>
          <a:latin typeface="楷体" pitchFamily="49" charset="-122"/>
          <a:ea typeface="楷体" pitchFamily="49" charset="-122"/>
        </a:defRPr>
      </a:lvl9pPr>
    </p:titleStyle>
    <p:bodyStyle>
      <a:lvl1pPr marL="457200" indent="-457200" algn="l" rtl="0" eaLnBrk="1" fontAlgn="base" hangingPunct="1">
        <a:spcBef>
          <a:spcPct val="20000"/>
        </a:spcBef>
        <a:spcAft>
          <a:spcPct val="0"/>
        </a:spcAft>
        <a:buClr>
          <a:srgbClr val="0070C0"/>
        </a:buClr>
        <a:buSzPct val="75000"/>
        <a:buFont typeface="Wingdings" pitchFamily="2" charset="2"/>
        <a:buChar char="Ø"/>
        <a:defRPr sz="3200" kern="120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jpg"/><Relationship Id="rId7"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slide" Target="slide4.xml"/><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8.emf"/><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package" Target="../embeddings/Microsoft_Word_Document4.docx"/><Relationship Id="rId5" Type="http://schemas.openxmlformats.org/officeDocument/2006/relationships/slide" Target="slide4.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9.w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slide" Target="slide4.xm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30.wmf"/><Relationship Id="rId5" Type="http://schemas.openxmlformats.org/officeDocument/2006/relationships/oleObject" Target="../embeddings/oleObject13.bin"/><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30.wmf"/><Relationship Id="rId5" Type="http://schemas.openxmlformats.org/officeDocument/2006/relationships/oleObject" Target="../embeddings/oleObject14.bin"/><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30.wmf"/><Relationship Id="rId5" Type="http://schemas.openxmlformats.org/officeDocument/2006/relationships/oleObject" Target="../embeddings/oleObject15.bin"/><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0.wmf"/><Relationship Id="rId18" Type="http://schemas.openxmlformats.org/officeDocument/2006/relationships/oleObject" Target="../embeddings/oleObject9.bin"/><Relationship Id="rId3" Type="http://schemas.openxmlformats.org/officeDocument/2006/relationships/image" Target="../media/image3.jpeg"/><Relationship Id="rId7" Type="http://schemas.openxmlformats.org/officeDocument/2006/relationships/image" Target="../media/image7.wmf"/><Relationship Id="rId12" Type="http://schemas.openxmlformats.org/officeDocument/2006/relationships/oleObject" Target="../embeddings/oleObject6.bin"/><Relationship Id="rId17" Type="http://schemas.openxmlformats.org/officeDocument/2006/relationships/image" Target="../media/image12.wmf"/><Relationship Id="rId2" Type="http://schemas.openxmlformats.org/officeDocument/2006/relationships/slideLayout" Target="../slideLayouts/slideLayout4.xml"/><Relationship Id="rId16" Type="http://schemas.openxmlformats.org/officeDocument/2006/relationships/oleObject" Target="../embeddings/oleObject8.bin"/><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openxmlformats.org/officeDocument/2006/relationships/image" Target="../media/image9.wmf"/><Relationship Id="rId5" Type="http://schemas.openxmlformats.org/officeDocument/2006/relationships/image" Target="../media/image14.png"/><Relationship Id="rId15" Type="http://schemas.openxmlformats.org/officeDocument/2006/relationships/image" Target="../media/image11.wmf"/><Relationship Id="rId10" Type="http://schemas.openxmlformats.org/officeDocument/2006/relationships/oleObject" Target="../embeddings/oleObject5.bin"/><Relationship Id="rId19" Type="http://schemas.openxmlformats.org/officeDocument/2006/relationships/image" Target="../media/image13.wmf"/><Relationship Id="rId4" Type="http://schemas.openxmlformats.org/officeDocument/2006/relationships/image" Target="../media/image4.jpg"/><Relationship Id="rId9" Type="http://schemas.openxmlformats.org/officeDocument/2006/relationships/image" Target="../media/image8.wmf"/><Relationship Id="rId1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6.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7.w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8.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9.e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package" Target="../embeddings/Microsoft_Word_Document1.docx"/><Relationship Id="rId5" Type="http://schemas.openxmlformats.org/officeDocument/2006/relationships/image" Target="../media/image20.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3.jpeg"/><Relationship Id="rId7" Type="http://schemas.openxmlformats.org/officeDocument/2006/relationships/package" Target="../embeddings/Microsoft_Word_Document3.docx"/><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21.emf"/><Relationship Id="rId5" Type="http://schemas.openxmlformats.org/officeDocument/2006/relationships/package" Target="../embeddings/Microsoft_Word_Document2.docx"/><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9938" y="6529388"/>
            <a:ext cx="2028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标题 1"/>
          <p:cNvSpPr>
            <a:spLocks noChangeArrowheads="1"/>
          </p:cNvSpPr>
          <p:nvPr/>
        </p:nvSpPr>
        <p:spPr bwMode="auto">
          <a:xfrm>
            <a:off x="-4763" y="6529388"/>
            <a:ext cx="7385051" cy="361950"/>
          </a:xfrm>
          <a:prstGeom prst="rect">
            <a:avLst/>
          </a:prstGeom>
          <a:solidFill>
            <a:srgbClr val="538CD5"/>
          </a:solidFill>
          <a:ln>
            <a:noFill/>
          </a:ln>
          <a:extLst>
            <a:ext uri="{91240B29-F687-4F45-9708-019B960494DF}">
              <a14:hiddenLine xmlns:a14="http://schemas.microsoft.com/office/drawing/2010/main" w="25400">
                <a:solidFill>
                  <a:srgbClr val="718841"/>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solidFill>
                  <a:schemeClr val="bg1"/>
                </a:solidFill>
                <a:latin typeface="楷体" panose="02010609060101010101" pitchFamily="49" charset="-122"/>
                <a:ea typeface="楷体" panose="02010609060101010101" pitchFamily="49" charset="-122"/>
                <a:sym typeface="Times New Roman" panose="02020603050405020304" pitchFamily="18" charset="0"/>
              </a:rPr>
              <a:t>             </a:t>
            </a:r>
            <a:r>
              <a:rPr lang="zh-CN" altLang="zh-CN" sz="2000">
                <a:solidFill>
                  <a:schemeClr val="bg1"/>
                </a:solidFill>
                <a:latin typeface="楷体" panose="02010609060101010101" pitchFamily="49" charset="-122"/>
                <a:ea typeface="楷体" panose="02010609060101010101" pitchFamily="49" charset="-122"/>
                <a:sym typeface="Times New Roman" panose="02020603050405020304" pitchFamily="18" charset="0"/>
              </a:rPr>
              <a:t>机械与能源工程学院---高效清洁能源课题组</a:t>
            </a:r>
            <a:endParaRPr lang="zh-CN" altLang="zh-CN"/>
          </a:p>
        </p:txBody>
      </p:sp>
      <p:sp>
        <p:nvSpPr>
          <p:cNvPr id="3076" name="直接连接符 4"/>
          <p:cNvSpPr>
            <a:spLocks noChangeShapeType="1"/>
          </p:cNvSpPr>
          <p:nvPr/>
        </p:nvSpPr>
        <p:spPr bwMode="auto">
          <a:xfrm flipV="1">
            <a:off x="758825" y="0"/>
            <a:ext cx="1588" cy="809625"/>
          </a:xfrm>
          <a:prstGeom prst="line">
            <a:avLst/>
          </a:prstGeom>
          <a:noFill/>
          <a:ln w="15875">
            <a:solidFill>
              <a:srgbClr val="8CB3E3"/>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077" name="图片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2763" y="0"/>
            <a:ext cx="2286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直接连接符 16"/>
          <p:cNvSpPr>
            <a:spLocks noChangeShapeType="1"/>
          </p:cNvSpPr>
          <p:nvPr/>
        </p:nvSpPr>
        <p:spPr bwMode="auto">
          <a:xfrm>
            <a:off x="-4763" y="620713"/>
            <a:ext cx="5513388" cy="1587"/>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 name="直接连接符 23"/>
          <p:cNvSpPr>
            <a:spLocks noChangeShapeType="1"/>
          </p:cNvSpPr>
          <p:nvPr/>
        </p:nvSpPr>
        <p:spPr bwMode="auto">
          <a:xfrm>
            <a:off x="923925" y="-6350"/>
            <a:ext cx="1588" cy="784225"/>
          </a:xfrm>
          <a:prstGeom prst="line">
            <a:avLst/>
          </a:prstGeom>
          <a:noFill/>
          <a:ln w="9525">
            <a:solidFill>
              <a:srgbClr val="76923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 name="内容占位符 2"/>
          <p:cNvSpPr>
            <a:spLocks noGrp="1" noChangeArrowheads="1"/>
          </p:cNvSpPr>
          <p:nvPr>
            <p:ph idx="1"/>
          </p:nvPr>
        </p:nvSpPr>
        <p:spPr>
          <a:xfrm>
            <a:off x="35496" y="1700808"/>
            <a:ext cx="9057705" cy="4176464"/>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sz="3200" b="1" dirty="0" smtClean="0">
                <a:effectLst/>
              </a:rPr>
              <a:t>Interactive Impact </a:t>
            </a:r>
            <a:r>
              <a:rPr lang="en-US" sz="3200" b="1" dirty="0">
                <a:effectLst/>
              </a:rPr>
              <a:t>of Solar </a:t>
            </a:r>
            <a:r>
              <a:rPr lang="en-US" sz="3200" b="1" dirty="0" smtClean="0">
                <a:effectLst/>
              </a:rPr>
              <a:t>Radiation and Normal </a:t>
            </a:r>
            <a:r>
              <a:rPr lang="en-US" sz="3200" b="1" dirty="0"/>
              <a:t>A</a:t>
            </a:r>
            <a:r>
              <a:rPr lang="en-US" sz="3200" b="1" dirty="0" smtClean="0">
                <a:effectLst/>
              </a:rPr>
              <a:t>pproaching </a:t>
            </a:r>
            <a:r>
              <a:rPr lang="en-US" sz="3200" b="1" dirty="0"/>
              <a:t>W</a:t>
            </a:r>
            <a:r>
              <a:rPr lang="en-US" sz="3200" b="1" dirty="0" smtClean="0">
                <a:effectLst/>
              </a:rPr>
              <a:t>ind </a:t>
            </a:r>
            <a:r>
              <a:rPr lang="en-US" sz="3200" b="1" dirty="0">
                <a:effectLst/>
              </a:rPr>
              <a:t>on Pollutant Transmission Characteristics in High-rise Building</a:t>
            </a:r>
            <a:endParaRPr lang="en-US" sz="3200" dirty="0">
              <a:effectLst/>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4"/>
          <p:cNvSpPr>
            <a:spLocks noChangeArrowheads="1"/>
          </p:cNvSpPr>
          <p:nvPr/>
        </p:nvSpPr>
        <p:spPr bwMode="auto">
          <a:xfrm>
            <a:off x="6795175" y="4293096"/>
            <a:ext cx="1210588" cy="70788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dirty="0">
                <a:latin typeface="微软雅黑" panose="020B0503020204020204" pitchFamily="34" charset="-122"/>
                <a:ea typeface="微软雅黑" panose="020B0503020204020204" pitchFamily="34" charset="-122"/>
              </a:rPr>
              <a:t>穆迪</a:t>
            </a:r>
          </a:p>
        </p:txBody>
      </p:sp>
    </p:spTree>
    <p:extLst>
      <p:ext uri="{BB962C8B-B14F-4D97-AF65-F5344CB8AC3E}">
        <p14:creationId xmlns:p14="http://schemas.microsoft.com/office/powerpoint/2010/main" val="323078810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9938" y="6529388"/>
            <a:ext cx="2028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标题 1"/>
          <p:cNvSpPr>
            <a:spLocks noChangeArrowheads="1"/>
          </p:cNvSpPr>
          <p:nvPr/>
        </p:nvSpPr>
        <p:spPr bwMode="auto">
          <a:xfrm>
            <a:off x="-4763" y="6529388"/>
            <a:ext cx="7385051" cy="361950"/>
          </a:xfrm>
          <a:prstGeom prst="rect">
            <a:avLst/>
          </a:prstGeom>
          <a:solidFill>
            <a:srgbClr val="538CD5"/>
          </a:solidFill>
          <a:ln>
            <a:noFill/>
          </a:ln>
          <a:extLst>
            <a:ext uri="{91240B29-F687-4F45-9708-019B960494DF}">
              <a14:hiddenLine xmlns:a14="http://schemas.microsoft.com/office/drawing/2010/main" w="25400">
                <a:solidFill>
                  <a:srgbClr val="718841"/>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solidFill>
                  <a:schemeClr val="bg1"/>
                </a:solidFill>
                <a:latin typeface="楷体" panose="02010609060101010101" pitchFamily="49" charset="-122"/>
                <a:ea typeface="楷体" panose="02010609060101010101" pitchFamily="49" charset="-122"/>
                <a:sym typeface="Times New Roman" panose="02020603050405020304" pitchFamily="18" charset="0"/>
              </a:rPr>
              <a:t>             </a:t>
            </a:r>
            <a:r>
              <a:rPr lang="zh-CN" altLang="zh-CN" sz="2000" dirty="0">
                <a:solidFill>
                  <a:schemeClr val="bg1"/>
                </a:solidFill>
                <a:latin typeface="楷体" panose="02010609060101010101" pitchFamily="49" charset="-122"/>
                <a:ea typeface="楷体" panose="02010609060101010101" pitchFamily="49" charset="-122"/>
                <a:sym typeface="Times New Roman" panose="02020603050405020304" pitchFamily="18" charset="0"/>
              </a:rPr>
              <a:t>机械与能源工程学院---高效清洁能源课题组</a:t>
            </a:r>
            <a:endParaRPr lang="zh-CN" altLang="zh-CN" dirty="0"/>
          </a:p>
        </p:txBody>
      </p:sp>
      <p:sp>
        <p:nvSpPr>
          <p:cNvPr id="4100" name="直接连接符 4"/>
          <p:cNvSpPr>
            <a:spLocks noChangeShapeType="1"/>
          </p:cNvSpPr>
          <p:nvPr/>
        </p:nvSpPr>
        <p:spPr bwMode="auto">
          <a:xfrm flipV="1">
            <a:off x="758825" y="0"/>
            <a:ext cx="1588" cy="809625"/>
          </a:xfrm>
          <a:prstGeom prst="line">
            <a:avLst/>
          </a:prstGeom>
          <a:noFill/>
          <a:ln w="15875">
            <a:solidFill>
              <a:srgbClr val="8CB3E3"/>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101" name="图片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2763" y="0"/>
            <a:ext cx="2286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直接连接符 16"/>
          <p:cNvSpPr>
            <a:spLocks noChangeShapeType="1"/>
          </p:cNvSpPr>
          <p:nvPr/>
        </p:nvSpPr>
        <p:spPr bwMode="auto">
          <a:xfrm>
            <a:off x="-4763" y="620713"/>
            <a:ext cx="5513388" cy="1587"/>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 name="直接连接符 23"/>
          <p:cNvSpPr>
            <a:spLocks noChangeShapeType="1"/>
          </p:cNvSpPr>
          <p:nvPr/>
        </p:nvSpPr>
        <p:spPr bwMode="auto">
          <a:xfrm>
            <a:off x="923925" y="-6350"/>
            <a:ext cx="1588" cy="784225"/>
          </a:xfrm>
          <a:prstGeom prst="line">
            <a:avLst/>
          </a:prstGeom>
          <a:noFill/>
          <a:ln w="9525">
            <a:solidFill>
              <a:srgbClr val="76923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Freeform 24" descr="© INSCALE GmbH, 26.05.2010&#10;http://www.presentationload.com/">
            <a:extLst>
              <a:ext uri="{FF2B5EF4-FFF2-40B4-BE49-F238E27FC236}">
                <a16:creationId xmlns="" xmlns:a16="http://schemas.microsoft.com/office/drawing/2014/main" id="{0D301BF0-4207-4FC1-ACA4-D705E1A5FA56}"/>
              </a:ext>
            </a:extLst>
          </p:cNvPr>
          <p:cNvSpPr>
            <a:spLocks/>
          </p:cNvSpPr>
          <p:nvPr/>
        </p:nvSpPr>
        <p:spPr bwMode="gray">
          <a:xfrm>
            <a:off x="6732240" y="866755"/>
            <a:ext cx="2412000" cy="568800"/>
          </a:xfrm>
          <a:custGeom>
            <a:avLst/>
            <a:gdLst/>
            <a:ahLst/>
            <a:cxnLst>
              <a:cxn ang="0">
                <a:pos x="993" y="184"/>
              </a:cxn>
              <a:cxn ang="0">
                <a:pos x="993" y="46"/>
              </a:cxn>
              <a:cxn ang="0">
                <a:pos x="947" y="0"/>
              </a:cxn>
              <a:cxn ang="0">
                <a:pos x="92" y="0"/>
              </a:cxn>
              <a:cxn ang="0">
                <a:pos x="46" y="46"/>
              </a:cxn>
              <a:cxn ang="0">
                <a:pos x="46" y="184"/>
              </a:cxn>
              <a:cxn ang="0">
                <a:pos x="0" y="230"/>
              </a:cxn>
              <a:cxn ang="0">
                <a:pos x="993" y="229"/>
              </a:cxn>
              <a:cxn ang="0">
                <a:pos x="993" y="184"/>
              </a:cxn>
            </a:cxnLst>
            <a:rect l="0" t="0" r="r" b="b"/>
            <a:pathLst>
              <a:path w="993" h="230">
                <a:moveTo>
                  <a:pt x="993" y="184"/>
                </a:moveTo>
                <a:cubicBezTo>
                  <a:pt x="993" y="46"/>
                  <a:pt x="993" y="46"/>
                  <a:pt x="993" y="46"/>
                </a:cubicBezTo>
                <a:cubicBezTo>
                  <a:pt x="993" y="20"/>
                  <a:pt x="971" y="0"/>
                  <a:pt x="947" y="0"/>
                </a:cubicBezTo>
                <a:cubicBezTo>
                  <a:pt x="92" y="0"/>
                  <a:pt x="92" y="0"/>
                  <a:pt x="92" y="0"/>
                </a:cubicBezTo>
                <a:cubicBezTo>
                  <a:pt x="66" y="0"/>
                  <a:pt x="46" y="20"/>
                  <a:pt x="46" y="46"/>
                </a:cubicBezTo>
                <a:cubicBezTo>
                  <a:pt x="46" y="184"/>
                  <a:pt x="46" y="184"/>
                  <a:pt x="46" y="184"/>
                </a:cubicBezTo>
                <a:cubicBezTo>
                  <a:pt x="46" y="208"/>
                  <a:pt x="26" y="230"/>
                  <a:pt x="0" y="230"/>
                </a:cubicBezTo>
                <a:lnTo>
                  <a:pt x="993" y="229"/>
                </a:lnTo>
                <a:lnTo>
                  <a:pt x="993" y="184"/>
                </a:ln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p>
        </p:txBody>
      </p:sp>
      <p:sp>
        <p:nvSpPr>
          <p:cNvPr id="16" name="Text Box 52" descr="© INSCALE GmbH, 26.05.2010&#10;http://www.presentationload.com/">
            <a:extLst>
              <a:ext uri="{FF2B5EF4-FFF2-40B4-BE49-F238E27FC236}">
                <a16:creationId xmlns="" xmlns:a16="http://schemas.microsoft.com/office/drawing/2014/main" id="{F03C1729-2D82-42F2-BF54-981576564C6B}"/>
              </a:ext>
            </a:extLst>
          </p:cNvPr>
          <p:cNvSpPr txBox="1">
            <a:spLocks noChangeArrowheads="1"/>
          </p:cNvSpPr>
          <p:nvPr/>
        </p:nvSpPr>
        <p:spPr bwMode="gray">
          <a:xfrm>
            <a:off x="7092280" y="906690"/>
            <a:ext cx="1872208"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Conclusions</a:t>
            </a:r>
          </a:p>
        </p:txBody>
      </p:sp>
      <p:sp>
        <p:nvSpPr>
          <p:cNvPr id="17" name="Freeform 29" descr="© INSCALE GmbH, 26.05.2010&#10;http://www.presentationload.com/">
            <a:extLst>
              <a:ext uri="{FF2B5EF4-FFF2-40B4-BE49-F238E27FC236}">
                <a16:creationId xmlns="" xmlns:a16="http://schemas.microsoft.com/office/drawing/2014/main" id="{692589D1-EA26-4421-94A2-CD19712160B7}"/>
              </a:ext>
            </a:extLst>
          </p:cNvPr>
          <p:cNvSpPr>
            <a:spLocks/>
          </p:cNvSpPr>
          <p:nvPr/>
        </p:nvSpPr>
        <p:spPr bwMode="gray">
          <a:xfrm>
            <a:off x="4536264" y="865143"/>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8" name="Text Box 52" descr="© INSCALE GmbH, 26.05.2010&#10;http://www.presentationload.com/">
            <a:extLst>
              <a:ext uri="{FF2B5EF4-FFF2-40B4-BE49-F238E27FC236}">
                <a16:creationId xmlns="" xmlns:a16="http://schemas.microsoft.com/office/drawing/2014/main" id="{365066B1-6253-44BE-A180-54813E667D4B}"/>
              </a:ext>
            </a:extLst>
          </p:cNvPr>
          <p:cNvSpPr txBox="1">
            <a:spLocks noChangeArrowheads="1"/>
          </p:cNvSpPr>
          <p:nvPr/>
        </p:nvSpPr>
        <p:spPr bwMode="gray">
          <a:xfrm>
            <a:off x="4788024" y="904514"/>
            <a:ext cx="1863674" cy="469892"/>
          </a:xfrm>
          <a:prstGeom prst="rect">
            <a:avLst/>
          </a:prstGeom>
          <a:noFill/>
          <a:ln w="9525">
            <a:noFill/>
            <a:miter lim="800000"/>
            <a:headEnd/>
            <a:tailEnd/>
          </a:ln>
          <a:effectLst>
            <a:outerShdw blurRad="50800" dist="38100" dir="2700000" algn="tl" rotWithShape="0">
              <a:prstClr val="black">
                <a:alpha val="40000"/>
              </a:prstClr>
            </a:outerShdw>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latin typeface="Tw Cen MT Condensed Extra Bold" panose="020B0803020202020204" pitchFamily="34" charset="0"/>
                <a:ea typeface="黑体" panose="02010609060101010101" pitchFamily="49" charset="-122"/>
              </a:rPr>
              <a:t>Case study</a:t>
            </a:r>
          </a:p>
        </p:txBody>
      </p:sp>
      <p:sp>
        <p:nvSpPr>
          <p:cNvPr id="12" name="Freeform 29" descr="© INSCALE GmbH, 26.05.2010&#10;http://www.presentationload.com/">
            <a:extLst>
              <a:ext uri="{FF2B5EF4-FFF2-40B4-BE49-F238E27FC236}">
                <a16:creationId xmlns="" xmlns:a16="http://schemas.microsoft.com/office/drawing/2014/main" id="{0A7C2CC6-99BC-4221-AC4B-1A0F6DDBE5EB}"/>
              </a:ext>
            </a:extLst>
          </p:cNvPr>
          <p:cNvSpPr>
            <a:spLocks/>
          </p:cNvSpPr>
          <p:nvPr/>
        </p:nvSpPr>
        <p:spPr bwMode="gray">
          <a:xfrm>
            <a:off x="2267744" y="867319"/>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5" name="Text Box 52" descr="© INSCALE GmbH, 26.05.2010&#10;http://www.presentationload.com/">
            <a:extLst>
              <a:ext uri="{FF2B5EF4-FFF2-40B4-BE49-F238E27FC236}">
                <a16:creationId xmlns="" xmlns:a16="http://schemas.microsoft.com/office/drawing/2014/main" id="{244DC8C8-105A-4B63-B7F1-36150054B343}"/>
              </a:ext>
            </a:extLst>
          </p:cNvPr>
          <p:cNvSpPr txBox="1">
            <a:spLocks noChangeArrowheads="1"/>
          </p:cNvSpPr>
          <p:nvPr/>
        </p:nvSpPr>
        <p:spPr bwMode="gray">
          <a:xfrm>
            <a:off x="2483768" y="906690"/>
            <a:ext cx="1863674"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solidFill>
                  <a:schemeClr val="bg1">
                    <a:lumMod val="65000"/>
                  </a:schemeClr>
                </a:solidFill>
                <a:latin typeface="Tw Cen MT Condensed Extra Bold" panose="020B0803020202020204" pitchFamily="34" charset="0"/>
                <a:ea typeface="黑体" panose="02010609060101010101" pitchFamily="49" charset="-122"/>
              </a:rPr>
              <a:t>Methodology</a:t>
            </a:r>
          </a:p>
        </p:txBody>
      </p:sp>
      <p:sp>
        <p:nvSpPr>
          <p:cNvPr id="13" name="Freeform 29" descr="© INSCALE GmbH, 26.05.2010&#10;http://www.presentationload.com/">
            <a:extLst>
              <a:ext uri="{FF2B5EF4-FFF2-40B4-BE49-F238E27FC236}">
                <a16:creationId xmlns="" xmlns:a16="http://schemas.microsoft.com/office/drawing/2014/main" id="{455E27F8-F483-4CC5-8B8C-C374B7BF0624}"/>
              </a:ext>
            </a:extLst>
          </p:cNvPr>
          <p:cNvSpPr>
            <a:spLocks/>
          </p:cNvSpPr>
          <p:nvPr/>
        </p:nvSpPr>
        <p:spPr bwMode="gray">
          <a:xfrm>
            <a:off x="8199" y="867319"/>
            <a:ext cx="2376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a:p>
        </p:txBody>
      </p:sp>
      <p:sp>
        <p:nvSpPr>
          <p:cNvPr id="14" name="Text Box 52" descr="© INSCALE GmbH, 26.05.2010&#10;http://www.presentationload.com/">
            <a:extLst>
              <a:ext uri="{FF2B5EF4-FFF2-40B4-BE49-F238E27FC236}">
                <a16:creationId xmlns="" xmlns:a16="http://schemas.microsoft.com/office/drawing/2014/main" id="{FA23ABE7-F510-4969-92A7-1CD6FC5E7559}"/>
              </a:ext>
            </a:extLst>
          </p:cNvPr>
          <p:cNvSpPr txBox="1">
            <a:spLocks noChangeArrowheads="1"/>
          </p:cNvSpPr>
          <p:nvPr/>
        </p:nvSpPr>
        <p:spPr bwMode="gray">
          <a:xfrm>
            <a:off x="256926" y="906690"/>
            <a:ext cx="1722786"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Introduction</a:t>
            </a:r>
          </a:p>
        </p:txBody>
      </p:sp>
      <p:sp>
        <p:nvSpPr>
          <p:cNvPr id="20" name="内容占位符 2">
            <a:hlinkClick r:id="rId4" action="ppaction://hlinksldjump"/>
            <a:extLst>
              <a:ext uri="{FF2B5EF4-FFF2-40B4-BE49-F238E27FC236}">
                <a16:creationId xmlns="" xmlns:a16="http://schemas.microsoft.com/office/drawing/2014/main" id="{427F0AD0-FC86-42EC-B7B7-D7780CC13D5E}"/>
              </a:ext>
            </a:extLst>
          </p:cNvPr>
          <p:cNvSpPr txBox="1">
            <a:spLocks noChangeArrowheads="1"/>
          </p:cNvSpPr>
          <p:nvPr/>
        </p:nvSpPr>
        <p:spPr bwMode="auto">
          <a:xfrm>
            <a:off x="35496" y="1639442"/>
            <a:ext cx="9044434" cy="423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0070C0"/>
              </a:buClr>
              <a:buSzPct val="75000"/>
              <a:buFont typeface="Wingdings" pitchFamily="2" charset="2"/>
              <a:buNone/>
              <a:defRPr sz="2400" kern="1200">
                <a:solidFill>
                  <a:schemeClr val="tx1"/>
                </a:solidFill>
                <a:latin typeface="Times New Roman" pitchFamily="18" charset="0"/>
                <a:ea typeface="+mn-ea"/>
                <a:cs typeface="Times New Roman" pitchFamily="18" charset="0"/>
              </a:defRPr>
            </a:lvl1pPr>
            <a:lvl2pPr marL="457200" indent="0" algn="ctr" rtl="0" eaLnBrk="1" fontAlgn="base" hangingPunct="1">
              <a:spcBef>
                <a:spcPct val="20000"/>
              </a:spcBef>
              <a:spcAft>
                <a:spcPct val="0"/>
              </a:spcAft>
              <a:buFont typeface="Arial" charset="0"/>
              <a:buNone/>
              <a:defRPr sz="2000" kern="1200">
                <a:solidFill>
                  <a:schemeClr val="tx1"/>
                </a:solidFill>
                <a:latin typeface="Times New Roman" pitchFamily="18" charset="0"/>
                <a:ea typeface="+mn-ea"/>
                <a:cs typeface="Times New Roman" pitchFamily="18" charset="0"/>
              </a:defRPr>
            </a:lvl2pPr>
            <a:lvl3pPr marL="914400" indent="0" algn="ctr" rtl="0" eaLnBrk="1" fontAlgn="base" hangingPunct="1">
              <a:spcBef>
                <a:spcPct val="20000"/>
              </a:spcBef>
              <a:spcAft>
                <a:spcPct val="0"/>
              </a:spcAft>
              <a:buFont typeface="Arial" charset="0"/>
              <a:buNone/>
              <a:defRPr sz="1800" kern="1200">
                <a:solidFill>
                  <a:schemeClr val="tx1"/>
                </a:solidFill>
                <a:latin typeface="Times New Roman" pitchFamily="18" charset="0"/>
                <a:ea typeface="+mn-ea"/>
                <a:cs typeface="Times New Roman" pitchFamily="18" charset="0"/>
              </a:defRPr>
            </a:lvl3pPr>
            <a:lvl4pPr marL="1371600" indent="0" algn="ctr" rtl="0" eaLnBrk="1" fontAlgn="base" hangingPunct="1">
              <a:spcBef>
                <a:spcPct val="20000"/>
              </a:spcBef>
              <a:spcAft>
                <a:spcPct val="0"/>
              </a:spcAft>
              <a:buFont typeface="Arial" charset="0"/>
              <a:buNone/>
              <a:defRPr sz="1600" kern="1200">
                <a:solidFill>
                  <a:schemeClr val="tx1"/>
                </a:solidFill>
                <a:latin typeface="Times New Roman" pitchFamily="18" charset="0"/>
                <a:ea typeface="+mn-ea"/>
                <a:cs typeface="Times New Roman" pitchFamily="18" charset="0"/>
              </a:defRPr>
            </a:lvl4pPr>
            <a:lvl5pPr marL="1828800" indent="0" algn="ctr" rtl="0" eaLnBrk="1" fontAlgn="base" hangingPunct="1">
              <a:spcBef>
                <a:spcPct val="20000"/>
              </a:spcBef>
              <a:spcAft>
                <a:spcPct val="0"/>
              </a:spcAft>
              <a:buFont typeface="Arial" charset="0"/>
              <a:buNone/>
              <a:defRPr sz="1600" kern="1200">
                <a:solidFill>
                  <a:schemeClr val="tx1"/>
                </a:solidFill>
                <a:latin typeface="Times New Roman" pitchFamily="18" charset="0"/>
                <a:ea typeface="+mn-ea"/>
                <a:cs typeface="Times New Roman" pitchFamily="18" charset="0"/>
              </a:defRPr>
            </a:lvl5pPr>
            <a:lvl6pPr marL="22860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indent="457200" algn="just">
              <a:lnSpc>
                <a:spcPts val="2800"/>
              </a:lnSpc>
            </a:pPr>
            <a:endParaRPr lang="en-US" altLang="zh-CN" sz="2000" dirty="0">
              <a:sym typeface="微软雅黑" panose="020B0503020204020204" pitchFamily="34" charset="-122"/>
            </a:endParaRPr>
          </a:p>
        </p:txBody>
      </p:sp>
      <p:sp>
        <p:nvSpPr>
          <p:cNvPr id="21" name="文本框 4">
            <a:extLst>
              <a:ext uri="{FF2B5EF4-FFF2-40B4-BE49-F238E27FC236}">
                <a16:creationId xmlns="" xmlns:a16="http://schemas.microsoft.com/office/drawing/2014/main" id="{43D4DB1D-DB1D-43B5-808B-3BBE86CF4300}"/>
              </a:ext>
            </a:extLst>
          </p:cNvPr>
          <p:cNvSpPr>
            <a:spLocks noChangeArrowheads="1"/>
          </p:cNvSpPr>
          <p:nvPr/>
        </p:nvSpPr>
        <p:spPr bwMode="auto">
          <a:xfrm>
            <a:off x="899542" y="159023"/>
            <a:ext cx="6264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dirty="0">
                <a:solidFill>
                  <a:schemeClr val="bg1">
                    <a:lumMod val="50000"/>
                  </a:schemeClr>
                </a:solidFill>
                <a:latin typeface="+mn-lt"/>
                <a:sym typeface="微软雅黑" panose="020B0503020204020204" pitchFamily="34" charset="-122"/>
              </a:rPr>
              <a:t>The Impact of Solar Radiation on Pollutant Transmission Characteristics in High-rise Building</a:t>
            </a:r>
          </a:p>
        </p:txBody>
      </p:sp>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484784"/>
            <a:ext cx="9144000" cy="2447253"/>
          </a:xfrm>
          <a:prstGeom prst="rect">
            <a:avLst/>
          </a:prstGeom>
        </p:spPr>
      </p:pic>
      <p:pic>
        <p:nvPicPr>
          <p:cNvPr id="81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529" y="3878139"/>
            <a:ext cx="1019175"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435" y="4249614"/>
            <a:ext cx="1152525"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6096" y="4325069"/>
            <a:ext cx="1047750"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1"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72089" y="4382219"/>
            <a:ext cx="147637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021814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938" y="6529388"/>
            <a:ext cx="2028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标题 1"/>
          <p:cNvSpPr>
            <a:spLocks noChangeArrowheads="1"/>
          </p:cNvSpPr>
          <p:nvPr/>
        </p:nvSpPr>
        <p:spPr bwMode="auto">
          <a:xfrm>
            <a:off x="-4763" y="6529388"/>
            <a:ext cx="7385051" cy="361950"/>
          </a:xfrm>
          <a:prstGeom prst="rect">
            <a:avLst/>
          </a:prstGeom>
          <a:solidFill>
            <a:srgbClr val="538CD5"/>
          </a:solidFill>
          <a:ln>
            <a:noFill/>
          </a:ln>
          <a:extLst>
            <a:ext uri="{91240B29-F687-4F45-9708-019B960494DF}">
              <a14:hiddenLine xmlns:a14="http://schemas.microsoft.com/office/drawing/2010/main" w="25400">
                <a:solidFill>
                  <a:srgbClr val="718841"/>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solidFill>
                  <a:schemeClr val="bg1"/>
                </a:solidFill>
                <a:latin typeface="楷体" panose="02010609060101010101" pitchFamily="49" charset="-122"/>
                <a:ea typeface="楷体" panose="02010609060101010101" pitchFamily="49" charset="-122"/>
                <a:sym typeface="Times New Roman" panose="02020603050405020304" pitchFamily="18" charset="0"/>
              </a:rPr>
              <a:t>             </a:t>
            </a:r>
            <a:r>
              <a:rPr lang="zh-CN" altLang="zh-CN" sz="2000" dirty="0">
                <a:solidFill>
                  <a:schemeClr val="bg1"/>
                </a:solidFill>
                <a:latin typeface="楷体" panose="02010609060101010101" pitchFamily="49" charset="-122"/>
                <a:ea typeface="楷体" panose="02010609060101010101" pitchFamily="49" charset="-122"/>
                <a:sym typeface="Times New Roman" panose="02020603050405020304" pitchFamily="18" charset="0"/>
              </a:rPr>
              <a:t>机械与能源工程学院---高效清洁能源课题组</a:t>
            </a:r>
            <a:endParaRPr lang="zh-CN" altLang="zh-CN" dirty="0"/>
          </a:p>
        </p:txBody>
      </p:sp>
      <p:sp>
        <p:nvSpPr>
          <p:cNvPr id="4100" name="直接连接符 4"/>
          <p:cNvSpPr>
            <a:spLocks noChangeShapeType="1"/>
          </p:cNvSpPr>
          <p:nvPr/>
        </p:nvSpPr>
        <p:spPr bwMode="auto">
          <a:xfrm flipV="1">
            <a:off x="758825" y="0"/>
            <a:ext cx="1588" cy="809625"/>
          </a:xfrm>
          <a:prstGeom prst="line">
            <a:avLst/>
          </a:prstGeom>
          <a:noFill/>
          <a:ln w="15875">
            <a:solidFill>
              <a:srgbClr val="8CB3E3"/>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101" name="图片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2763" y="0"/>
            <a:ext cx="2286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直接连接符 16"/>
          <p:cNvSpPr>
            <a:spLocks noChangeShapeType="1"/>
          </p:cNvSpPr>
          <p:nvPr/>
        </p:nvSpPr>
        <p:spPr bwMode="auto">
          <a:xfrm>
            <a:off x="-4763" y="620713"/>
            <a:ext cx="5513388" cy="1587"/>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 name="直接连接符 23"/>
          <p:cNvSpPr>
            <a:spLocks noChangeShapeType="1"/>
          </p:cNvSpPr>
          <p:nvPr/>
        </p:nvSpPr>
        <p:spPr bwMode="auto">
          <a:xfrm>
            <a:off x="923925" y="-6350"/>
            <a:ext cx="1588" cy="784225"/>
          </a:xfrm>
          <a:prstGeom prst="line">
            <a:avLst/>
          </a:prstGeom>
          <a:noFill/>
          <a:ln w="9525">
            <a:solidFill>
              <a:srgbClr val="76923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Freeform 24" descr="© INSCALE GmbH, 26.05.2010&#10;http://www.presentationload.com/">
            <a:extLst>
              <a:ext uri="{FF2B5EF4-FFF2-40B4-BE49-F238E27FC236}">
                <a16:creationId xmlns="" xmlns:a16="http://schemas.microsoft.com/office/drawing/2014/main" id="{0D301BF0-4207-4FC1-ACA4-D705E1A5FA56}"/>
              </a:ext>
            </a:extLst>
          </p:cNvPr>
          <p:cNvSpPr>
            <a:spLocks/>
          </p:cNvSpPr>
          <p:nvPr/>
        </p:nvSpPr>
        <p:spPr bwMode="gray">
          <a:xfrm>
            <a:off x="6732240" y="866755"/>
            <a:ext cx="2412000" cy="568800"/>
          </a:xfrm>
          <a:custGeom>
            <a:avLst/>
            <a:gdLst/>
            <a:ahLst/>
            <a:cxnLst>
              <a:cxn ang="0">
                <a:pos x="993" y="184"/>
              </a:cxn>
              <a:cxn ang="0">
                <a:pos x="993" y="46"/>
              </a:cxn>
              <a:cxn ang="0">
                <a:pos x="947" y="0"/>
              </a:cxn>
              <a:cxn ang="0">
                <a:pos x="92" y="0"/>
              </a:cxn>
              <a:cxn ang="0">
                <a:pos x="46" y="46"/>
              </a:cxn>
              <a:cxn ang="0">
                <a:pos x="46" y="184"/>
              </a:cxn>
              <a:cxn ang="0">
                <a:pos x="0" y="230"/>
              </a:cxn>
              <a:cxn ang="0">
                <a:pos x="993" y="229"/>
              </a:cxn>
              <a:cxn ang="0">
                <a:pos x="993" y="184"/>
              </a:cxn>
            </a:cxnLst>
            <a:rect l="0" t="0" r="r" b="b"/>
            <a:pathLst>
              <a:path w="993" h="230">
                <a:moveTo>
                  <a:pt x="993" y="184"/>
                </a:moveTo>
                <a:cubicBezTo>
                  <a:pt x="993" y="46"/>
                  <a:pt x="993" y="46"/>
                  <a:pt x="993" y="46"/>
                </a:cubicBezTo>
                <a:cubicBezTo>
                  <a:pt x="993" y="20"/>
                  <a:pt x="971" y="0"/>
                  <a:pt x="947" y="0"/>
                </a:cubicBezTo>
                <a:cubicBezTo>
                  <a:pt x="92" y="0"/>
                  <a:pt x="92" y="0"/>
                  <a:pt x="92" y="0"/>
                </a:cubicBezTo>
                <a:cubicBezTo>
                  <a:pt x="66" y="0"/>
                  <a:pt x="46" y="20"/>
                  <a:pt x="46" y="46"/>
                </a:cubicBezTo>
                <a:cubicBezTo>
                  <a:pt x="46" y="184"/>
                  <a:pt x="46" y="184"/>
                  <a:pt x="46" y="184"/>
                </a:cubicBezTo>
                <a:cubicBezTo>
                  <a:pt x="46" y="208"/>
                  <a:pt x="26" y="230"/>
                  <a:pt x="0" y="230"/>
                </a:cubicBezTo>
                <a:lnTo>
                  <a:pt x="993" y="229"/>
                </a:lnTo>
                <a:lnTo>
                  <a:pt x="993" y="184"/>
                </a:ln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p>
        </p:txBody>
      </p:sp>
      <p:sp>
        <p:nvSpPr>
          <p:cNvPr id="16" name="Text Box 52" descr="© INSCALE GmbH, 26.05.2010&#10;http://www.presentationload.com/">
            <a:extLst>
              <a:ext uri="{FF2B5EF4-FFF2-40B4-BE49-F238E27FC236}">
                <a16:creationId xmlns="" xmlns:a16="http://schemas.microsoft.com/office/drawing/2014/main" id="{F03C1729-2D82-42F2-BF54-981576564C6B}"/>
              </a:ext>
            </a:extLst>
          </p:cNvPr>
          <p:cNvSpPr txBox="1">
            <a:spLocks noChangeArrowheads="1"/>
          </p:cNvSpPr>
          <p:nvPr/>
        </p:nvSpPr>
        <p:spPr bwMode="gray">
          <a:xfrm>
            <a:off x="7092280" y="906690"/>
            <a:ext cx="1872208"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Conclusions</a:t>
            </a:r>
          </a:p>
        </p:txBody>
      </p:sp>
      <p:sp>
        <p:nvSpPr>
          <p:cNvPr id="17" name="Freeform 29" descr="© INSCALE GmbH, 26.05.2010&#10;http://www.presentationload.com/">
            <a:extLst>
              <a:ext uri="{FF2B5EF4-FFF2-40B4-BE49-F238E27FC236}">
                <a16:creationId xmlns="" xmlns:a16="http://schemas.microsoft.com/office/drawing/2014/main" id="{692589D1-EA26-4421-94A2-CD19712160B7}"/>
              </a:ext>
            </a:extLst>
          </p:cNvPr>
          <p:cNvSpPr>
            <a:spLocks/>
          </p:cNvSpPr>
          <p:nvPr/>
        </p:nvSpPr>
        <p:spPr bwMode="gray">
          <a:xfrm>
            <a:off x="4536264" y="865143"/>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8" name="Text Box 52" descr="© INSCALE GmbH, 26.05.2010&#10;http://www.presentationload.com/">
            <a:extLst>
              <a:ext uri="{FF2B5EF4-FFF2-40B4-BE49-F238E27FC236}">
                <a16:creationId xmlns="" xmlns:a16="http://schemas.microsoft.com/office/drawing/2014/main" id="{365066B1-6253-44BE-A180-54813E667D4B}"/>
              </a:ext>
            </a:extLst>
          </p:cNvPr>
          <p:cNvSpPr txBox="1">
            <a:spLocks noChangeArrowheads="1"/>
          </p:cNvSpPr>
          <p:nvPr/>
        </p:nvSpPr>
        <p:spPr bwMode="gray">
          <a:xfrm>
            <a:off x="4788024" y="904514"/>
            <a:ext cx="1863674" cy="469892"/>
          </a:xfrm>
          <a:prstGeom prst="rect">
            <a:avLst/>
          </a:prstGeom>
          <a:noFill/>
          <a:ln w="9525">
            <a:noFill/>
            <a:miter lim="800000"/>
            <a:headEnd/>
            <a:tailEnd/>
          </a:ln>
          <a:effectLst>
            <a:outerShdw blurRad="50800" dist="38100" dir="2700000" algn="tl" rotWithShape="0">
              <a:prstClr val="black">
                <a:alpha val="40000"/>
              </a:prstClr>
            </a:outerShdw>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latin typeface="Tw Cen MT Condensed Extra Bold" panose="020B0803020202020204" pitchFamily="34" charset="0"/>
                <a:ea typeface="黑体" panose="02010609060101010101" pitchFamily="49" charset="-122"/>
              </a:rPr>
              <a:t>Case study</a:t>
            </a:r>
          </a:p>
        </p:txBody>
      </p:sp>
      <p:sp>
        <p:nvSpPr>
          <p:cNvPr id="12" name="Freeform 29" descr="© INSCALE GmbH, 26.05.2010&#10;http://www.presentationload.com/">
            <a:extLst>
              <a:ext uri="{FF2B5EF4-FFF2-40B4-BE49-F238E27FC236}">
                <a16:creationId xmlns="" xmlns:a16="http://schemas.microsoft.com/office/drawing/2014/main" id="{0A7C2CC6-99BC-4221-AC4B-1A0F6DDBE5EB}"/>
              </a:ext>
            </a:extLst>
          </p:cNvPr>
          <p:cNvSpPr>
            <a:spLocks/>
          </p:cNvSpPr>
          <p:nvPr/>
        </p:nvSpPr>
        <p:spPr bwMode="gray">
          <a:xfrm>
            <a:off x="2267744" y="867319"/>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5" name="Text Box 52" descr="© INSCALE GmbH, 26.05.2010&#10;http://www.presentationload.com/">
            <a:extLst>
              <a:ext uri="{FF2B5EF4-FFF2-40B4-BE49-F238E27FC236}">
                <a16:creationId xmlns="" xmlns:a16="http://schemas.microsoft.com/office/drawing/2014/main" id="{244DC8C8-105A-4B63-B7F1-36150054B343}"/>
              </a:ext>
            </a:extLst>
          </p:cNvPr>
          <p:cNvSpPr txBox="1">
            <a:spLocks noChangeArrowheads="1"/>
          </p:cNvSpPr>
          <p:nvPr/>
        </p:nvSpPr>
        <p:spPr bwMode="gray">
          <a:xfrm>
            <a:off x="2483768" y="906690"/>
            <a:ext cx="1863674"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solidFill>
                  <a:schemeClr val="bg1">
                    <a:lumMod val="65000"/>
                  </a:schemeClr>
                </a:solidFill>
                <a:latin typeface="Tw Cen MT Condensed Extra Bold" panose="020B0803020202020204" pitchFamily="34" charset="0"/>
                <a:ea typeface="黑体" panose="02010609060101010101" pitchFamily="49" charset="-122"/>
              </a:rPr>
              <a:t>Methodology</a:t>
            </a:r>
          </a:p>
        </p:txBody>
      </p:sp>
      <p:sp>
        <p:nvSpPr>
          <p:cNvPr id="13" name="Freeform 29" descr="© INSCALE GmbH, 26.05.2010&#10;http://www.presentationload.com/">
            <a:extLst>
              <a:ext uri="{FF2B5EF4-FFF2-40B4-BE49-F238E27FC236}">
                <a16:creationId xmlns="" xmlns:a16="http://schemas.microsoft.com/office/drawing/2014/main" id="{455E27F8-F483-4CC5-8B8C-C374B7BF0624}"/>
              </a:ext>
            </a:extLst>
          </p:cNvPr>
          <p:cNvSpPr>
            <a:spLocks/>
          </p:cNvSpPr>
          <p:nvPr/>
        </p:nvSpPr>
        <p:spPr bwMode="gray">
          <a:xfrm>
            <a:off x="8199" y="867319"/>
            <a:ext cx="2376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a:p>
        </p:txBody>
      </p:sp>
      <p:sp>
        <p:nvSpPr>
          <p:cNvPr id="14" name="Text Box 52" descr="© INSCALE GmbH, 26.05.2010&#10;http://www.presentationload.com/">
            <a:extLst>
              <a:ext uri="{FF2B5EF4-FFF2-40B4-BE49-F238E27FC236}">
                <a16:creationId xmlns="" xmlns:a16="http://schemas.microsoft.com/office/drawing/2014/main" id="{FA23ABE7-F510-4969-92A7-1CD6FC5E7559}"/>
              </a:ext>
            </a:extLst>
          </p:cNvPr>
          <p:cNvSpPr txBox="1">
            <a:spLocks noChangeArrowheads="1"/>
          </p:cNvSpPr>
          <p:nvPr/>
        </p:nvSpPr>
        <p:spPr bwMode="gray">
          <a:xfrm>
            <a:off x="256926" y="906690"/>
            <a:ext cx="1722786"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Introduction</a:t>
            </a:r>
          </a:p>
        </p:txBody>
      </p:sp>
      <p:sp>
        <p:nvSpPr>
          <p:cNvPr id="20" name="内容占位符 2">
            <a:hlinkClick r:id="rId5" action="ppaction://hlinksldjump"/>
            <a:extLst>
              <a:ext uri="{FF2B5EF4-FFF2-40B4-BE49-F238E27FC236}">
                <a16:creationId xmlns="" xmlns:a16="http://schemas.microsoft.com/office/drawing/2014/main" id="{427F0AD0-FC86-42EC-B7B7-D7780CC13D5E}"/>
              </a:ext>
            </a:extLst>
          </p:cNvPr>
          <p:cNvSpPr txBox="1">
            <a:spLocks noChangeArrowheads="1"/>
          </p:cNvSpPr>
          <p:nvPr/>
        </p:nvSpPr>
        <p:spPr bwMode="auto">
          <a:xfrm>
            <a:off x="35496" y="1639442"/>
            <a:ext cx="9044434" cy="423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0070C0"/>
              </a:buClr>
              <a:buSzPct val="75000"/>
              <a:buFont typeface="Wingdings" pitchFamily="2" charset="2"/>
              <a:buNone/>
              <a:defRPr sz="2400" kern="1200">
                <a:solidFill>
                  <a:schemeClr val="tx1"/>
                </a:solidFill>
                <a:latin typeface="Times New Roman" pitchFamily="18" charset="0"/>
                <a:ea typeface="+mn-ea"/>
                <a:cs typeface="Times New Roman" pitchFamily="18" charset="0"/>
              </a:defRPr>
            </a:lvl1pPr>
            <a:lvl2pPr marL="457200" indent="0" algn="ctr" rtl="0" eaLnBrk="1" fontAlgn="base" hangingPunct="1">
              <a:spcBef>
                <a:spcPct val="20000"/>
              </a:spcBef>
              <a:spcAft>
                <a:spcPct val="0"/>
              </a:spcAft>
              <a:buFont typeface="Arial" charset="0"/>
              <a:buNone/>
              <a:defRPr sz="2000" kern="1200">
                <a:solidFill>
                  <a:schemeClr val="tx1"/>
                </a:solidFill>
                <a:latin typeface="Times New Roman" pitchFamily="18" charset="0"/>
                <a:ea typeface="+mn-ea"/>
                <a:cs typeface="Times New Roman" pitchFamily="18" charset="0"/>
              </a:defRPr>
            </a:lvl2pPr>
            <a:lvl3pPr marL="914400" indent="0" algn="ctr" rtl="0" eaLnBrk="1" fontAlgn="base" hangingPunct="1">
              <a:spcBef>
                <a:spcPct val="20000"/>
              </a:spcBef>
              <a:spcAft>
                <a:spcPct val="0"/>
              </a:spcAft>
              <a:buFont typeface="Arial" charset="0"/>
              <a:buNone/>
              <a:defRPr sz="1800" kern="1200">
                <a:solidFill>
                  <a:schemeClr val="tx1"/>
                </a:solidFill>
                <a:latin typeface="Times New Roman" pitchFamily="18" charset="0"/>
                <a:ea typeface="+mn-ea"/>
                <a:cs typeface="Times New Roman" pitchFamily="18" charset="0"/>
              </a:defRPr>
            </a:lvl3pPr>
            <a:lvl4pPr marL="1371600" indent="0" algn="ctr" rtl="0" eaLnBrk="1" fontAlgn="base" hangingPunct="1">
              <a:spcBef>
                <a:spcPct val="20000"/>
              </a:spcBef>
              <a:spcAft>
                <a:spcPct val="0"/>
              </a:spcAft>
              <a:buFont typeface="Arial" charset="0"/>
              <a:buNone/>
              <a:defRPr sz="1600" kern="1200">
                <a:solidFill>
                  <a:schemeClr val="tx1"/>
                </a:solidFill>
                <a:latin typeface="Times New Roman" pitchFamily="18" charset="0"/>
                <a:ea typeface="+mn-ea"/>
                <a:cs typeface="Times New Roman" pitchFamily="18" charset="0"/>
              </a:defRPr>
            </a:lvl4pPr>
            <a:lvl5pPr marL="1828800" indent="0" algn="ctr" rtl="0" eaLnBrk="1" fontAlgn="base" hangingPunct="1">
              <a:spcBef>
                <a:spcPct val="20000"/>
              </a:spcBef>
              <a:spcAft>
                <a:spcPct val="0"/>
              </a:spcAft>
              <a:buFont typeface="Arial" charset="0"/>
              <a:buNone/>
              <a:defRPr sz="1600" kern="1200">
                <a:solidFill>
                  <a:schemeClr val="tx1"/>
                </a:solidFill>
                <a:latin typeface="Times New Roman" pitchFamily="18" charset="0"/>
                <a:ea typeface="+mn-ea"/>
                <a:cs typeface="Times New Roman" pitchFamily="18" charset="0"/>
              </a:defRPr>
            </a:lvl5pPr>
            <a:lvl6pPr marL="22860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indent="457200" algn="just">
              <a:lnSpc>
                <a:spcPts val="2800"/>
              </a:lnSpc>
            </a:pPr>
            <a:endParaRPr lang="en-US" altLang="zh-CN" sz="2000" dirty="0">
              <a:sym typeface="微软雅黑" panose="020B0503020204020204" pitchFamily="34" charset="-122"/>
            </a:endParaRPr>
          </a:p>
        </p:txBody>
      </p:sp>
      <p:sp>
        <p:nvSpPr>
          <p:cNvPr id="21" name="文本框 4">
            <a:extLst>
              <a:ext uri="{FF2B5EF4-FFF2-40B4-BE49-F238E27FC236}">
                <a16:creationId xmlns="" xmlns:a16="http://schemas.microsoft.com/office/drawing/2014/main" id="{43D4DB1D-DB1D-43B5-808B-3BBE86CF4300}"/>
              </a:ext>
            </a:extLst>
          </p:cNvPr>
          <p:cNvSpPr>
            <a:spLocks noChangeArrowheads="1"/>
          </p:cNvSpPr>
          <p:nvPr/>
        </p:nvSpPr>
        <p:spPr bwMode="auto">
          <a:xfrm>
            <a:off x="899542" y="159023"/>
            <a:ext cx="6264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dirty="0">
                <a:solidFill>
                  <a:schemeClr val="bg1">
                    <a:lumMod val="50000"/>
                  </a:schemeClr>
                </a:solidFill>
                <a:latin typeface="+mn-lt"/>
                <a:sym typeface="微软雅黑" panose="020B0503020204020204" pitchFamily="34" charset="-122"/>
              </a:rPr>
              <a:t>The Impact of Solar Radiation on Pollutant Transmission Characteristics in High-rise Building</a:t>
            </a:r>
          </a:p>
        </p:txBody>
      </p:sp>
      <p:graphicFrame>
        <p:nvGraphicFramePr>
          <p:cNvPr id="2" name="对象 1"/>
          <p:cNvGraphicFramePr>
            <a:graphicFrameLocks noChangeAspect="1"/>
          </p:cNvGraphicFramePr>
          <p:nvPr>
            <p:extLst>
              <p:ext uri="{D42A27DB-BD31-4B8C-83A1-F6EECF244321}">
                <p14:modId xmlns:p14="http://schemas.microsoft.com/office/powerpoint/2010/main" val="97442994"/>
              </p:ext>
            </p:extLst>
          </p:nvPr>
        </p:nvGraphicFramePr>
        <p:xfrm>
          <a:off x="177800" y="1350913"/>
          <a:ext cx="9197975" cy="5678487"/>
        </p:xfrm>
        <a:graphic>
          <a:graphicData uri="http://schemas.openxmlformats.org/presentationml/2006/ole">
            <mc:AlternateContent xmlns:mc="http://schemas.openxmlformats.org/markup-compatibility/2006">
              <mc:Choice xmlns:v="urn:schemas-microsoft-com:vml" Requires="v">
                <p:oleObj spid="_x0000_s13346" name="文档" r:id="rId6" imgW="6360594" imgH="3924501" progId="Word.Document.12">
                  <p:embed/>
                </p:oleObj>
              </mc:Choice>
              <mc:Fallback>
                <p:oleObj name="文档" r:id="rId6" imgW="6360594" imgH="3924501" progId="Word.Document.12">
                  <p:embed/>
                  <p:pic>
                    <p:nvPicPr>
                      <p:cNvPr id="0" name="对象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800" y="1350913"/>
                        <a:ext cx="9197975" cy="567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矩形 24"/>
          <p:cNvSpPr/>
          <p:nvPr/>
        </p:nvSpPr>
        <p:spPr>
          <a:xfrm>
            <a:off x="572783" y="5301208"/>
            <a:ext cx="648072" cy="7073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25"/>
          <p:cNvSpPr/>
          <p:nvPr/>
        </p:nvSpPr>
        <p:spPr>
          <a:xfrm>
            <a:off x="2653184" y="2924944"/>
            <a:ext cx="648072" cy="7073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26"/>
          <p:cNvSpPr/>
          <p:nvPr/>
        </p:nvSpPr>
        <p:spPr>
          <a:xfrm>
            <a:off x="3313956" y="4611836"/>
            <a:ext cx="648072" cy="70738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27"/>
          <p:cNvSpPr/>
          <p:nvPr/>
        </p:nvSpPr>
        <p:spPr>
          <a:xfrm>
            <a:off x="5395825" y="2232000"/>
            <a:ext cx="648072" cy="70738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10098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938" y="6529388"/>
            <a:ext cx="2028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标题 1"/>
          <p:cNvSpPr>
            <a:spLocks noChangeArrowheads="1"/>
          </p:cNvSpPr>
          <p:nvPr/>
        </p:nvSpPr>
        <p:spPr bwMode="auto">
          <a:xfrm>
            <a:off x="-4763" y="6529388"/>
            <a:ext cx="7385051" cy="361950"/>
          </a:xfrm>
          <a:prstGeom prst="rect">
            <a:avLst/>
          </a:prstGeom>
          <a:solidFill>
            <a:srgbClr val="538CD5"/>
          </a:solidFill>
          <a:ln>
            <a:noFill/>
          </a:ln>
          <a:extLst>
            <a:ext uri="{91240B29-F687-4F45-9708-019B960494DF}">
              <a14:hiddenLine xmlns:a14="http://schemas.microsoft.com/office/drawing/2010/main" w="25400">
                <a:solidFill>
                  <a:srgbClr val="718841"/>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dirty="0">
                <a:solidFill>
                  <a:schemeClr val="bg1"/>
                </a:solidFill>
                <a:latin typeface="楷体" panose="02010609060101010101" pitchFamily="49" charset="-122"/>
                <a:ea typeface="楷体" panose="02010609060101010101" pitchFamily="49" charset="-122"/>
                <a:sym typeface="Times New Roman" panose="02020603050405020304" pitchFamily="18" charset="0"/>
              </a:rPr>
              <a:t>             </a:t>
            </a:r>
            <a:r>
              <a:rPr lang="zh-CN" altLang="zh-CN" sz="2000" dirty="0">
                <a:solidFill>
                  <a:schemeClr val="bg1"/>
                </a:solidFill>
                <a:latin typeface="楷体" panose="02010609060101010101" pitchFamily="49" charset="-122"/>
                <a:ea typeface="楷体" panose="02010609060101010101" pitchFamily="49" charset="-122"/>
                <a:sym typeface="Times New Roman" panose="02020603050405020304" pitchFamily="18" charset="0"/>
              </a:rPr>
              <a:t>机械与能源工程学院---高效清洁能源课题组</a:t>
            </a:r>
            <a:endParaRPr lang="zh-CN" altLang="zh-CN" dirty="0"/>
          </a:p>
        </p:txBody>
      </p:sp>
      <p:sp>
        <p:nvSpPr>
          <p:cNvPr id="4100" name="直接连接符 4"/>
          <p:cNvSpPr>
            <a:spLocks noChangeShapeType="1"/>
          </p:cNvSpPr>
          <p:nvPr/>
        </p:nvSpPr>
        <p:spPr bwMode="auto">
          <a:xfrm flipV="1">
            <a:off x="758825" y="0"/>
            <a:ext cx="1588" cy="809625"/>
          </a:xfrm>
          <a:prstGeom prst="line">
            <a:avLst/>
          </a:prstGeom>
          <a:noFill/>
          <a:ln w="15875">
            <a:solidFill>
              <a:srgbClr val="8CB3E3"/>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101" name="图片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2763" y="0"/>
            <a:ext cx="2286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直接连接符 16"/>
          <p:cNvSpPr>
            <a:spLocks noChangeShapeType="1"/>
          </p:cNvSpPr>
          <p:nvPr/>
        </p:nvSpPr>
        <p:spPr bwMode="auto">
          <a:xfrm>
            <a:off x="-4763" y="620713"/>
            <a:ext cx="5513388" cy="1587"/>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 name="直接连接符 23"/>
          <p:cNvSpPr>
            <a:spLocks noChangeShapeType="1"/>
          </p:cNvSpPr>
          <p:nvPr/>
        </p:nvSpPr>
        <p:spPr bwMode="auto">
          <a:xfrm>
            <a:off x="923925" y="-6350"/>
            <a:ext cx="1588" cy="784225"/>
          </a:xfrm>
          <a:prstGeom prst="line">
            <a:avLst/>
          </a:prstGeom>
          <a:noFill/>
          <a:ln w="9525">
            <a:solidFill>
              <a:srgbClr val="76923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Freeform 24" descr="© INSCALE GmbH, 26.05.2010&#10;http://www.presentationload.com/">
            <a:extLst>
              <a:ext uri="{FF2B5EF4-FFF2-40B4-BE49-F238E27FC236}">
                <a16:creationId xmlns="" xmlns:a16="http://schemas.microsoft.com/office/drawing/2014/main" id="{0D301BF0-4207-4FC1-ACA4-D705E1A5FA56}"/>
              </a:ext>
            </a:extLst>
          </p:cNvPr>
          <p:cNvSpPr>
            <a:spLocks/>
          </p:cNvSpPr>
          <p:nvPr/>
        </p:nvSpPr>
        <p:spPr bwMode="gray">
          <a:xfrm>
            <a:off x="6732240" y="866755"/>
            <a:ext cx="2412000" cy="568800"/>
          </a:xfrm>
          <a:custGeom>
            <a:avLst/>
            <a:gdLst/>
            <a:ahLst/>
            <a:cxnLst>
              <a:cxn ang="0">
                <a:pos x="993" y="184"/>
              </a:cxn>
              <a:cxn ang="0">
                <a:pos x="993" y="46"/>
              </a:cxn>
              <a:cxn ang="0">
                <a:pos x="947" y="0"/>
              </a:cxn>
              <a:cxn ang="0">
                <a:pos x="92" y="0"/>
              </a:cxn>
              <a:cxn ang="0">
                <a:pos x="46" y="46"/>
              </a:cxn>
              <a:cxn ang="0">
                <a:pos x="46" y="184"/>
              </a:cxn>
              <a:cxn ang="0">
                <a:pos x="0" y="230"/>
              </a:cxn>
              <a:cxn ang="0">
                <a:pos x="993" y="229"/>
              </a:cxn>
              <a:cxn ang="0">
                <a:pos x="993" y="184"/>
              </a:cxn>
            </a:cxnLst>
            <a:rect l="0" t="0" r="r" b="b"/>
            <a:pathLst>
              <a:path w="993" h="230">
                <a:moveTo>
                  <a:pt x="993" y="184"/>
                </a:moveTo>
                <a:cubicBezTo>
                  <a:pt x="993" y="46"/>
                  <a:pt x="993" y="46"/>
                  <a:pt x="993" y="46"/>
                </a:cubicBezTo>
                <a:cubicBezTo>
                  <a:pt x="993" y="20"/>
                  <a:pt x="971" y="0"/>
                  <a:pt x="947" y="0"/>
                </a:cubicBezTo>
                <a:cubicBezTo>
                  <a:pt x="92" y="0"/>
                  <a:pt x="92" y="0"/>
                  <a:pt x="92" y="0"/>
                </a:cubicBezTo>
                <a:cubicBezTo>
                  <a:pt x="66" y="0"/>
                  <a:pt x="46" y="20"/>
                  <a:pt x="46" y="46"/>
                </a:cubicBezTo>
                <a:cubicBezTo>
                  <a:pt x="46" y="184"/>
                  <a:pt x="46" y="184"/>
                  <a:pt x="46" y="184"/>
                </a:cubicBezTo>
                <a:cubicBezTo>
                  <a:pt x="46" y="208"/>
                  <a:pt x="26" y="230"/>
                  <a:pt x="0" y="230"/>
                </a:cubicBezTo>
                <a:lnTo>
                  <a:pt x="993" y="229"/>
                </a:lnTo>
                <a:lnTo>
                  <a:pt x="993" y="184"/>
                </a:ln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p>
        </p:txBody>
      </p:sp>
      <p:sp>
        <p:nvSpPr>
          <p:cNvPr id="16" name="Text Box 52" descr="© INSCALE GmbH, 26.05.2010&#10;http://www.presentationload.com/">
            <a:extLst>
              <a:ext uri="{FF2B5EF4-FFF2-40B4-BE49-F238E27FC236}">
                <a16:creationId xmlns="" xmlns:a16="http://schemas.microsoft.com/office/drawing/2014/main" id="{F03C1729-2D82-42F2-BF54-981576564C6B}"/>
              </a:ext>
            </a:extLst>
          </p:cNvPr>
          <p:cNvSpPr txBox="1">
            <a:spLocks noChangeArrowheads="1"/>
          </p:cNvSpPr>
          <p:nvPr/>
        </p:nvSpPr>
        <p:spPr bwMode="gray">
          <a:xfrm>
            <a:off x="7092280" y="906690"/>
            <a:ext cx="1872208"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Conclusions</a:t>
            </a:r>
          </a:p>
        </p:txBody>
      </p:sp>
      <p:sp>
        <p:nvSpPr>
          <p:cNvPr id="17" name="Freeform 29" descr="© INSCALE GmbH, 26.05.2010&#10;http://www.presentationload.com/">
            <a:extLst>
              <a:ext uri="{FF2B5EF4-FFF2-40B4-BE49-F238E27FC236}">
                <a16:creationId xmlns="" xmlns:a16="http://schemas.microsoft.com/office/drawing/2014/main" id="{692589D1-EA26-4421-94A2-CD19712160B7}"/>
              </a:ext>
            </a:extLst>
          </p:cNvPr>
          <p:cNvSpPr>
            <a:spLocks/>
          </p:cNvSpPr>
          <p:nvPr/>
        </p:nvSpPr>
        <p:spPr bwMode="gray">
          <a:xfrm>
            <a:off x="4536264" y="865143"/>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8" name="Text Box 52" descr="© INSCALE GmbH, 26.05.2010&#10;http://www.presentationload.com/">
            <a:extLst>
              <a:ext uri="{FF2B5EF4-FFF2-40B4-BE49-F238E27FC236}">
                <a16:creationId xmlns="" xmlns:a16="http://schemas.microsoft.com/office/drawing/2014/main" id="{365066B1-6253-44BE-A180-54813E667D4B}"/>
              </a:ext>
            </a:extLst>
          </p:cNvPr>
          <p:cNvSpPr txBox="1">
            <a:spLocks noChangeArrowheads="1"/>
          </p:cNvSpPr>
          <p:nvPr/>
        </p:nvSpPr>
        <p:spPr bwMode="gray">
          <a:xfrm>
            <a:off x="4788024" y="904514"/>
            <a:ext cx="1863674" cy="469892"/>
          </a:xfrm>
          <a:prstGeom prst="rect">
            <a:avLst/>
          </a:prstGeom>
          <a:noFill/>
          <a:ln w="9525">
            <a:noFill/>
            <a:miter lim="800000"/>
            <a:headEnd/>
            <a:tailEnd/>
          </a:ln>
          <a:effectLst>
            <a:outerShdw blurRad="50800" dist="38100" dir="2700000" algn="tl" rotWithShape="0">
              <a:prstClr val="black">
                <a:alpha val="40000"/>
              </a:prstClr>
            </a:outerShdw>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latin typeface="Tw Cen MT Condensed Extra Bold" panose="020B0803020202020204" pitchFamily="34" charset="0"/>
                <a:ea typeface="黑体" panose="02010609060101010101" pitchFamily="49" charset="-122"/>
              </a:rPr>
              <a:t>Case study</a:t>
            </a:r>
          </a:p>
        </p:txBody>
      </p:sp>
      <p:sp>
        <p:nvSpPr>
          <p:cNvPr id="12" name="Freeform 29" descr="© INSCALE GmbH, 26.05.2010&#10;http://www.presentationload.com/">
            <a:extLst>
              <a:ext uri="{FF2B5EF4-FFF2-40B4-BE49-F238E27FC236}">
                <a16:creationId xmlns="" xmlns:a16="http://schemas.microsoft.com/office/drawing/2014/main" id="{0A7C2CC6-99BC-4221-AC4B-1A0F6DDBE5EB}"/>
              </a:ext>
            </a:extLst>
          </p:cNvPr>
          <p:cNvSpPr>
            <a:spLocks/>
          </p:cNvSpPr>
          <p:nvPr/>
        </p:nvSpPr>
        <p:spPr bwMode="gray">
          <a:xfrm>
            <a:off x="2267744" y="867319"/>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5" name="Text Box 52" descr="© INSCALE GmbH, 26.05.2010&#10;http://www.presentationload.com/">
            <a:extLst>
              <a:ext uri="{FF2B5EF4-FFF2-40B4-BE49-F238E27FC236}">
                <a16:creationId xmlns="" xmlns:a16="http://schemas.microsoft.com/office/drawing/2014/main" id="{244DC8C8-105A-4B63-B7F1-36150054B343}"/>
              </a:ext>
            </a:extLst>
          </p:cNvPr>
          <p:cNvSpPr txBox="1">
            <a:spLocks noChangeArrowheads="1"/>
          </p:cNvSpPr>
          <p:nvPr/>
        </p:nvSpPr>
        <p:spPr bwMode="gray">
          <a:xfrm>
            <a:off x="2483768" y="906690"/>
            <a:ext cx="1863674"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solidFill>
                  <a:schemeClr val="bg1">
                    <a:lumMod val="65000"/>
                  </a:schemeClr>
                </a:solidFill>
                <a:latin typeface="Tw Cen MT Condensed Extra Bold" panose="020B0803020202020204" pitchFamily="34" charset="0"/>
                <a:ea typeface="黑体" panose="02010609060101010101" pitchFamily="49" charset="-122"/>
              </a:rPr>
              <a:t>Methodology</a:t>
            </a:r>
          </a:p>
        </p:txBody>
      </p:sp>
      <p:sp>
        <p:nvSpPr>
          <p:cNvPr id="13" name="Freeform 29" descr="© INSCALE GmbH, 26.05.2010&#10;http://www.presentationload.com/">
            <a:extLst>
              <a:ext uri="{FF2B5EF4-FFF2-40B4-BE49-F238E27FC236}">
                <a16:creationId xmlns="" xmlns:a16="http://schemas.microsoft.com/office/drawing/2014/main" id="{455E27F8-F483-4CC5-8B8C-C374B7BF0624}"/>
              </a:ext>
            </a:extLst>
          </p:cNvPr>
          <p:cNvSpPr>
            <a:spLocks/>
          </p:cNvSpPr>
          <p:nvPr/>
        </p:nvSpPr>
        <p:spPr bwMode="gray">
          <a:xfrm>
            <a:off x="8199" y="867319"/>
            <a:ext cx="2376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a:p>
        </p:txBody>
      </p:sp>
      <p:sp>
        <p:nvSpPr>
          <p:cNvPr id="14" name="Text Box 52" descr="© INSCALE GmbH, 26.05.2010&#10;http://www.presentationload.com/">
            <a:extLst>
              <a:ext uri="{FF2B5EF4-FFF2-40B4-BE49-F238E27FC236}">
                <a16:creationId xmlns="" xmlns:a16="http://schemas.microsoft.com/office/drawing/2014/main" id="{FA23ABE7-F510-4969-92A7-1CD6FC5E7559}"/>
              </a:ext>
            </a:extLst>
          </p:cNvPr>
          <p:cNvSpPr txBox="1">
            <a:spLocks noChangeArrowheads="1"/>
          </p:cNvSpPr>
          <p:nvPr/>
        </p:nvSpPr>
        <p:spPr bwMode="gray">
          <a:xfrm>
            <a:off x="256926" y="906690"/>
            <a:ext cx="1722786"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Introduction</a:t>
            </a:r>
          </a:p>
        </p:txBody>
      </p:sp>
      <p:sp>
        <p:nvSpPr>
          <p:cNvPr id="20" name="内容占位符 2">
            <a:hlinkClick r:id="rId5" action="ppaction://hlinksldjump"/>
            <a:extLst>
              <a:ext uri="{FF2B5EF4-FFF2-40B4-BE49-F238E27FC236}">
                <a16:creationId xmlns="" xmlns:a16="http://schemas.microsoft.com/office/drawing/2014/main" id="{427F0AD0-FC86-42EC-B7B7-D7780CC13D5E}"/>
              </a:ext>
            </a:extLst>
          </p:cNvPr>
          <p:cNvSpPr txBox="1">
            <a:spLocks noChangeArrowheads="1"/>
          </p:cNvSpPr>
          <p:nvPr/>
        </p:nvSpPr>
        <p:spPr bwMode="auto">
          <a:xfrm>
            <a:off x="35496" y="1639442"/>
            <a:ext cx="9044434" cy="423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0070C0"/>
              </a:buClr>
              <a:buSzPct val="75000"/>
              <a:buFont typeface="Wingdings" pitchFamily="2" charset="2"/>
              <a:buNone/>
              <a:defRPr sz="2400" kern="1200">
                <a:solidFill>
                  <a:schemeClr val="tx1"/>
                </a:solidFill>
                <a:latin typeface="Times New Roman" pitchFamily="18" charset="0"/>
                <a:ea typeface="+mn-ea"/>
                <a:cs typeface="Times New Roman" pitchFamily="18" charset="0"/>
              </a:defRPr>
            </a:lvl1pPr>
            <a:lvl2pPr marL="457200" indent="0" algn="ctr" rtl="0" eaLnBrk="1" fontAlgn="base" hangingPunct="1">
              <a:spcBef>
                <a:spcPct val="20000"/>
              </a:spcBef>
              <a:spcAft>
                <a:spcPct val="0"/>
              </a:spcAft>
              <a:buFont typeface="Arial" charset="0"/>
              <a:buNone/>
              <a:defRPr sz="2000" kern="1200">
                <a:solidFill>
                  <a:schemeClr val="tx1"/>
                </a:solidFill>
                <a:latin typeface="Times New Roman" pitchFamily="18" charset="0"/>
                <a:ea typeface="+mn-ea"/>
                <a:cs typeface="Times New Roman" pitchFamily="18" charset="0"/>
              </a:defRPr>
            </a:lvl2pPr>
            <a:lvl3pPr marL="914400" indent="0" algn="ctr" rtl="0" eaLnBrk="1" fontAlgn="base" hangingPunct="1">
              <a:spcBef>
                <a:spcPct val="20000"/>
              </a:spcBef>
              <a:spcAft>
                <a:spcPct val="0"/>
              </a:spcAft>
              <a:buFont typeface="Arial" charset="0"/>
              <a:buNone/>
              <a:defRPr sz="1800" kern="1200">
                <a:solidFill>
                  <a:schemeClr val="tx1"/>
                </a:solidFill>
                <a:latin typeface="Times New Roman" pitchFamily="18" charset="0"/>
                <a:ea typeface="+mn-ea"/>
                <a:cs typeface="Times New Roman" pitchFamily="18" charset="0"/>
              </a:defRPr>
            </a:lvl3pPr>
            <a:lvl4pPr marL="1371600" indent="0" algn="ctr" rtl="0" eaLnBrk="1" fontAlgn="base" hangingPunct="1">
              <a:spcBef>
                <a:spcPct val="20000"/>
              </a:spcBef>
              <a:spcAft>
                <a:spcPct val="0"/>
              </a:spcAft>
              <a:buFont typeface="Arial" charset="0"/>
              <a:buNone/>
              <a:defRPr sz="1600" kern="1200">
                <a:solidFill>
                  <a:schemeClr val="tx1"/>
                </a:solidFill>
                <a:latin typeface="Times New Roman" pitchFamily="18" charset="0"/>
                <a:ea typeface="+mn-ea"/>
                <a:cs typeface="Times New Roman" pitchFamily="18" charset="0"/>
              </a:defRPr>
            </a:lvl4pPr>
            <a:lvl5pPr marL="1828800" indent="0" algn="ctr" rtl="0" eaLnBrk="1" fontAlgn="base" hangingPunct="1">
              <a:spcBef>
                <a:spcPct val="20000"/>
              </a:spcBef>
              <a:spcAft>
                <a:spcPct val="0"/>
              </a:spcAft>
              <a:buFont typeface="Arial" charset="0"/>
              <a:buNone/>
              <a:defRPr sz="1600" kern="1200">
                <a:solidFill>
                  <a:schemeClr val="tx1"/>
                </a:solidFill>
                <a:latin typeface="Times New Roman" pitchFamily="18" charset="0"/>
                <a:ea typeface="+mn-ea"/>
                <a:cs typeface="Times New Roman" pitchFamily="18" charset="0"/>
              </a:defRPr>
            </a:lvl5pPr>
            <a:lvl6pPr marL="22860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indent="457200" algn="just">
              <a:lnSpc>
                <a:spcPts val="2800"/>
              </a:lnSpc>
            </a:pPr>
            <a:endParaRPr lang="en-US" altLang="zh-CN" sz="2000" dirty="0">
              <a:sym typeface="微软雅黑" panose="020B0503020204020204" pitchFamily="34" charset="-122"/>
            </a:endParaRPr>
          </a:p>
        </p:txBody>
      </p:sp>
      <p:sp>
        <p:nvSpPr>
          <p:cNvPr id="21" name="文本框 4">
            <a:extLst>
              <a:ext uri="{FF2B5EF4-FFF2-40B4-BE49-F238E27FC236}">
                <a16:creationId xmlns="" xmlns:a16="http://schemas.microsoft.com/office/drawing/2014/main" id="{43D4DB1D-DB1D-43B5-808B-3BBE86CF4300}"/>
              </a:ext>
            </a:extLst>
          </p:cNvPr>
          <p:cNvSpPr>
            <a:spLocks noChangeArrowheads="1"/>
          </p:cNvSpPr>
          <p:nvPr/>
        </p:nvSpPr>
        <p:spPr bwMode="auto">
          <a:xfrm>
            <a:off x="899542" y="159023"/>
            <a:ext cx="6264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dirty="0">
                <a:solidFill>
                  <a:schemeClr val="bg1">
                    <a:lumMod val="50000"/>
                  </a:schemeClr>
                </a:solidFill>
                <a:latin typeface="+mn-lt"/>
                <a:sym typeface="微软雅黑" panose="020B0503020204020204" pitchFamily="34" charset="-122"/>
              </a:rPr>
              <a:t>The Impact of Solar Radiation on Pollutant Transmission Characteristics in High-rise Building</a:t>
            </a:r>
          </a:p>
        </p:txBody>
      </p:sp>
      <p:graphicFrame>
        <p:nvGraphicFramePr>
          <p:cNvPr id="22" name="表格 21"/>
          <p:cNvGraphicFramePr>
            <a:graphicFrameLocks noGrp="1"/>
          </p:cNvGraphicFramePr>
          <p:nvPr>
            <p:extLst>
              <p:ext uri="{D42A27DB-BD31-4B8C-83A1-F6EECF244321}">
                <p14:modId xmlns:p14="http://schemas.microsoft.com/office/powerpoint/2010/main" val="42676110"/>
              </p:ext>
            </p:extLst>
          </p:nvPr>
        </p:nvGraphicFramePr>
        <p:xfrm>
          <a:off x="686778" y="2420888"/>
          <a:ext cx="7795065" cy="3852001"/>
        </p:xfrm>
        <a:graphic>
          <a:graphicData uri="http://schemas.openxmlformats.org/drawingml/2006/table">
            <a:tbl>
              <a:tblPr firstRow="1" firstCol="1" bandRow="1">
                <a:tableStyleId>{5C22544A-7EE6-4342-B048-85BDC9FD1C3A}</a:tableStyleId>
              </a:tblPr>
              <a:tblGrid>
                <a:gridCol w="1242857"/>
                <a:gridCol w="821890"/>
                <a:gridCol w="824754"/>
                <a:gridCol w="824754"/>
                <a:gridCol w="816162"/>
                <a:gridCol w="816162"/>
                <a:gridCol w="816162"/>
                <a:gridCol w="816162"/>
                <a:gridCol w="816162"/>
              </a:tblGrid>
              <a:tr h="400344">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Case No.</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II1</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II3</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II4</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II7</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III1</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III3</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III5</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III7</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r>
              <a:tr h="400344">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US" altLang="zh-CN" sz="1600" i="1" dirty="0" smtClean="0">
                          <a:solidFill>
                            <a:schemeClr val="tx1"/>
                          </a:solidFill>
                          <a:latin typeface="Times New Roman" panose="02020603050405020304" pitchFamily="18" charset="0"/>
                          <a:cs typeface="Times New Roman" panose="02020603050405020304" pitchFamily="18" charset="0"/>
                        </a:rPr>
                        <a:t>U</a:t>
                      </a:r>
                      <a:r>
                        <a:rPr lang="en-US" altLang="zh-CN" sz="1600" i="0" dirty="0" smtClean="0">
                          <a:solidFill>
                            <a:schemeClr val="tx1"/>
                          </a:solidFill>
                          <a:latin typeface="Times New Roman" panose="02020603050405020304" pitchFamily="18" charset="0"/>
                          <a:cs typeface="Times New Roman" panose="02020603050405020304" pitchFamily="18" charset="0"/>
                        </a:rPr>
                        <a:t>(m/s)</a:t>
                      </a: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0.4</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0.8</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1.0</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3.2</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0.4</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0.6</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1.0</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3.2</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r>
              <a:tr h="400344">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zh-CN" altLang="en-US" sz="1600" i="1" dirty="0" smtClean="0">
                          <a:solidFill>
                            <a:schemeClr val="tx1"/>
                          </a:solidFill>
                          <a:latin typeface="Times New Roman" panose="02020603050405020304" pitchFamily="18" charset="0"/>
                          <a:cs typeface="Times New Roman" panose="02020603050405020304" pitchFamily="18" charset="0"/>
                        </a:rPr>
                        <a:t>Δ</a:t>
                      </a:r>
                      <a:r>
                        <a:rPr lang="en-US" altLang="zh-CN" sz="1600" i="1" dirty="0" smtClean="0">
                          <a:solidFill>
                            <a:schemeClr val="tx1"/>
                          </a:solidFill>
                          <a:latin typeface="Times New Roman" panose="02020603050405020304" pitchFamily="18" charset="0"/>
                          <a:cs typeface="Times New Roman" panose="02020603050405020304" pitchFamily="18" charset="0"/>
                        </a:rPr>
                        <a:t>T</a:t>
                      </a:r>
                      <a:r>
                        <a:rPr lang="en-US" altLang="zh-CN" sz="1600" i="0" dirty="0" smtClean="0">
                          <a:solidFill>
                            <a:schemeClr val="tx1"/>
                          </a:solidFill>
                          <a:latin typeface="Times New Roman" panose="02020603050405020304" pitchFamily="18" charset="0"/>
                          <a:cs typeface="Times New Roman" panose="02020603050405020304" pitchFamily="18" charset="0"/>
                        </a:rPr>
                        <a:t>(</a:t>
                      </a:r>
                      <a:r>
                        <a:rPr lang="zh-CN" altLang="en-US" sz="1600" i="0"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600" i="0" dirty="0" smtClean="0">
                          <a:solidFill>
                            <a:schemeClr val="tx1"/>
                          </a:solidFill>
                          <a:latin typeface="Times New Roman" panose="02020603050405020304" pitchFamily="18" charset="0"/>
                          <a:cs typeface="Times New Roman" panose="02020603050405020304" pitchFamily="18" charset="0"/>
                        </a:rPr>
                        <a:t>)</a:t>
                      </a: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13</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13</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13</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13</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3.5</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3.5</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3.5</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3.5</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r>
              <a:tr h="400344">
                <a:tc>
                  <a:txBody>
                    <a:bodyPr/>
                    <a:lstStyle/>
                    <a:p>
                      <a:pPr algn="ctr">
                        <a:spcBef>
                          <a:spcPts val="300"/>
                        </a:spcBef>
                        <a:spcAft>
                          <a:spcPts val="300"/>
                        </a:spcAft>
                      </a:pPr>
                      <a:r>
                        <a:rPr lang="en-US" sz="1600" i="1" kern="100" dirty="0" err="1">
                          <a:solidFill>
                            <a:schemeClr val="tx1"/>
                          </a:solidFill>
                          <a:effectLst/>
                          <a:latin typeface="Times New Roman" panose="02020603050405020304" pitchFamily="18" charset="0"/>
                          <a:cs typeface="Times New Roman" panose="02020603050405020304" pitchFamily="18" charset="0"/>
                        </a:rPr>
                        <a:t>Ri</a:t>
                      </a:r>
                      <a:endParaRPr lang="zh-CN" sz="1200" i="1"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156.9</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39.2</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25.1</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2.5</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42.9</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19.1</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6.9</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0.67</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r>
              <a:tr h="400344">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19</a:t>
                      </a:r>
                      <a:r>
                        <a:rPr lang="en-US" sz="1600" kern="100" baseline="30000">
                          <a:solidFill>
                            <a:schemeClr val="tx1"/>
                          </a:solidFill>
                          <a:effectLst/>
                          <a:latin typeface="Times New Roman" panose="02020603050405020304" pitchFamily="18" charset="0"/>
                          <a:cs typeface="Times New Roman" panose="02020603050405020304" pitchFamily="18" charset="0"/>
                        </a:rPr>
                        <a:t>th</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7.7</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9.5</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9.6</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6.9</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5.3</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5.4</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4.5</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4.4</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r>
              <a:tr h="400344">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18</a:t>
                      </a:r>
                      <a:r>
                        <a:rPr lang="en-US" sz="1600" kern="100" baseline="30000">
                          <a:solidFill>
                            <a:schemeClr val="tx1"/>
                          </a:solidFill>
                          <a:effectLst/>
                          <a:latin typeface="Times New Roman" panose="02020603050405020304" pitchFamily="18" charset="0"/>
                          <a:cs typeface="Times New Roman" panose="02020603050405020304" pitchFamily="18" charset="0"/>
                        </a:rPr>
                        <a:t>th</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7.2</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9.0</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9.2</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4.7</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5.1</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5.4</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3.6</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1.7</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r>
              <a:tr h="400344">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11</a:t>
                      </a:r>
                      <a:r>
                        <a:rPr lang="en-US" sz="1600" kern="100" baseline="30000">
                          <a:solidFill>
                            <a:schemeClr val="tx1"/>
                          </a:solidFill>
                          <a:effectLst/>
                          <a:latin typeface="Times New Roman" panose="02020603050405020304" pitchFamily="18" charset="0"/>
                          <a:cs typeface="Times New Roman" panose="02020603050405020304" pitchFamily="18" charset="0"/>
                        </a:rPr>
                        <a:t>th</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8.4</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9.3</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9.2</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1.2</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5.3</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5.3</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4.0</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1.1</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r>
              <a:tr h="248905">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10</a:t>
                      </a:r>
                      <a:r>
                        <a:rPr lang="en-US" sz="1600" kern="100" baseline="30000">
                          <a:solidFill>
                            <a:schemeClr val="tx1"/>
                          </a:solidFill>
                          <a:effectLst/>
                          <a:latin typeface="Times New Roman" panose="02020603050405020304" pitchFamily="18" charset="0"/>
                          <a:cs typeface="Times New Roman" panose="02020603050405020304" pitchFamily="18" charset="0"/>
                        </a:rPr>
                        <a:t>th</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8.0</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8.9</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7.6</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0.7</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5.2</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4.3</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3.2</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1.3</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r>
              <a:tr h="400344">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3</a:t>
                      </a:r>
                      <a:r>
                        <a:rPr lang="en-US" sz="1600" kern="100" baseline="30000">
                          <a:solidFill>
                            <a:schemeClr val="tx1"/>
                          </a:solidFill>
                          <a:effectLst/>
                          <a:latin typeface="Times New Roman" panose="02020603050405020304" pitchFamily="18" charset="0"/>
                          <a:cs typeface="Times New Roman" panose="02020603050405020304" pitchFamily="18" charset="0"/>
                        </a:rPr>
                        <a:t>rd</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8.1</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8.3</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8.1</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0.7</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4.9</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4.7</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2.6</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1.1</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r>
              <a:tr h="400344">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2</a:t>
                      </a:r>
                      <a:r>
                        <a:rPr lang="en-US" sz="1600" kern="100" baseline="30000">
                          <a:solidFill>
                            <a:schemeClr val="tx1"/>
                          </a:solidFill>
                          <a:effectLst/>
                          <a:latin typeface="Times New Roman" panose="02020603050405020304" pitchFamily="18" charset="0"/>
                          <a:cs typeface="Times New Roman" panose="02020603050405020304" pitchFamily="18" charset="0"/>
                        </a:rPr>
                        <a:t>nd</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8.7</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7.2</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6.7</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2.2</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a:solidFill>
                            <a:schemeClr val="tx1"/>
                          </a:solidFill>
                          <a:effectLst/>
                          <a:latin typeface="Times New Roman" panose="02020603050405020304" pitchFamily="18" charset="0"/>
                          <a:cs typeface="Times New Roman" panose="02020603050405020304" pitchFamily="18" charset="0"/>
                        </a:rPr>
                        <a:t>4.4</a:t>
                      </a:r>
                      <a:endParaRPr lang="zh-CN" sz="1200" kern="10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3.9</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2.7</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a:solidFill>
                            <a:schemeClr val="tx1"/>
                          </a:solidFill>
                          <a:effectLst/>
                          <a:latin typeface="Times New Roman" panose="02020603050405020304" pitchFamily="18" charset="0"/>
                          <a:cs typeface="Times New Roman" panose="02020603050405020304" pitchFamily="18" charset="0"/>
                        </a:rPr>
                        <a:t>0.8</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r>
            </a:tbl>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778826476"/>
              </p:ext>
            </p:extLst>
          </p:nvPr>
        </p:nvGraphicFramePr>
        <p:xfrm>
          <a:off x="3232150" y="1471642"/>
          <a:ext cx="2141538" cy="787400"/>
        </p:xfrm>
        <a:graphic>
          <a:graphicData uri="http://schemas.openxmlformats.org/presentationml/2006/ole">
            <mc:AlternateContent xmlns:mc="http://schemas.openxmlformats.org/markup-compatibility/2006">
              <mc:Choice xmlns:v="urn:schemas-microsoft-com:vml" Requires="v">
                <p:oleObj spid="_x0000_s10288" name="Equation" r:id="rId6" imgW="1371600" imgH="508000" progId="Equation.DSMT4">
                  <p:embed/>
                </p:oleObj>
              </mc:Choice>
              <mc:Fallback>
                <p:oleObj name="Equation" r:id="rId6" imgW="1371600" imgH="508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2150" y="1471642"/>
                        <a:ext cx="2141538"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矩形 23"/>
          <p:cNvSpPr/>
          <p:nvPr/>
        </p:nvSpPr>
        <p:spPr>
          <a:xfrm>
            <a:off x="2822021" y="2287936"/>
            <a:ext cx="709449" cy="4140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244663" y="2287936"/>
            <a:ext cx="709449" cy="4140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626064" y="2287936"/>
            <a:ext cx="709449" cy="4140000"/>
          </a:xfrm>
          <a:prstGeom prst="rect">
            <a:avLst/>
          </a:prstGeom>
          <a:noFill/>
          <a:ln>
            <a:solidFill>
              <a:srgbClr val="0033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6094799" y="2266915"/>
            <a:ext cx="709449" cy="4140000"/>
          </a:xfrm>
          <a:prstGeom prst="rect">
            <a:avLst/>
          </a:prstGeom>
          <a:noFill/>
          <a:ln>
            <a:solidFill>
              <a:srgbClr val="0033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53534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938" y="6529388"/>
            <a:ext cx="2028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标题 1"/>
          <p:cNvSpPr>
            <a:spLocks noChangeArrowheads="1"/>
          </p:cNvSpPr>
          <p:nvPr/>
        </p:nvSpPr>
        <p:spPr bwMode="auto">
          <a:xfrm>
            <a:off x="-4763" y="6529388"/>
            <a:ext cx="7385051" cy="361950"/>
          </a:xfrm>
          <a:prstGeom prst="rect">
            <a:avLst/>
          </a:prstGeom>
          <a:solidFill>
            <a:srgbClr val="538CD5"/>
          </a:solidFill>
          <a:ln>
            <a:noFill/>
          </a:ln>
          <a:extLst>
            <a:ext uri="{91240B29-F687-4F45-9708-019B960494DF}">
              <a14:hiddenLine xmlns:a14="http://schemas.microsoft.com/office/drawing/2010/main" w="25400">
                <a:solidFill>
                  <a:srgbClr val="718841"/>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solidFill>
                  <a:schemeClr val="bg1"/>
                </a:solidFill>
                <a:latin typeface="楷体" panose="02010609060101010101" pitchFamily="49" charset="-122"/>
                <a:ea typeface="楷体" panose="02010609060101010101" pitchFamily="49" charset="-122"/>
                <a:sym typeface="Times New Roman" panose="02020603050405020304" pitchFamily="18" charset="0"/>
              </a:rPr>
              <a:t>             </a:t>
            </a:r>
            <a:r>
              <a:rPr lang="zh-CN" altLang="zh-CN" sz="2000">
                <a:solidFill>
                  <a:schemeClr val="bg1"/>
                </a:solidFill>
                <a:latin typeface="楷体" panose="02010609060101010101" pitchFamily="49" charset="-122"/>
                <a:ea typeface="楷体" panose="02010609060101010101" pitchFamily="49" charset="-122"/>
                <a:sym typeface="Times New Roman" panose="02020603050405020304" pitchFamily="18" charset="0"/>
              </a:rPr>
              <a:t>机械与能源工程学院---高效清洁能源课题组</a:t>
            </a:r>
            <a:endParaRPr lang="zh-CN" altLang="zh-CN"/>
          </a:p>
        </p:txBody>
      </p:sp>
      <p:sp>
        <p:nvSpPr>
          <p:cNvPr id="4100" name="直接连接符 4"/>
          <p:cNvSpPr>
            <a:spLocks noChangeShapeType="1"/>
          </p:cNvSpPr>
          <p:nvPr/>
        </p:nvSpPr>
        <p:spPr bwMode="auto">
          <a:xfrm flipV="1">
            <a:off x="758825" y="0"/>
            <a:ext cx="1588" cy="809625"/>
          </a:xfrm>
          <a:prstGeom prst="line">
            <a:avLst/>
          </a:prstGeom>
          <a:noFill/>
          <a:ln w="15875">
            <a:solidFill>
              <a:srgbClr val="8CB3E3"/>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101" name="图片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2763" y="0"/>
            <a:ext cx="2286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直接连接符 16"/>
          <p:cNvSpPr>
            <a:spLocks noChangeShapeType="1"/>
          </p:cNvSpPr>
          <p:nvPr/>
        </p:nvSpPr>
        <p:spPr bwMode="auto">
          <a:xfrm>
            <a:off x="-4763" y="620713"/>
            <a:ext cx="5513388" cy="1587"/>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 name="直接连接符 23"/>
          <p:cNvSpPr>
            <a:spLocks noChangeShapeType="1"/>
          </p:cNvSpPr>
          <p:nvPr/>
        </p:nvSpPr>
        <p:spPr bwMode="auto">
          <a:xfrm>
            <a:off x="923925" y="-6350"/>
            <a:ext cx="1588" cy="784225"/>
          </a:xfrm>
          <a:prstGeom prst="line">
            <a:avLst/>
          </a:prstGeom>
          <a:noFill/>
          <a:ln w="9525">
            <a:solidFill>
              <a:srgbClr val="76923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Freeform 24" descr="© INSCALE GmbH, 26.05.2010&#10;http://www.presentationload.com/">
            <a:extLst>
              <a:ext uri="{FF2B5EF4-FFF2-40B4-BE49-F238E27FC236}">
                <a16:creationId xmlns="" xmlns:a16="http://schemas.microsoft.com/office/drawing/2014/main" id="{0D301BF0-4207-4FC1-ACA4-D705E1A5FA56}"/>
              </a:ext>
            </a:extLst>
          </p:cNvPr>
          <p:cNvSpPr>
            <a:spLocks/>
          </p:cNvSpPr>
          <p:nvPr/>
        </p:nvSpPr>
        <p:spPr bwMode="gray">
          <a:xfrm>
            <a:off x="6732240" y="866755"/>
            <a:ext cx="2412000" cy="568800"/>
          </a:xfrm>
          <a:custGeom>
            <a:avLst/>
            <a:gdLst/>
            <a:ahLst/>
            <a:cxnLst>
              <a:cxn ang="0">
                <a:pos x="993" y="184"/>
              </a:cxn>
              <a:cxn ang="0">
                <a:pos x="993" y="46"/>
              </a:cxn>
              <a:cxn ang="0">
                <a:pos x="947" y="0"/>
              </a:cxn>
              <a:cxn ang="0">
                <a:pos x="92" y="0"/>
              </a:cxn>
              <a:cxn ang="0">
                <a:pos x="46" y="46"/>
              </a:cxn>
              <a:cxn ang="0">
                <a:pos x="46" y="184"/>
              </a:cxn>
              <a:cxn ang="0">
                <a:pos x="0" y="230"/>
              </a:cxn>
              <a:cxn ang="0">
                <a:pos x="993" y="229"/>
              </a:cxn>
              <a:cxn ang="0">
                <a:pos x="993" y="184"/>
              </a:cxn>
            </a:cxnLst>
            <a:rect l="0" t="0" r="r" b="b"/>
            <a:pathLst>
              <a:path w="993" h="230">
                <a:moveTo>
                  <a:pt x="993" y="184"/>
                </a:moveTo>
                <a:cubicBezTo>
                  <a:pt x="993" y="46"/>
                  <a:pt x="993" y="46"/>
                  <a:pt x="993" y="46"/>
                </a:cubicBezTo>
                <a:cubicBezTo>
                  <a:pt x="993" y="20"/>
                  <a:pt x="971" y="0"/>
                  <a:pt x="947" y="0"/>
                </a:cubicBezTo>
                <a:cubicBezTo>
                  <a:pt x="92" y="0"/>
                  <a:pt x="92" y="0"/>
                  <a:pt x="92" y="0"/>
                </a:cubicBezTo>
                <a:cubicBezTo>
                  <a:pt x="66" y="0"/>
                  <a:pt x="46" y="20"/>
                  <a:pt x="46" y="46"/>
                </a:cubicBezTo>
                <a:cubicBezTo>
                  <a:pt x="46" y="184"/>
                  <a:pt x="46" y="184"/>
                  <a:pt x="46" y="184"/>
                </a:cubicBezTo>
                <a:cubicBezTo>
                  <a:pt x="46" y="208"/>
                  <a:pt x="26" y="230"/>
                  <a:pt x="0" y="230"/>
                </a:cubicBezTo>
                <a:lnTo>
                  <a:pt x="993" y="229"/>
                </a:lnTo>
                <a:lnTo>
                  <a:pt x="993" y="184"/>
                </a:ln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p>
        </p:txBody>
      </p:sp>
      <p:sp>
        <p:nvSpPr>
          <p:cNvPr id="16" name="Text Box 52" descr="© INSCALE GmbH, 26.05.2010&#10;http://www.presentationload.com/">
            <a:extLst>
              <a:ext uri="{FF2B5EF4-FFF2-40B4-BE49-F238E27FC236}">
                <a16:creationId xmlns="" xmlns:a16="http://schemas.microsoft.com/office/drawing/2014/main" id="{F03C1729-2D82-42F2-BF54-981576564C6B}"/>
              </a:ext>
            </a:extLst>
          </p:cNvPr>
          <p:cNvSpPr txBox="1">
            <a:spLocks noChangeArrowheads="1"/>
          </p:cNvSpPr>
          <p:nvPr/>
        </p:nvSpPr>
        <p:spPr bwMode="gray">
          <a:xfrm>
            <a:off x="7092280" y="906690"/>
            <a:ext cx="1872208"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Conclusions</a:t>
            </a:r>
          </a:p>
        </p:txBody>
      </p:sp>
      <p:sp>
        <p:nvSpPr>
          <p:cNvPr id="17" name="Freeform 29" descr="© INSCALE GmbH, 26.05.2010&#10;http://www.presentationload.com/">
            <a:extLst>
              <a:ext uri="{FF2B5EF4-FFF2-40B4-BE49-F238E27FC236}">
                <a16:creationId xmlns="" xmlns:a16="http://schemas.microsoft.com/office/drawing/2014/main" id="{692589D1-EA26-4421-94A2-CD19712160B7}"/>
              </a:ext>
            </a:extLst>
          </p:cNvPr>
          <p:cNvSpPr>
            <a:spLocks/>
          </p:cNvSpPr>
          <p:nvPr/>
        </p:nvSpPr>
        <p:spPr bwMode="gray">
          <a:xfrm>
            <a:off x="4536264" y="865143"/>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8" name="Text Box 52" descr="© INSCALE GmbH, 26.05.2010&#10;http://www.presentationload.com/">
            <a:extLst>
              <a:ext uri="{FF2B5EF4-FFF2-40B4-BE49-F238E27FC236}">
                <a16:creationId xmlns="" xmlns:a16="http://schemas.microsoft.com/office/drawing/2014/main" id="{365066B1-6253-44BE-A180-54813E667D4B}"/>
              </a:ext>
            </a:extLst>
          </p:cNvPr>
          <p:cNvSpPr txBox="1">
            <a:spLocks noChangeArrowheads="1"/>
          </p:cNvSpPr>
          <p:nvPr/>
        </p:nvSpPr>
        <p:spPr bwMode="gray">
          <a:xfrm>
            <a:off x="4788024" y="904514"/>
            <a:ext cx="1863674" cy="469892"/>
          </a:xfrm>
          <a:prstGeom prst="rect">
            <a:avLst/>
          </a:prstGeom>
          <a:noFill/>
          <a:ln w="9525">
            <a:noFill/>
            <a:miter lim="800000"/>
            <a:headEnd/>
            <a:tailEnd/>
          </a:ln>
          <a:effectLst>
            <a:outerShdw blurRad="50800" dist="38100" dir="2700000" algn="tl" rotWithShape="0">
              <a:prstClr val="black">
                <a:alpha val="40000"/>
              </a:prstClr>
            </a:outerShdw>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latin typeface="Tw Cen MT Condensed Extra Bold" panose="020B0803020202020204" pitchFamily="34" charset="0"/>
                <a:ea typeface="黑体" panose="02010609060101010101" pitchFamily="49" charset="-122"/>
              </a:rPr>
              <a:t>Case study</a:t>
            </a:r>
          </a:p>
        </p:txBody>
      </p:sp>
      <p:sp>
        <p:nvSpPr>
          <p:cNvPr id="12" name="Freeform 29" descr="© INSCALE GmbH, 26.05.2010&#10;http://www.presentationload.com/">
            <a:extLst>
              <a:ext uri="{FF2B5EF4-FFF2-40B4-BE49-F238E27FC236}">
                <a16:creationId xmlns="" xmlns:a16="http://schemas.microsoft.com/office/drawing/2014/main" id="{0A7C2CC6-99BC-4221-AC4B-1A0F6DDBE5EB}"/>
              </a:ext>
            </a:extLst>
          </p:cNvPr>
          <p:cNvSpPr>
            <a:spLocks/>
          </p:cNvSpPr>
          <p:nvPr/>
        </p:nvSpPr>
        <p:spPr bwMode="gray">
          <a:xfrm>
            <a:off x="2267744" y="867319"/>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5" name="Text Box 52" descr="© INSCALE GmbH, 26.05.2010&#10;http://www.presentationload.com/">
            <a:extLst>
              <a:ext uri="{FF2B5EF4-FFF2-40B4-BE49-F238E27FC236}">
                <a16:creationId xmlns="" xmlns:a16="http://schemas.microsoft.com/office/drawing/2014/main" id="{244DC8C8-105A-4B63-B7F1-36150054B343}"/>
              </a:ext>
            </a:extLst>
          </p:cNvPr>
          <p:cNvSpPr txBox="1">
            <a:spLocks noChangeArrowheads="1"/>
          </p:cNvSpPr>
          <p:nvPr/>
        </p:nvSpPr>
        <p:spPr bwMode="gray">
          <a:xfrm>
            <a:off x="2483768" y="906690"/>
            <a:ext cx="1863674"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solidFill>
                  <a:schemeClr val="bg1">
                    <a:lumMod val="65000"/>
                  </a:schemeClr>
                </a:solidFill>
                <a:latin typeface="Tw Cen MT Condensed Extra Bold" panose="020B0803020202020204" pitchFamily="34" charset="0"/>
                <a:ea typeface="黑体" panose="02010609060101010101" pitchFamily="49" charset="-122"/>
              </a:rPr>
              <a:t>Methodology</a:t>
            </a:r>
          </a:p>
        </p:txBody>
      </p:sp>
      <p:sp>
        <p:nvSpPr>
          <p:cNvPr id="13" name="Freeform 29" descr="© INSCALE GmbH, 26.05.2010&#10;http://www.presentationload.com/">
            <a:extLst>
              <a:ext uri="{FF2B5EF4-FFF2-40B4-BE49-F238E27FC236}">
                <a16:creationId xmlns="" xmlns:a16="http://schemas.microsoft.com/office/drawing/2014/main" id="{455E27F8-F483-4CC5-8B8C-C374B7BF0624}"/>
              </a:ext>
            </a:extLst>
          </p:cNvPr>
          <p:cNvSpPr>
            <a:spLocks/>
          </p:cNvSpPr>
          <p:nvPr/>
        </p:nvSpPr>
        <p:spPr bwMode="gray">
          <a:xfrm>
            <a:off x="8199" y="867319"/>
            <a:ext cx="2376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a:p>
        </p:txBody>
      </p:sp>
      <p:sp>
        <p:nvSpPr>
          <p:cNvPr id="14" name="Text Box 52" descr="© INSCALE GmbH, 26.05.2010&#10;http://www.presentationload.com/">
            <a:extLst>
              <a:ext uri="{FF2B5EF4-FFF2-40B4-BE49-F238E27FC236}">
                <a16:creationId xmlns="" xmlns:a16="http://schemas.microsoft.com/office/drawing/2014/main" id="{FA23ABE7-F510-4969-92A7-1CD6FC5E7559}"/>
              </a:ext>
            </a:extLst>
          </p:cNvPr>
          <p:cNvSpPr txBox="1">
            <a:spLocks noChangeArrowheads="1"/>
          </p:cNvSpPr>
          <p:nvPr/>
        </p:nvSpPr>
        <p:spPr bwMode="gray">
          <a:xfrm>
            <a:off x="256926" y="906690"/>
            <a:ext cx="1722786"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Introduction</a:t>
            </a:r>
          </a:p>
        </p:txBody>
      </p:sp>
      <p:sp>
        <p:nvSpPr>
          <p:cNvPr id="22" name="文本框 4">
            <a:extLst>
              <a:ext uri="{FF2B5EF4-FFF2-40B4-BE49-F238E27FC236}">
                <a16:creationId xmlns="" xmlns:a16="http://schemas.microsoft.com/office/drawing/2014/main" id="{43D4DB1D-DB1D-43B5-808B-3BBE86CF4300}"/>
              </a:ext>
            </a:extLst>
          </p:cNvPr>
          <p:cNvSpPr>
            <a:spLocks noChangeArrowheads="1"/>
          </p:cNvSpPr>
          <p:nvPr/>
        </p:nvSpPr>
        <p:spPr bwMode="auto">
          <a:xfrm>
            <a:off x="899542" y="159023"/>
            <a:ext cx="6264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dirty="0">
                <a:solidFill>
                  <a:schemeClr val="bg1">
                    <a:lumMod val="50000"/>
                  </a:schemeClr>
                </a:solidFill>
                <a:latin typeface="+mn-lt"/>
                <a:sym typeface="微软雅黑" panose="020B0503020204020204" pitchFamily="34" charset="-122"/>
              </a:rPr>
              <a:t>The Impact of Solar Radiation on Pollutant Transmission Characteristics in High-rise Building</a:t>
            </a:r>
          </a:p>
        </p:txBody>
      </p:sp>
      <p:graphicFrame>
        <p:nvGraphicFramePr>
          <p:cNvPr id="3" name="对象 2"/>
          <p:cNvGraphicFramePr>
            <a:graphicFrameLocks noChangeAspect="1"/>
          </p:cNvGraphicFramePr>
          <p:nvPr>
            <p:extLst>
              <p:ext uri="{D42A27DB-BD31-4B8C-83A1-F6EECF244321}">
                <p14:modId xmlns:p14="http://schemas.microsoft.com/office/powerpoint/2010/main" val="4088046791"/>
              </p:ext>
            </p:extLst>
          </p:nvPr>
        </p:nvGraphicFramePr>
        <p:xfrm>
          <a:off x="3295650" y="1583134"/>
          <a:ext cx="2124075" cy="693738"/>
        </p:xfrm>
        <a:graphic>
          <a:graphicData uri="http://schemas.openxmlformats.org/presentationml/2006/ole">
            <mc:AlternateContent xmlns:mc="http://schemas.openxmlformats.org/markup-compatibility/2006">
              <mc:Choice xmlns:v="urn:schemas-microsoft-com:vml" Requires="v">
                <p:oleObj spid="_x0000_s9267" name="Equation" r:id="rId5" imgW="1397000" imgH="457200" progId="Equation.DSMT4">
                  <p:embed/>
                </p:oleObj>
              </mc:Choice>
              <mc:Fallback>
                <p:oleObj name="Equation" r:id="rId5" imgW="1397000" imgH="457200" progId="Equation.DSMT4">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5650" y="1583134"/>
                        <a:ext cx="2124075"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1255327832"/>
              </p:ext>
            </p:extLst>
          </p:nvPr>
        </p:nvGraphicFramePr>
        <p:xfrm>
          <a:off x="611560" y="2385329"/>
          <a:ext cx="7795065" cy="3995680"/>
        </p:xfrm>
        <a:graphic>
          <a:graphicData uri="http://schemas.openxmlformats.org/drawingml/2006/table">
            <a:tbl>
              <a:tblPr firstRow="1" firstCol="1" bandRow="1">
                <a:tableStyleId>{5C22544A-7EE6-4342-B048-85BDC9FD1C3A}</a:tableStyleId>
              </a:tblPr>
              <a:tblGrid>
                <a:gridCol w="1242857"/>
                <a:gridCol w="821890"/>
                <a:gridCol w="824754"/>
                <a:gridCol w="824754"/>
                <a:gridCol w="816162"/>
                <a:gridCol w="816162"/>
                <a:gridCol w="816162"/>
                <a:gridCol w="816162"/>
                <a:gridCol w="816162"/>
              </a:tblGrid>
              <a:tr h="415310">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Case No.</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II1</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II3</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II4</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II7</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III1</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III3</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III5</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III7</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r>
              <a:tr h="415310">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US" altLang="zh-CN" sz="1600" i="1" smtClean="0">
                          <a:solidFill>
                            <a:schemeClr val="tx1"/>
                          </a:solidFill>
                          <a:latin typeface="Times New Roman" panose="02020603050405020304" pitchFamily="18" charset="0"/>
                          <a:cs typeface="Times New Roman" panose="02020603050405020304" pitchFamily="18" charset="0"/>
                        </a:rPr>
                        <a:t>U</a:t>
                      </a:r>
                      <a:r>
                        <a:rPr lang="en-US" altLang="zh-CN" sz="1600" i="0" smtClean="0">
                          <a:solidFill>
                            <a:schemeClr val="tx1"/>
                          </a:solidFill>
                          <a:latin typeface="Times New Roman" panose="02020603050405020304" pitchFamily="18" charset="0"/>
                          <a:cs typeface="Times New Roman" panose="02020603050405020304" pitchFamily="18" charset="0"/>
                        </a:rPr>
                        <a:t>(m/s)</a:t>
                      </a:r>
                      <a:endParaRPr lang="en-US" altLang="zh-CN" sz="1600" i="0" dirty="0" smtClean="0">
                        <a:solidFill>
                          <a:schemeClr val="tx1"/>
                        </a:solidFill>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0.4</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0.8</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1.0</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3.2</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0.4</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0.6</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1.0</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3.2</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r>
              <a:tr h="415310">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zh-CN" altLang="en-US" sz="1600" i="1" smtClean="0">
                          <a:solidFill>
                            <a:schemeClr val="tx1"/>
                          </a:solidFill>
                          <a:latin typeface="Times New Roman" panose="02020603050405020304" pitchFamily="18" charset="0"/>
                          <a:cs typeface="Times New Roman" panose="02020603050405020304" pitchFamily="18" charset="0"/>
                        </a:rPr>
                        <a:t>Δ</a:t>
                      </a:r>
                      <a:r>
                        <a:rPr lang="en-US" altLang="zh-CN" sz="1600" i="1" smtClean="0">
                          <a:solidFill>
                            <a:schemeClr val="tx1"/>
                          </a:solidFill>
                          <a:latin typeface="Times New Roman" panose="02020603050405020304" pitchFamily="18" charset="0"/>
                          <a:cs typeface="Times New Roman" panose="02020603050405020304" pitchFamily="18" charset="0"/>
                        </a:rPr>
                        <a:t>T</a:t>
                      </a:r>
                      <a:r>
                        <a:rPr lang="en-US" altLang="zh-CN" sz="1600" i="0" smtClean="0">
                          <a:solidFill>
                            <a:schemeClr val="tx1"/>
                          </a:solidFill>
                          <a:latin typeface="Times New Roman" panose="02020603050405020304" pitchFamily="18" charset="0"/>
                          <a:cs typeface="Times New Roman" panose="02020603050405020304" pitchFamily="18" charset="0"/>
                        </a:rPr>
                        <a:t>(</a:t>
                      </a:r>
                      <a:r>
                        <a:rPr lang="zh-CN" altLang="en-US" sz="1600" i="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600" i="0" smtClean="0">
                          <a:solidFill>
                            <a:schemeClr val="tx1"/>
                          </a:solidFill>
                          <a:latin typeface="Times New Roman" panose="02020603050405020304" pitchFamily="18" charset="0"/>
                          <a:cs typeface="Times New Roman" panose="02020603050405020304" pitchFamily="18" charset="0"/>
                        </a:rPr>
                        <a:t>)</a:t>
                      </a:r>
                      <a:endParaRPr lang="en-US" altLang="zh-CN" sz="1600" i="0" dirty="0" smtClean="0">
                        <a:solidFill>
                          <a:schemeClr val="tx1"/>
                        </a:solidFill>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13</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13</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13</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13</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3.5</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3.5</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3.5</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3.5</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r>
              <a:tr h="415310">
                <a:tc>
                  <a:txBody>
                    <a:bodyPr/>
                    <a:lstStyle/>
                    <a:p>
                      <a:pPr algn="ctr">
                        <a:spcBef>
                          <a:spcPts val="300"/>
                        </a:spcBef>
                        <a:spcAft>
                          <a:spcPts val="300"/>
                        </a:spcAft>
                      </a:pPr>
                      <a:r>
                        <a:rPr lang="en-US" sz="1600" i="1" kern="100" smtClean="0">
                          <a:solidFill>
                            <a:schemeClr val="tx1"/>
                          </a:solidFill>
                          <a:effectLst/>
                          <a:latin typeface="Times New Roman" panose="02020603050405020304" pitchFamily="18" charset="0"/>
                          <a:cs typeface="Times New Roman" panose="02020603050405020304" pitchFamily="18" charset="0"/>
                        </a:rPr>
                        <a:t>Ri</a:t>
                      </a:r>
                      <a:endParaRPr lang="zh-CN" sz="1100" i="1"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156.9</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39.2</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25.1</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2.5</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42.9</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19.1</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6.9</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0.67</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r>
              <a:tr h="415310">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19</a:t>
                      </a:r>
                      <a:r>
                        <a:rPr lang="en-US" sz="1600" kern="100" baseline="30000" smtClean="0">
                          <a:solidFill>
                            <a:schemeClr val="tx1"/>
                          </a:solidFill>
                          <a:effectLst/>
                          <a:latin typeface="Times New Roman" panose="02020603050405020304" pitchFamily="18" charset="0"/>
                          <a:cs typeface="Times New Roman" panose="02020603050405020304" pitchFamily="18" charset="0"/>
                        </a:rPr>
                        <a:t>th</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spcBef>
                          <a:spcPts val="300"/>
                        </a:spcBef>
                        <a:spcAft>
                          <a:spcPts val="300"/>
                        </a:spcAft>
                      </a:pPr>
                      <a:r>
                        <a:rPr lang="en-US" sz="1600" kern="100" dirty="0">
                          <a:solidFill>
                            <a:schemeClr val="tx1"/>
                          </a:solidFill>
                          <a:effectLst/>
                          <a:latin typeface="Times New Roman" panose="02020603050405020304" pitchFamily="18" charset="0"/>
                          <a:ea typeface="宋体"/>
                          <a:cs typeface="Times New Roman" panose="02020603050405020304" pitchFamily="18" charset="0"/>
                        </a:rPr>
                        <a:t>0.11</a:t>
                      </a: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spcBef>
                          <a:spcPts val="300"/>
                        </a:spcBef>
                        <a:spcAft>
                          <a:spcPts val="300"/>
                        </a:spcAft>
                      </a:pP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spcBef>
                          <a:spcPts val="300"/>
                        </a:spcBef>
                        <a:spcAft>
                          <a:spcPts val="300"/>
                        </a:spcAft>
                      </a:pP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spcBef>
                          <a:spcPts val="300"/>
                        </a:spcBef>
                        <a:spcAft>
                          <a:spcPts val="300"/>
                        </a:spcAft>
                      </a:pPr>
                      <a:endParaRPr lang="zh-CN" sz="16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spcBef>
                          <a:spcPts val="300"/>
                        </a:spcBef>
                        <a:spcAft>
                          <a:spcPts val="300"/>
                        </a:spcAft>
                      </a:pP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spcBef>
                          <a:spcPts val="300"/>
                        </a:spcBef>
                        <a:spcAft>
                          <a:spcPts val="300"/>
                        </a:spcAft>
                      </a:pPr>
                      <a:endParaRPr lang="zh-CN" sz="16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spcBef>
                          <a:spcPts val="300"/>
                        </a:spcBef>
                        <a:spcAft>
                          <a:spcPts val="300"/>
                        </a:spcAft>
                      </a:pPr>
                      <a:endParaRPr lang="zh-CN" sz="16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spcBef>
                          <a:spcPts val="300"/>
                        </a:spcBef>
                        <a:spcAft>
                          <a:spcPts val="300"/>
                        </a:spcAft>
                      </a:pPr>
                      <a:endParaRPr lang="zh-CN" sz="16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T w="12700" cap="flat" cmpd="sng" algn="ctr">
                      <a:solidFill>
                        <a:schemeClr val="tx1"/>
                      </a:solidFill>
                      <a:prstDash val="solid"/>
                      <a:round/>
                      <a:headEnd type="none" w="med" len="med"/>
                      <a:tailEnd type="none" w="med" len="med"/>
                    </a:lnT>
                  </a:tcPr>
                </a:tc>
              </a:tr>
              <a:tr h="415310">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18</a:t>
                      </a:r>
                      <a:r>
                        <a:rPr lang="en-US" sz="1600" kern="100" baseline="30000" smtClean="0">
                          <a:solidFill>
                            <a:schemeClr val="tx1"/>
                          </a:solidFill>
                          <a:effectLst/>
                          <a:latin typeface="Times New Roman" panose="02020603050405020304" pitchFamily="18" charset="0"/>
                          <a:cs typeface="Times New Roman" panose="02020603050405020304" pitchFamily="18" charset="0"/>
                        </a:rPr>
                        <a:t>th</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marL="0" algn="ctr" defTabSz="914400" rtl="0" eaLnBrk="1" latinLnBrk="0" hangingPunct="1">
                        <a:spcBef>
                          <a:spcPts val="300"/>
                        </a:spcBef>
                        <a:spcAft>
                          <a:spcPts val="300"/>
                        </a:spcAft>
                      </a:pPr>
                      <a:r>
                        <a:rPr lang="en-US" sz="1600" kern="100" dirty="0">
                          <a:solidFill>
                            <a:schemeClr val="tx1"/>
                          </a:solidFill>
                          <a:effectLst/>
                          <a:latin typeface="Times New Roman" panose="02020603050405020304" pitchFamily="18" charset="0"/>
                          <a:ea typeface="宋体"/>
                          <a:cs typeface="Times New Roman" panose="02020603050405020304" pitchFamily="18" charset="0"/>
                        </a:rPr>
                        <a:t>0.12</a:t>
                      </a:r>
                    </a:p>
                  </a:txBody>
                  <a:tcPr marL="68580" marR="68580" marT="0" marB="0" anchor="ctr"/>
                </a:tc>
                <a:tc>
                  <a:txBody>
                    <a:bodyPr/>
                    <a:lstStyle/>
                    <a:p>
                      <a:pPr marL="0" algn="ctr" defTabSz="914400" rtl="0" eaLnBrk="1" latinLnBrk="0" hangingPunct="1">
                        <a:spcBef>
                          <a:spcPts val="300"/>
                        </a:spcBef>
                        <a:spcAft>
                          <a:spcPts val="300"/>
                        </a:spcAft>
                      </a:pP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marL="0" algn="ctr" defTabSz="914400" rtl="0" eaLnBrk="1" latinLnBrk="0" hangingPunct="1">
                        <a:spcBef>
                          <a:spcPts val="300"/>
                        </a:spcBef>
                        <a:spcAft>
                          <a:spcPts val="300"/>
                        </a:spcAft>
                      </a:pP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marL="0" algn="ctr" defTabSz="914400" rtl="0" eaLnBrk="1" latinLnBrk="0" hangingPunct="1">
                        <a:spcBef>
                          <a:spcPts val="300"/>
                        </a:spcBef>
                        <a:spcAft>
                          <a:spcPts val="300"/>
                        </a:spcAft>
                      </a:pP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marL="0" algn="ctr" defTabSz="914400" rtl="0" eaLnBrk="1" latinLnBrk="0" hangingPunct="1">
                        <a:spcBef>
                          <a:spcPts val="300"/>
                        </a:spcBef>
                        <a:spcAft>
                          <a:spcPts val="300"/>
                        </a:spcAft>
                      </a:pP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marL="0" algn="ctr" defTabSz="914400" rtl="0" eaLnBrk="1" latinLnBrk="0" hangingPunct="1">
                        <a:spcBef>
                          <a:spcPts val="300"/>
                        </a:spcBef>
                        <a:spcAft>
                          <a:spcPts val="300"/>
                        </a:spcAft>
                      </a:pP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marL="0" algn="ctr" defTabSz="914400" rtl="0" eaLnBrk="1" latinLnBrk="0" hangingPunct="1">
                        <a:spcBef>
                          <a:spcPts val="300"/>
                        </a:spcBef>
                        <a:spcAft>
                          <a:spcPts val="300"/>
                        </a:spcAft>
                      </a:pPr>
                      <a:endParaRPr lang="zh-CN" sz="16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marL="0" algn="ctr" defTabSz="914400" rtl="0" eaLnBrk="1" latinLnBrk="0" hangingPunct="1">
                        <a:spcBef>
                          <a:spcPts val="300"/>
                        </a:spcBef>
                        <a:spcAft>
                          <a:spcPts val="300"/>
                        </a:spcAft>
                      </a:pP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r>
              <a:tr h="415310">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11</a:t>
                      </a:r>
                      <a:r>
                        <a:rPr lang="en-US" sz="1600" kern="100" baseline="30000" smtClean="0">
                          <a:solidFill>
                            <a:schemeClr val="tx1"/>
                          </a:solidFill>
                          <a:effectLst/>
                          <a:latin typeface="Times New Roman" panose="02020603050405020304" pitchFamily="18" charset="0"/>
                          <a:cs typeface="Times New Roman" panose="02020603050405020304" pitchFamily="18" charset="0"/>
                        </a:rPr>
                        <a:t>th</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marL="0" algn="ctr" defTabSz="914400" rtl="0" eaLnBrk="1" latinLnBrk="0" hangingPunct="1">
                        <a:spcBef>
                          <a:spcPts val="300"/>
                        </a:spcBef>
                        <a:spcAft>
                          <a:spcPts val="300"/>
                        </a:spcAft>
                      </a:pPr>
                      <a:r>
                        <a:rPr lang="en-US" sz="1600" kern="100" dirty="0">
                          <a:solidFill>
                            <a:schemeClr val="tx1"/>
                          </a:solidFill>
                          <a:effectLst/>
                          <a:latin typeface="Times New Roman" panose="02020603050405020304" pitchFamily="18" charset="0"/>
                          <a:ea typeface="宋体"/>
                          <a:cs typeface="Times New Roman" panose="02020603050405020304" pitchFamily="18" charset="0"/>
                        </a:rPr>
                        <a:t>0.85</a:t>
                      </a:r>
                    </a:p>
                  </a:txBody>
                  <a:tcPr marL="68580" marR="68580" marT="0" marB="0" anchor="ctr"/>
                </a:tc>
                <a:tc>
                  <a:txBody>
                    <a:bodyPr/>
                    <a:lstStyle/>
                    <a:p>
                      <a:pPr marL="0" algn="ctr" defTabSz="914400" rtl="0" eaLnBrk="1" latinLnBrk="0" hangingPunct="1">
                        <a:spcBef>
                          <a:spcPts val="300"/>
                        </a:spcBef>
                        <a:spcAft>
                          <a:spcPts val="300"/>
                        </a:spcAft>
                      </a:pP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marL="0" algn="ctr" defTabSz="914400" rtl="0" eaLnBrk="1" latinLnBrk="0" hangingPunct="1">
                        <a:spcBef>
                          <a:spcPts val="300"/>
                        </a:spcBef>
                        <a:spcAft>
                          <a:spcPts val="300"/>
                        </a:spcAft>
                      </a:pP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marL="0" algn="ctr" defTabSz="914400" rtl="0" eaLnBrk="1" latinLnBrk="0" hangingPunct="1">
                        <a:spcBef>
                          <a:spcPts val="300"/>
                        </a:spcBef>
                        <a:spcAft>
                          <a:spcPts val="300"/>
                        </a:spcAft>
                      </a:pP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marL="0" algn="ctr" defTabSz="914400" rtl="0" eaLnBrk="1" latinLnBrk="0" hangingPunct="1">
                        <a:spcBef>
                          <a:spcPts val="300"/>
                        </a:spcBef>
                        <a:spcAft>
                          <a:spcPts val="300"/>
                        </a:spcAft>
                      </a:pPr>
                      <a:r>
                        <a:rPr lang="en-US" sz="1600" kern="100">
                          <a:solidFill>
                            <a:schemeClr val="tx1"/>
                          </a:solidFill>
                          <a:effectLst/>
                          <a:latin typeface="Times New Roman" panose="02020603050405020304" pitchFamily="18" charset="0"/>
                          <a:ea typeface="宋体"/>
                          <a:cs typeface="Times New Roman" panose="02020603050405020304" pitchFamily="18" charset="0"/>
                        </a:rPr>
                        <a:t>0.04</a:t>
                      </a:r>
                    </a:p>
                  </a:txBody>
                  <a:tcPr marL="68580" marR="68580" marT="0" marB="0" anchor="ctr"/>
                </a:tc>
                <a:tc>
                  <a:txBody>
                    <a:bodyPr/>
                    <a:lstStyle/>
                    <a:p>
                      <a:pPr marL="0" algn="ctr" defTabSz="914400" rtl="0" eaLnBrk="1" latinLnBrk="0" hangingPunct="1">
                        <a:spcBef>
                          <a:spcPts val="300"/>
                        </a:spcBef>
                        <a:spcAft>
                          <a:spcPts val="300"/>
                        </a:spcAft>
                      </a:pP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marL="0" algn="ctr" defTabSz="914400" rtl="0" eaLnBrk="1" latinLnBrk="0" hangingPunct="1">
                        <a:spcBef>
                          <a:spcPts val="300"/>
                        </a:spcBef>
                        <a:spcAft>
                          <a:spcPts val="300"/>
                        </a:spcAft>
                      </a:pP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marL="0" algn="ctr" defTabSz="914400" rtl="0" eaLnBrk="1" latinLnBrk="0" hangingPunct="1">
                        <a:spcBef>
                          <a:spcPts val="300"/>
                        </a:spcBef>
                        <a:spcAft>
                          <a:spcPts val="300"/>
                        </a:spcAft>
                      </a:pP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r>
              <a:tr h="414000">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10</a:t>
                      </a:r>
                      <a:r>
                        <a:rPr lang="en-US" sz="1600" kern="100" baseline="30000" dirty="0" smtClean="0">
                          <a:solidFill>
                            <a:schemeClr val="tx1"/>
                          </a:solidFill>
                          <a:effectLst/>
                          <a:latin typeface="Times New Roman" panose="02020603050405020304" pitchFamily="18" charset="0"/>
                          <a:cs typeface="Times New Roman" panose="02020603050405020304" pitchFamily="18" charset="0"/>
                        </a:rPr>
                        <a:t>th</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marL="0" algn="ctr" defTabSz="914400" rtl="0" eaLnBrk="1" latinLnBrk="0" hangingPunct="1">
                        <a:spcBef>
                          <a:spcPts val="300"/>
                        </a:spcBef>
                        <a:spcAft>
                          <a:spcPts val="300"/>
                        </a:spcAft>
                      </a:pPr>
                      <a:r>
                        <a:rPr lang="en-US" sz="1600" kern="100" dirty="0">
                          <a:solidFill>
                            <a:schemeClr val="tx1"/>
                          </a:solidFill>
                          <a:effectLst/>
                          <a:latin typeface="Times New Roman" panose="02020603050405020304" pitchFamily="18" charset="0"/>
                          <a:ea typeface="宋体"/>
                          <a:cs typeface="Times New Roman" panose="02020603050405020304" pitchFamily="18" charset="0"/>
                        </a:rPr>
                        <a:t>1.05</a:t>
                      </a:r>
                    </a:p>
                  </a:txBody>
                  <a:tcPr marL="68580" marR="68580" marT="0" marB="0" anchor="ctr"/>
                </a:tc>
                <a:tc>
                  <a:txBody>
                    <a:bodyPr/>
                    <a:lstStyle/>
                    <a:p>
                      <a:pPr marL="0" algn="ctr" defTabSz="914400" rtl="0" eaLnBrk="1" latinLnBrk="0" hangingPunct="1">
                        <a:spcBef>
                          <a:spcPts val="300"/>
                        </a:spcBef>
                        <a:spcAft>
                          <a:spcPts val="300"/>
                        </a:spcAft>
                      </a:pP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marL="0" algn="ctr" defTabSz="914400" rtl="0" eaLnBrk="1" latinLnBrk="0" hangingPunct="1">
                        <a:spcBef>
                          <a:spcPts val="300"/>
                        </a:spcBef>
                        <a:spcAft>
                          <a:spcPts val="300"/>
                        </a:spcAft>
                      </a:pP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marL="0" algn="ctr" defTabSz="914400" rtl="0" eaLnBrk="1" latinLnBrk="0" hangingPunct="1">
                        <a:spcBef>
                          <a:spcPts val="300"/>
                        </a:spcBef>
                        <a:spcAft>
                          <a:spcPts val="300"/>
                        </a:spcAft>
                      </a:pP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marL="0" algn="ctr" defTabSz="914400" rtl="0" eaLnBrk="1" latinLnBrk="0" hangingPunct="1">
                        <a:spcBef>
                          <a:spcPts val="300"/>
                        </a:spcBef>
                        <a:spcAft>
                          <a:spcPts val="300"/>
                        </a:spcAft>
                      </a:pPr>
                      <a:r>
                        <a:rPr lang="en-US" sz="1600" kern="100" dirty="0">
                          <a:solidFill>
                            <a:schemeClr val="tx1"/>
                          </a:solidFill>
                          <a:effectLst/>
                          <a:latin typeface="Times New Roman" panose="02020603050405020304" pitchFamily="18" charset="0"/>
                          <a:ea typeface="宋体"/>
                          <a:cs typeface="Times New Roman" panose="02020603050405020304" pitchFamily="18" charset="0"/>
                        </a:rPr>
                        <a:t>0.06</a:t>
                      </a:r>
                    </a:p>
                  </a:txBody>
                  <a:tcPr marL="68580" marR="68580" marT="0" marB="0" anchor="ctr"/>
                </a:tc>
                <a:tc>
                  <a:txBody>
                    <a:bodyPr/>
                    <a:lstStyle/>
                    <a:p>
                      <a:pPr marL="0" algn="ctr" defTabSz="914400" rtl="0" eaLnBrk="1" latinLnBrk="0" hangingPunct="1">
                        <a:spcBef>
                          <a:spcPts val="300"/>
                        </a:spcBef>
                        <a:spcAft>
                          <a:spcPts val="300"/>
                        </a:spcAft>
                      </a:pP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marL="0" algn="ctr" defTabSz="914400" rtl="0" eaLnBrk="1" latinLnBrk="0" hangingPunct="1">
                        <a:spcBef>
                          <a:spcPts val="300"/>
                        </a:spcBef>
                        <a:spcAft>
                          <a:spcPts val="300"/>
                        </a:spcAft>
                      </a:pP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marL="0" algn="ctr" defTabSz="914400" rtl="0" eaLnBrk="1" latinLnBrk="0" hangingPunct="1">
                        <a:spcBef>
                          <a:spcPts val="300"/>
                        </a:spcBef>
                        <a:spcAft>
                          <a:spcPts val="300"/>
                        </a:spcAft>
                      </a:pP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r>
              <a:tr h="415310">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3</a:t>
                      </a:r>
                      <a:r>
                        <a:rPr lang="en-US" sz="1600" kern="100" baseline="30000" smtClean="0">
                          <a:solidFill>
                            <a:schemeClr val="tx1"/>
                          </a:solidFill>
                          <a:effectLst/>
                          <a:latin typeface="Times New Roman" panose="02020603050405020304" pitchFamily="18" charset="0"/>
                          <a:cs typeface="Times New Roman" panose="02020603050405020304" pitchFamily="18" charset="0"/>
                        </a:rPr>
                        <a:t>rd</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marL="0" algn="ctr" defTabSz="914400" rtl="0" eaLnBrk="1" latinLnBrk="0" hangingPunct="1">
                        <a:spcBef>
                          <a:spcPts val="300"/>
                        </a:spcBef>
                        <a:spcAft>
                          <a:spcPts val="300"/>
                        </a:spcAft>
                      </a:pPr>
                      <a:r>
                        <a:rPr lang="en-US" sz="1600" kern="100" dirty="0">
                          <a:solidFill>
                            <a:schemeClr val="tx1"/>
                          </a:solidFill>
                          <a:effectLst/>
                          <a:latin typeface="Times New Roman" panose="02020603050405020304" pitchFamily="18" charset="0"/>
                          <a:ea typeface="宋体"/>
                          <a:cs typeface="Times New Roman" panose="02020603050405020304" pitchFamily="18" charset="0"/>
                        </a:rPr>
                        <a:t>20.56</a:t>
                      </a:r>
                    </a:p>
                  </a:txBody>
                  <a:tcPr marL="68580" marR="68580" marT="0" marB="0" anchor="ctr"/>
                </a:tc>
                <a:tc>
                  <a:txBody>
                    <a:bodyPr/>
                    <a:lstStyle/>
                    <a:p>
                      <a:pPr marL="0" algn="ctr" defTabSz="914400" rtl="0" eaLnBrk="1" latinLnBrk="0" hangingPunct="1">
                        <a:spcBef>
                          <a:spcPts val="300"/>
                        </a:spcBef>
                        <a:spcAft>
                          <a:spcPts val="300"/>
                        </a:spcAft>
                      </a:pPr>
                      <a:r>
                        <a:rPr lang="en-US" sz="1600" kern="100" dirty="0">
                          <a:solidFill>
                            <a:srgbClr val="FF0000"/>
                          </a:solidFill>
                          <a:effectLst/>
                          <a:latin typeface="Times New Roman" panose="02020603050405020304" pitchFamily="18" charset="0"/>
                          <a:ea typeface="宋体"/>
                          <a:cs typeface="Times New Roman" panose="02020603050405020304" pitchFamily="18" charset="0"/>
                        </a:rPr>
                        <a:t>19.97</a:t>
                      </a:r>
                    </a:p>
                  </a:txBody>
                  <a:tcPr marL="68580" marR="68580" marT="0" marB="0" anchor="ctr"/>
                </a:tc>
                <a:tc>
                  <a:txBody>
                    <a:bodyPr/>
                    <a:lstStyle/>
                    <a:p>
                      <a:pPr marL="0" algn="ctr" defTabSz="914400" rtl="0" eaLnBrk="1" latinLnBrk="0" hangingPunct="1">
                        <a:spcBef>
                          <a:spcPts val="300"/>
                        </a:spcBef>
                        <a:spcAft>
                          <a:spcPts val="300"/>
                        </a:spcAft>
                      </a:pPr>
                      <a:r>
                        <a:rPr lang="en-US" sz="1600" kern="100" dirty="0">
                          <a:solidFill>
                            <a:schemeClr val="tx1"/>
                          </a:solidFill>
                          <a:effectLst/>
                          <a:latin typeface="Times New Roman" panose="02020603050405020304" pitchFamily="18" charset="0"/>
                          <a:ea typeface="宋体"/>
                          <a:cs typeface="Times New Roman" panose="02020603050405020304" pitchFamily="18" charset="0"/>
                        </a:rPr>
                        <a:t>4.69</a:t>
                      </a:r>
                    </a:p>
                  </a:txBody>
                  <a:tcPr marL="68580" marR="68580" marT="0" marB="0" anchor="ctr"/>
                </a:tc>
                <a:tc>
                  <a:txBody>
                    <a:bodyPr/>
                    <a:lstStyle/>
                    <a:p>
                      <a:pPr marL="0" algn="ctr" defTabSz="914400" rtl="0" eaLnBrk="1" latinLnBrk="0" hangingPunct="1">
                        <a:spcBef>
                          <a:spcPts val="300"/>
                        </a:spcBef>
                        <a:spcAft>
                          <a:spcPts val="300"/>
                        </a:spcAft>
                      </a:pP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marL="0" algn="ctr" defTabSz="914400" rtl="0" eaLnBrk="1" latinLnBrk="0" hangingPunct="1">
                        <a:spcBef>
                          <a:spcPts val="300"/>
                        </a:spcBef>
                        <a:spcAft>
                          <a:spcPts val="300"/>
                        </a:spcAft>
                      </a:pPr>
                      <a:r>
                        <a:rPr lang="en-US" sz="1600" kern="100" dirty="0">
                          <a:solidFill>
                            <a:srgbClr val="FF0000"/>
                          </a:solidFill>
                          <a:effectLst/>
                          <a:latin typeface="Times New Roman" panose="02020603050405020304" pitchFamily="18" charset="0"/>
                          <a:ea typeface="宋体"/>
                          <a:cs typeface="Times New Roman" panose="02020603050405020304" pitchFamily="18" charset="0"/>
                        </a:rPr>
                        <a:t>19.09</a:t>
                      </a:r>
                    </a:p>
                  </a:txBody>
                  <a:tcPr marL="68580" marR="68580" marT="0" marB="0" anchor="ctr"/>
                </a:tc>
                <a:tc>
                  <a:txBody>
                    <a:bodyPr/>
                    <a:lstStyle/>
                    <a:p>
                      <a:pPr marL="0" algn="ctr" defTabSz="914400" rtl="0" eaLnBrk="1" latinLnBrk="0" hangingPunct="1">
                        <a:spcBef>
                          <a:spcPts val="300"/>
                        </a:spcBef>
                        <a:spcAft>
                          <a:spcPts val="300"/>
                        </a:spcAft>
                      </a:pPr>
                      <a:r>
                        <a:rPr lang="en-US" sz="1600" kern="100" dirty="0" smtClean="0">
                          <a:solidFill>
                            <a:schemeClr val="tx1"/>
                          </a:solidFill>
                          <a:effectLst/>
                          <a:latin typeface="Times New Roman" panose="02020603050405020304" pitchFamily="18" charset="0"/>
                          <a:ea typeface="宋体"/>
                          <a:cs typeface="Times New Roman" panose="02020603050405020304" pitchFamily="18" charset="0"/>
                        </a:rPr>
                        <a:t>2.82</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marL="0" algn="ctr" defTabSz="914400" rtl="0" eaLnBrk="1" latinLnBrk="0" hangingPunct="1">
                        <a:spcBef>
                          <a:spcPts val="300"/>
                        </a:spcBef>
                        <a:spcAft>
                          <a:spcPts val="300"/>
                        </a:spcAft>
                      </a:pP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marL="0" algn="ctr" defTabSz="914400" rtl="0" eaLnBrk="1" latinLnBrk="0" hangingPunct="1">
                        <a:spcBef>
                          <a:spcPts val="300"/>
                        </a:spcBef>
                        <a:spcAft>
                          <a:spcPts val="300"/>
                        </a:spcAft>
                      </a:pP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r>
              <a:tr h="259200">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2</a:t>
                      </a:r>
                      <a:r>
                        <a:rPr lang="en-US" sz="1600" kern="100" baseline="30000" dirty="0" smtClean="0">
                          <a:solidFill>
                            <a:schemeClr val="tx1"/>
                          </a:solidFill>
                          <a:effectLst/>
                          <a:latin typeface="Times New Roman" panose="02020603050405020304" pitchFamily="18" charset="0"/>
                          <a:cs typeface="Times New Roman" panose="02020603050405020304" pitchFamily="18" charset="0"/>
                        </a:rPr>
                        <a:t>nd</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r>
                        <a:rPr lang="en-US" sz="1600" kern="100" dirty="0" smtClean="0">
                          <a:solidFill>
                            <a:srgbClr val="FF0000"/>
                          </a:solidFill>
                          <a:effectLst/>
                          <a:latin typeface="Times New Roman" panose="02020603050405020304" pitchFamily="18" charset="0"/>
                          <a:cs typeface="Times New Roman" panose="02020603050405020304" pitchFamily="18" charset="0"/>
                        </a:rPr>
                        <a:t>●</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r>
                        <a:rPr lang="en-US" sz="1600" kern="100" dirty="0" smtClean="0">
                          <a:solidFill>
                            <a:srgbClr val="FF0000"/>
                          </a:solidFill>
                          <a:effectLst/>
                          <a:latin typeface="Times New Roman" panose="02020603050405020304" pitchFamily="18" charset="0"/>
                          <a:cs typeface="Times New Roman" panose="02020603050405020304" pitchFamily="18" charset="0"/>
                        </a:rPr>
                        <a:t>●</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r>
                        <a:rPr lang="en-US" sz="1600" kern="100" dirty="0" smtClean="0">
                          <a:solidFill>
                            <a:srgbClr val="FF0000"/>
                          </a:solidFill>
                          <a:effectLst/>
                          <a:latin typeface="Times New Roman" panose="02020603050405020304" pitchFamily="18" charset="0"/>
                          <a:cs typeface="Times New Roman" panose="02020603050405020304" pitchFamily="18" charset="0"/>
                        </a:rPr>
                        <a:t>●</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r>
                        <a:rPr lang="en-US" sz="1600" kern="100" dirty="0" smtClean="0">
                          <a:solidFill>
                            <a:srgbClr val="FF0000"/>
                          </a:solidFill>
                          <a:effectLst/>
                          <a:latin typeface="Times New Roman" panose="02020603050405020304" pitchFamily="18" charset="0"/>
                          <a:cs typeface="Times New Roman" panose="02020603050405020304" pitchFamily="18" charset="0"/>
                        </a:rPr>
                        <a:t>●</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r>
                        <a:rPr lang="en-US" sz="1600" kern="100" dirty="0" smtClean="0">
                          <a:solidFill>
                            <a:srgbClr val="FF0000"/>
                          </a:solidFill>
                          <a:effectLst/>
                          <a:latin typeface="Times New Roman" panose="02020603050405020304" pitchFamily="18" charset="0"/>
                          <a:cs typeface="Times New Roman" panose="02020603050405020304" pitchFamily="18" charset="0"/>
                        </a:rPr>
                        <a:t>●</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r>
                        <a:rPr lang="en-US" sz="1600" kern="100" dirty="0" smtClean="0">
                          <a:solidFill>
                            <a:srgbClr val="FF0000"/>
                          </a:solidFill>
                          <a:effectLst/>
                          <a:latin typeface="Times New Roman" panose="02020603050405020304" pitchFamily="18" charset="0"/>
                          <a:cs typeface="Times New Roman" panose="02020603050405020304" pitchFamily="18" charset="0"/>
                        </a:rPr>
                        <a:t>●</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r>
                        <a:rPr lang="en-US" sz="1600" kern="100" dirty="0" smtClean="0">
                          <a:solidFill>
                            <a:srgbClr val="FF0000"/>
                          </a:solidFill>
                          <a:effectLst/>
                          <a:latin typeface="Times New Roman" panose="02020603050405020304" pitchFamily="18" charset="0"/>
                          <a:cs typeface="Times New Roman" panose="02020603050405020304" pitchFamily="18" charset="0"/>
                        </a:rPr>
                        <a:t>●</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r>
                        <a:rPr lang="en-US" sz="1600" kern="100" dirty="0" smtClean="0">
                          <a:solidFill>
                            <a:srgbClr val="FF0000"/>
                          </a:solidFill>
                          <a:effectLst/>
                          <a:latin typeface="Times New Roman" panose="02020603050405020304" pitchFamily="18" charset="0"/>
                          <a:cs typeface="Times New Roman" panose="02020603050405020304" pitchFamily="18" charset="0"/>
                        </a:rPr>
                        <a:t>●</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r>
            </a:tbl>
          </a:graphicData>
        </a:graphic>
      </p:graphicFrame>
      <p:sp>
        <p:nvSpPr>
          <p:cNvPr id="4" name="TextBox 3"/>
          <p:cNvSpPr txBox="1"/>
          <p:nvPr/>
        </p:nvSpPr>
        <p:spPr>
          <a:xfrm>
            <a:off x="5597252" y="1739032"/>
            <a:ext cx="377026"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3716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938" y="6529388"/>
            <a:ext cx="2028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标题 1"/>
          <p:cNvSpPr>
            <a:spLocks noChangeArrowheads="1"/>
          </p:cNvSpPr>
          <p:nvPr/>
        </p:nvSpPr>
        <p:spPr bwMode="auto">
          <a:xfrm>
            <a:off x="-4763" y="6529388"/>
            <a:ext cx="7385051" cy="361950"/>
          </a:xfrm>
          <a:prstGeom prst="rect">
            <a:avLst/>
          </a:prstGeom>
          <a:solidFill>
            <a:srgbClr val="538CD5"/>
          </a:solidFill>
          <a:ln>
            <a:noFill/>
          </a:ln>
          <a:extLst>
            <a:ext uri="{91240B29-F687-4F45-9708-019B960494DF}">
              <a14:hiddenLine xmlns:a14="http://schemas.microsoft.com/office/drawing/2010/main" w="25400">
                <a:solidFill>
                  <a:srgbClr val="718841"/>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solidFill>
                  <a:schemeClr val="bg1"/>
                </a:solidFill>
                <a:latin typeface="楷体" panose="02010609060101010101" pitchFamily="49" charset="-122"/>
                <a:ea typeface="楷体" panose="02010609060101010101" pitchFamily="49" charset="-122"/>
                <a:sym typeface="Times New Roman" panose="02020603050405020304" pitchFamily="18" charset="0"/>
              </a:rPr>
              <a:t>             </a:t>
            </a:r>
            <a:r>
              <a:rPr lang="zh-CN" altLang="zh-CN" sz="2000">
                <a:solidFill>
                  <a:schemeClr val="bg1"/>
                </a:solidFill>
                <a:latin typeface="楷体" panose="02010609060101010101" pitchFamily="49" charset="-122"/>
                <a:ea typeface="楷体" panose="02010609060101010101" pitchFamily="49" charset="-122"/>
                <a:sym typeface="Times New Roman" panose="02020603050405020304" pitchFamily="18" charset="0"/>
              </a:rPr>
              <a:t>机械与能源工程学院---高效清洁能源课题组</a:t>
            </a:r>
            <a:endParaRPr lang="zh-CN" altLang="zh-CN"/>
          </a:p>
        </p:txBody>
      </p:sp>
      <p:sp>
        <p:nvSpPr>
          <p:cNvPr id="4100" name="直接连接符 4"/>
          <p:cNvSpPr>
            <a:spLocks noChangeShapeType="1"/>
          </p:cNvSpPr>
          <p:nvPr/>
        </p:nvSpPr>
        <p:spPr bwMode="auto">
          <a:xfrm flipV="1">
            <a:off x="758825" y="0"/>
            <a:ext cx="1588" cy="809625"/>
          </a:xfrm>
          <a:prstGeom prst="line">
            <a:avLst/>
          </a:prstGeom>
          <a:noFill/>
          <a:ln w="15875">
            <a:solidFill>
              <a:srgbClr val="8CB3E3"/>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101" name="图片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2763" y="0"/>
            <a:ext cx="2286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直接连接符 16"/>
          <p:cNvSpPr>
            <a:spLocks noChangeShapeType="1"/>
          </p:cNvSpPr>
          <p:nvPr/>
        </p:nvSpPr>
        <p:spPr bwMode="auto">
          <a:xfrm>
            <a:off x="-4763" y="620713"/>
            <a:ext cx="5513388" cy="1587"/>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 name="直接连接符 23"/>
          <p:cNvSpPr>
            <a:spLocks noChangeShapeType="1"/>
          </p:cNvSpPr>
          <p:nvPr/>
        </p:nvSpPr>
        <p:spPr bwMode="auto">
          <a:xfrm>
            <a:off x="923925" y="-6350"/>
            <a:ext cx="1588" cy="784225"/>
          </a:xfrm>
          <a:prstGeom prst="line">
            <a:avLst/>
          </a:prstGeom>
          <a:noFill/>
          <a:ln w="9525">
            <a:solidFill>
              <a:srgbClr val="76923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Freeform 24" descr="© INSCALE GmbH, 26.05.2010&#10;http://www.presentationload.com/">
            <a:extLst>
              <a:ext uri="{FF2B5EF4-FFF2-40B4-BE49-F238E27FC236}">
                <a16:creationId xmlns="" xmlns:a16="http://schemas.microsoft.com/office/drawing/2014/main" id="{0D301BF0-4207-4FC1-ACA4-D705E1A5FA56}"/>
              </a:ext>
            </a:extLst>
          </p:cNvPr>
          <p:cNvSpPr>
            <a:spLocks/>
          </p:cNvSpPr>
          <p:nvPr/>
        </p:nvSpPr>
        <p:spPr bwMode="gray">
          <a:xfrm>
            <a:off x="6732240" y="866755"/>
            <a:ext cx="2412000" cy="568800"/>
          </a:xfrm>
          <a:custGeom>
            <a:avLst/>
            <a:gdLst/>
            <a:ahLst/>
            <a:cxnLst>
              <a:cxn ang="0">
                <a:pos x="993" y="184"/>
              </a:cxn>
              <a:cxn ang="0">
                <a:pos x="993" y="46"/>
              </a:cxn>
              <a:cxn ang="0">
                <a:pos x="947" y="0"/>
              </a:cxn>
              <a:cxn ang="0">
                <a:pos x="92" y="0"/>
              </a:cxn>
              <a:cxn ang="0">
                <a:pos x="46" y="46"/>
              </a:cxn>
              <a:cxn ang="0">
                <a:pos x="46" y="184"/>
              </a:cxn>
              <a:cxn ang="0">
                <a:pos x="0" y="230"/>
              </a:cxn>
              <a:cxn ang="0">
                <a:pos x="993" y="229"/>
              </a:cxn>
              <a:cxn ang="0">
                <a:pos x="993" y="184"/>
              </a:cxn>
            </a:cxnLst>
            <a:rect l="0" t="0" r="r" b="b"/>
            <a:pathLst>
              <a:path w="993" h="230">
                <a:moveTo>
                  <a:pt x="993" y="184"/>
                </a:moveTo>
                <a:cubicBezTo>
                  <a:pt x="993" y="46"/>
                  <a:pt x="993" y="46"/>
                  <a:pt x="993" y="46"/>
                </a:cubicBezTo>
                <a:cubicBezTo>
                  <a:pt x="993" y="20"/>
                  <a:pt x="971" y="0"/>
                  <a:pt x="947" y="0"/>
                </a:cubicBezTo>
                <a:cubicBezTo>
                  <a:pt x="92" y="0"/>
                  <a:pt x="92" y="0"/>
                  <a:pt x="92" y="0"/>
                </a:cubicBezTo>
                <a:cubicBezTo>
                  <a:pt x="66" y="0"/>
                  <a:pt x="46" y="20"/>
                  <a:pt x="46" y="46"/>
                </a:cubicBezTo>
                <a:cubicBezTo>
                  <a:pt x="46" y="184"/>
                  <a:pt x="46" y="184"/>
                  <a:pt x="46" y="184"/>
                </a:cubicBezTo>
                <a:cubicBezTo>
                  <a:pt x="46" y="208"/>
                  <a:pt x="26" y="230"/>
                  <a:pt x="0" y="230"/>
                </a:cubicBezTo>
                <a:lnTo>
                  <a:pt x="993" y="229"/>
                </a:lnTo>
                <a:lnTo>
                  <a:pt x="993" y="184"/>
                </a:ln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p>
        </p:txBody>
      </p:sp>
      <p:sp>
        <p:nvSpPr>
          <p:cNvPr id="16" name="Text Box 52" descr="© INSCALE GmbH, 26.05.2010&#10;http://www.presentationload.com/">
            <a:extLst>
              <a:ext uri="{FF2B5EF4-FFF2-40B4-BE49-F238E27FC236}">
                <a16:creationId xmlns="" xmlns:a16="http://schemas.microsoft.com/office/drawing/2014/main" id="{F03C1729-2D82-42F2-BF54-981576564C6B}"/>
              </a:ext>
            </a:extLst>
          </p:cNvPr>
          <p:cNvSpPr txBox="1">
            <a:spLocks noChangeArrowheads="1"/>
          </p:cNvSpPr>
          <p:nvPr/>
        </p:nvSpPr>
        <p:spPr bwMode="gray">
          <a:xfrm>
            <a:off x="7092280" y="906690"/>
            <a:ext cx="1872208"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Conclusions</a:t>
            </a:r>
          </a:p>
        </p:txBody>
      </p:sp>
      <p:sp>
        <p:nvSpPr>
          <p:cNvPr id="17" name="Freeform 29" descr="© INSCALE GmbH, 26.05.2010&#10;http://www.presentationload.com/">
            <a:extLst>
              <a:ext uri="{FF2B5EF4-FFF2-40B4-BE49-F238E27FC236}">
                <a16:creationId xmlns="" xmlns:a16="http://schemas.microsoft.com/office/drawing/2014/main" id="{692589D1-EA26-4421-94A2-CD19712160B7}"/>
              </a:ext>
            </a:extLst>
          </p:cNvPr>
          <p:cNvSpPr>
            <a:spLocks/>
          </p:cNvSpPr>
          <p:nvPr/>
        </p:nvSpPr>
        <p:spPr bwMode="gray">
          <a:xfrm>
            <a:off x="4536264" y="865143"/>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8" name="Text Box 52" descr="© INSCALE GmbH, 26.05.2010&#10;http://www.presentationload.com/">
            <a:extLst>
              <a:ext uri="{FF2B5EF4-FFF2-40B4-BE49-F238E27FC236}">
                <a16:creationId xmlns="" xmlns:a16="http://schemas.microsoft.com/office/drawing/2014/main" id="{365066B1-6253-44BE-A180-54813E667D4B}"/>
              </a:ext>
            </a:extLst>
          </p:cNvPr>
          <p:cNvSpPr txBox="1">
            <a:spLocks noChangeArrowheads="1"/>
          </p:cNvSpPr>
          <p:nvPr/>
        </p:nvSpPr>
        <p:spPr bwMode="gray">
          <a:xfrm>
            <a:off x="4788024" y="904514"/>
            <a:ext cx="1863674" cy="469892"/>
          </a:xfrm>
          <a:prstGeom prst="rect">
            <a:avLst/>
          </a:prstGeom>
          <a:noFill/>
          <a:ln w="9525">
            <a:noFill/>
            <a:miter lim="800000"/>
            <a:headEnd/>
            <a:tailEnd/>
          </a:ln>
          <a:effectLst>
            <a:outerShdw blurRad="50800" dist="38100" dir="2700000" algn="tl" rotWithShape="0">
              <a:prstClr val="black">
                <a:alpha val="40000"/>
              </a:prstClr>
            </a:outerShdw>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latin typeface="Tw Cen MT Condensed Extra Bold" panose="020B0803020202020204" pitchFamily="34" charset="0"/>
                <a:ea typeface="黑体" panose="02010609060101010101" pitchFamily="49" charset="-122"/>
              </a:rPr>
              <a:t>Case study</a:t>
            </a:r>
          </a:p>
        </p:txBody>
      </p:sp>
      <p:sp>
        <p:nvSpPr>
          <p:cNvPr id="12" name="Freeform 29" descr="© INSCALE GmbH, 26.05.2010&#10;http://www.presentationload.com/">
            <a:extLst>
              <a:ext uri="{FF2B5EF4-FFF2-40B4-BE49-F238E27FC236}">
                <a16:creationId xmlns="" xmlns:a16="http://schemas.microsoft.com/office/drawing/2014/main" id="{0A7C2CC6-99BC-4221-AC4B-1A0F6DDBE5EB}"/>
              </a:ext>
            </a:extLst>
          </p:cNvPr>
          <p:cNvSpPr>
            <a:spLocks/>
          </p:cNvSpPr>
          <p:nvPr/>
        </p:nvSpPr>
        <p:spPr bwMode="gray">
          <a:xfrm>
            <a:off x="2267744" y="867319"/>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5" name="Text Box 52" descr="© INSCALE GmbH, 26.05.2010&#10;http://www.presentationload.com/">
            <a:extLst>
              <a:ext uri="{FF2B5EF4-FFF2-40B4-BE49-F238E27FC236}">
                <a16:creationId xmlns="" xmlns:a16="http://schemas.microsoft.com/office/drawing/2014/main" id="{244DC8C8-105A-4B63-B7F1-36150054B343}"/>
              </a:ext>
            </a:extLst>
          </p:cNvPr>
          <p:cNvSpPr txBox="1">
            <a:spLocks noChangeArrowheads="1"/>
          </p:cNvSpPr>
          <p:nvPr/>
        </p:nvSpPr>
        <p:spPr bwMode="gray">
          <a:xfrm>
            <a:off x="2483768" y="906690"/>
            <a:ext cx="1863674"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solidFill>
                  <a:schemeClr val="bg1">
                    <a:lumMod val="65000"/>
                  </a:schemeClr>
                </a:solidFill>
                <a:latin typeface="Tw Cen MT Condensed Extra Bold" panose="020B0803020202020204" pitchFamily="34" charset="0"/>
                <a:ea typeface="黑体" panose="02010609060101010101" pitchFamily="49" charset="-122"/>
              </a:rPr>
              <a:t>Methodology</a:t>
            </a:r>
          </a:p>
        </p:txBody>
      </p:sp>
      <p:sp>
        <p:nvSpPr>
          <p:cNvPr id="13" name="Freeform 29" descr="© INSCALE GmbH, 26.05.2010&#10;http://www.presentationload.com/">
            <a:extLst>
              <a:ext uri="{FF2B5EF4-FFF2-40B4-BE49-F238E27FC236}">
                <a16:creationId xmlns="" xmlns:a16="http://schemas.microsoft.com/office/drawing/2014/main" id="{455E27F8-F483-4CC5-8B8C-C374B7BF0624}"/>
              </a:ext>
            </a:extLst>
          </p:cNvPr>
          <p:cNvSpPr>
            <a:spLocks/>
          </p:cNvSpPr>
          <p:nvPr/>
        </p:nvSpPr>
        <p:spPr bwMode="gray">
          <a:xfrm>
            <a:off x="8199" y="867319"/>
            <a:ext cx="2376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a:p>
        </p:txBody>
      </p:sp>
      <p:sp>
        <p:nvSpPr>
          <p:cNvPr id="14" name="Text Box 52" descr="© INSCALE GmbH, 26.05.2010&#10;http://www.presentationload.com/">
            <a:extLst>
              <a:ext uri="{FF2B5EF4-FFF2-40B4-BE49-F238E27FC236}">
                <a16:creationId xmlns="" xmlns:a16="http://schemas.microsoft.com/office/drawing/2014/main" id="{FA23ABE7-F510-4969-92A7-1CD6FC5E7559}"/>
              </a:ext>
            </a:extLst>
          </p:cNvPr>
          <p:cNvSpPr txBox="1">
            <a:spLocks noChangeArrowheads="1"/>
          </p:cNvSpPr>
          <p:nvPr/>
        </p:nvSpPr>
        <p:spPr bwMode="gray">
          <a:xfrm>
            <a:off x="256926" y="906690"/>
            <a:ext cx="1722786"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Introduction</a:t>
            </a:r>
          </a:p>
        </p:txBody>
      </p:sp>
      <p:sp>
        <p:nvSpPr>
          <p:cNvPr id="22" name="文本框 4">
            <a:extLst>
              <a:ext uri="{FF2B5EF4-FFF2-40B4-BE49-F238E27FC236}">
                <a16:creationId xmlns="" xmlns:a16="http://schemas.microsoft.com/office/drawing/2014/main" id="{43D4DB1D-DB1D-43B5-808B-3BBE86CF4300}"/>
              </a:ext>
            </a:extLst>
          </p:cNvPr>
          <p:cNvSpPr>
            <a:spLocks noChangeArrowheads="1"/>
          </p:cNvSpPr>
          <p:nvPr/>
        </p:nvSpPr>
        <p:spPr bwMode="auto">
          <a:xfrm>
            <a:off x="899542" y="159023"/>
            <a:ext cx="6264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dirty="0">
                <a:solidFill>
                  <a:schemeClr val="bg1">
                    <a:lumMod val="50000"/>
                  </a:schemeClr>
                </a:solidFill>
                <a:latin typeface="+mn-lt"/>
                <a:sym typeface="微软雅黑" panose="020B0503020204020204" pitchFamily="34" charset="-122"/>
              </a:rPr>
              <a:t>The Impact of Solar Radiation on Pollutant Transmission Characteristics in High-rise Building</a:t>
            </a:r>
          </a:p>
        </p:txBody>
      </p:sp>
      <p:graphicFrame>
        <p:nvGraphicFramePr>
          <p:cNvPr id="3" name="对象 2"/>
          <p:cNvGraphicFramePr>
            <a:graphicFrameLocks noChangeAspect="1"/>
          </p:cNvGraphicFramePr>
          <p:nvPr>
            <p:extLst>
              <p:ext uri="{D42A27DB-BD31-4B8C-83A1-F6EECF244321}">
                <p14:modId xmlns:p14="http://schemas.microsoft.com/office/powerpoint/2010/main" val="4229608402"/>
              </p:ext>
            </p:extLst>
          </p:nvPr>
        </p:nvGraphicFramePr>
        <p:xfrm>
          <a:off x="3295650" y="1583134"/>
          <a:ext cx="2124075" cy="693738"/>
        </p:xfrm>
        <a:graphic>
          <a:graphicData uri="http://schemas.openxmlformats.org/presentationml/2006/ole">
            <mc:AlternateContent xmlns:mc="http://schemas.openxmlformats.org/markup-compatibility/2006">
              <mc:Choice xmlns:v="urn:schemas-microsoft-com:vml" Requires="v">
                <p:oleObj spid="_x0000_s11300" name="Equation" r:id="rId5" imgW="1397000" imgH="457200" progId="Equation.DSMT4">
                  <p:embed/>
                </p:oleObj>
              </mc:Choice>
              <mc:Fallback>
                <p:oleObj name="Equation" r:id="rId5" imgW="139700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5650" y="1583134"/>
                        <a:ext cx="2124075"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3665584130"/>
              </p:ext>
            </p:extLst>
          </p:nvPr>
        </p:nvGraphicFramePr>
        <p:xfrm>
          <a:off x="611560" y="2385329"/>
          <a:ext cx="7795065" cy="3995999"/>
        </p:xfrm>
        <a:graphic>
          <a:graphicData uri="http://schemas.openxmlformats.org/drawingml/2006/table">
            <a:tbl>
              <a:tblPr firstRow="1" firstCol="1" bandRow="1">
                <a:tableStyleId>{5C22544A-7EE6-4342-B048-85BDC9FD1C3A}</a:tableStyleId>
              </a:tblPr>
              <a:tblGrid>
                <a:gridCol w="1242857"/>
                <a:gridCol w="821890"/>
                <a:gridCol w="824754"/>
                <a:gridCol w="824754"/>
                <a:gridCol w="816162"/>
                <a:gridCol w="816162"/>
                <a:gridCol w="816162"/>
                <a:gridCol w="816162"/>
                <a:gridCol w="816162"/>
              </a:tblGrid>
              <a:tr h="415310">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Case No.</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II1</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II3</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II4</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II7</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III1</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III3</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III5</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III7</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r>
              <a:tr h="415310">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US" altLang="zh-CN" sz="1600" i="1" smtClean="0">
                          <a:solidFill>
                            <a:schemeClr val="tx1"/>
                          </a:solidFill>
                          <a:latin typeface="Times New Roman" panose="02020603050405020304" pitchFamily="18" charset="0"/>
                          <a:cs typeface="Times New Roman" panose="02020603050405020304" pitchFamily="18" charset="0"/>
                        </a:rPr>
                        <a:t>U</a:t>
                      </a:r>
                      <a:r>
                        <a:rPr lang="en-US" altLang="zh-CN" sz="1600" i="0" smtClean="0">
                          <a:solidFill>
                            <a:schemeClr val="tx1"/>
                          </a:solidFill>
                          <a:latin typeface="Times New Roman" panose="02020603050405020304" pitchFamily="18" charset="0"/>
                          <a:cs typeface="Times New Roman" panose="02020603050405020304" pitchFamily="18" charset="0"/>
                        </a:rPr>
                        <a:t>(m/s)</a:t>
                      </a:r>
                      <a:endParaRPr lang="en-US" altLang="zh-CN" sz="1600" i="0" dirty="0" smtClean="0">
                        <a:solidFill>
                          <a:schemeClr val="tx1"/>
                        </a:solidFill>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0.4</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0.8</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1.0</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3.2</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0.4</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0.6</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1.0</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3.2</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r>
              <a:tr h="415310">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zh-CN" altLang="en-US" sz="1600" i="1" smtClean="0">
                          <a:solidFill>
                            <a:schemeClr val="tx1"/>
                          </a:solidFill>
                          <a:latin typeface="Times New Roman" panose="02020603050405020304" pitchFamily="18" charset="0"/>
                          <a:cs typeface="Times New Roman" panose="02020603050405020304" pitchFamily="18" charset="0"/>
                        </a:rPr>
                        <a:t>Δ</a:t>
                      </a:r>
                      <a:r>
                        <a:rPr lang="en-US" altLang="zh-CN" sz="1600" i="1" smtClean="0">
                          <a:solidFill>
                            <a:schemeClr val="tx1"/>
                          </a:solidFill>
                          <a:latin typeface="Times New Roman" panose="02020603050405020304" pitchFamily="18" charset="0"/>
                          <a:cs typeface="Times New Roman" panose="02020603050405020304" pitchFamily="18" charset="0"/>
                        </a:rPr>
                        <a:t>T</a:t>
                      </a:r>
                      <a:r>
                        <a:rPr lang="en-US" altLang="zh-CN" sz="1600" i="0" smtClean="0">
                          <a:solidFill>
                            <a:schemeClr val="tx1"/>
                          </a:solidFill>
                          <a:latin typeface="Times New Roman" panose="02020603050405020304" pitchFamily="18" charset="0"/>
                          <a:cs typeface="Times New Roman" panose="02020603050405020304" pitchFamily="18" charset="0"/>
                        </a:rPr>
                        <a:t>(</a:t>
                      </a:r>
                      <a:r>
                        <a:rPr lang="zh-CN" altLang="en-US" sz="1600" i="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600" i="0" smtClean="0">
                          <a:solidFill>
                            <a:schemeClr val="tx1"/>
                          </a:solidFill>
                          <a:latin typeface="Times New Roman" panose="02020603050405020304" pitchFamily="18" charset="0"/>
                          <a:cs typeface="Times New Roman" panose="02020603050405020304" pitchFamily="18" charset="0"/>
                        </a:rPr>
                        <a:t>)</a:t>
                      </a:r>
                      <a:endParaRPr lang="en-US" altLang="zh-CN" sz="1600" i="0" dirty="0" smtClean="0">
                        <a:solidFill>
                          <a:schemeClr val="tx1"/>
                        </a:solidFill>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13</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13</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13</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13</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3.5</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3.5</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3.5</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3.5</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r>
              <a:tr h="415310">
                <a:tc>
                  <a:txBody>
                    <a:bodyPr/>
                    <a:lstStyle/>
                    <a:p>
                      <a:pPr algn="ctr">
                        <a:spcBef>
                          <a:spcPts val="300"/>
                        </a:spcBef>
                        <a:spcAft>
                          <a:spcPts val="300"/>
                        </a:spcAft>
                      </a:pPr>
                      <a:r>
                        <a:rPr lang="en-US" sz="1600" i="1" kern="100" smtClean="0">
                          <a:solidFill>
                            <a:schemeClr val="tx1"/>
                          </a:solidFill>
                          <a:effectLst/>
                          <a:latin typeface="Times New Roman" panose="02020603050405020304" pitchFamily="18" charset="0"/>
                          <a:cs typeface="Times New Roman" panose="02020603050405020304" pitchFamily="18" charset="0"/>
                        </a:rPr>
                        <a:t>Ri</a:t>
                      </a:r>
                      <a:endParaRPr lang="zh-CN" sz="1100" i="1"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156.9</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39.2</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25.1</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2.5</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42.9</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19.1</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6.9</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0.67</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r>
              <a:tr h="415310">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19</a:t>
                      </a:r>
                      <a:r>
                        <a:rPr lang="en-US" sz="1600" kern="100" baseline="30000" smtClean="0">
                          <a:solidFill>
                            <a:schemeClr val="tx1"/>
                          </a:solidFill>
                          <a:effectLst/>
                          <a:latin typeface="Times New Roman" panose="02020603050405020304" pitchFamily="18" charset="0"/>
                          <a:cs typeface="Times New Roman" panose="02020603050405020304" pitchFamily="18" charset="0"/>
                        </a:rPr>
                        <a:t>th</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T w="12700" cap="flat" cmpd="sng" algn="ctr">
                      <a:solidFill>
                        <a:schemeClr val="tx1"/>
                      </a:solidFill>
                      <a:prstDash val="solid"/>
                      <a:round/>
                      <a:headEnd type="none" w="med" len="med"/>
                      <a:tailEnd type="none" w="med" len="med"/>
                    </a:lnT>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1.08</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T w="12700" cap="flat" cmpd="sng" algn="ctr">
                      <a:solidFill>
                        <a:schemeClr val="tx1"/>
                      </a:solidFill>
                      <a:prstDash val="solid"/>
                      <a:round/>
                      <a:headEnd type="none" w="med" len="med"/>
                      <a:tailEnd type="none" w="med" len="med"/>
                    </a:lnT>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0.58</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T w="12700" cap="flat" cmpd="sng" algn="ctr">
                      <a:solidFill>
                        <a:schemeClr val="tx1"/>
                      </a:solidFill>
                      <a:prstDash val="solid"/>
                      <a:round/>
                      <a:headEnd type="none" w="med" len="med"/>
                      <a:tailEnd type="none" w="med" len="med"/>
                    </a:lnT>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0.02</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T w="12700" cap="flat" cmpd="sng" algn="ctr">
                      <a:solidFill>
                        <a:schemeClr val="tx1"/>
                      </a:solidFill>
                      <a:prstDash val="solid"/>
                      <a:round/>
                      <a:headEnd type="none" w="med" len="med"/>
                      <a:tailEnd type="none" w="med" len="med"/>
                    </a:lnT>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 </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T w="12700" cap="flat" cmpd="sng" algn="ctr">
                      <a:solidFill>
                        <a:schemeClr val="tx1"/>
                      </a:solidFill>
                      <a:prstDash val="solid"/>
                      <a:round/>
                      <a:headEnd type="none" w="med" len="med"/>
                      <a:tailEnd type="none" w="med" len="med"/>
                    </a:lnT>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0.93</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T w="12700" cap="flat" cmpd="sng" algn="ctr">
                      <a:solidFill>
                        <a:schemeClr val="tx1"/>
                      </a:solidFill>
                      <a:prstDash val="solid"/>
                      <a:round/>
                      <a:headEnd type="none" w="med" len="med"/>
                      <a:tailEnd type="none" w="med" len="med"/>
                    </a:lnT>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 </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T w="12700" cap="flat" cmpd="sng" algn="ctr">
                      <a:solidFill>
                        <a:schemeClr val="tx1"/>
                      </a:solidFill>
                      <a:prstDash val="solid"/>
                      <a:round/>
                      <a:headEnd type="none" w="med" len="med"/>
                      <a:tailEnd type="none" w="med" len="med"/>
                    </a:lnT>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 </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T w="12700" cap="flat" cmpd="sng" algn="ctr">
                      <a:solidFill>
                        <a:schemeClr val="tx1"/>
                      </a:solidFill>
                      <a:prstDash val="solid"/>
                      <a:round/>
                      <a:headEnd type="none" w="med" len="med"/>
                      <a:tailEnd type="none" w="med" len="med"/>
                    </a:lnT>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 </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T w="12700" cap="flat" cmpd="sng" algn="ctr">
                      <a:solidFill>
                        <a:schemeClr val="tx1"/>
                      </a:solidFill>
                      <a:prstDash val="solid"/>
                      <a:round/>
                      <a:headEnd type="none" w="med" len="med"/>
                      <a:tailEnd type="none" w="med" len="med"/>
                    </a:lnT>
                  </a:tcPr>
                </a:tc>
              </a:tr>
              <a:tr h="415310">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18</a:t>
                      </a:r>
                      <a:r>
                        <a:rPr lang="en-US" sz="1600" kern="100" baseline="30000" smtClean="0">
                          <a:solidFill>
                            <a:schemeClr val="tx1"/>
                          </a:solidFill>
                          <a:effectLst/>
                          <a:latin typeface="Times New Roman" panose="02020603050405020304" pitchFamily="18" charset="0"/>
                          <a:cs typeface="Times New Roman" panose="02020603050405020304" pitchFamily="18" charset="0"/>
                        </a:rPr>
                        <a:t>th</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1.24</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0.77</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0.03</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 </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1.18</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0.01</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 </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 </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r>
              <a:tr h="415310">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11</a:t>
                      </a:r>
                      <a:r>
                        <a:rPr lang="en-US" sz="1600" kern="100" baseline="30000" smtClean="0">
                          <a:solidFill>
                            <a:schemeClr val="tx1"/>
                          </a:solidFill>
                          <a:effectLst/>
                          <a:latin typeface="Times New Roman" panose="02020603050405020304" pitchFamily="18" charset="0"/>
                          <a:cs typeface="Times New Roman" panose="02020603050405020304" pitchFamily="18" charset="0"/>
                        </a:rPr>
                        <a:t>th</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24.38</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dirty="0" smtClean="0">
                          <a:solidFill>
                            <a:srgbClr val="FF0000"/>
                          </a:solidFill>
                          <a:effectLst/>
                          <a:latin typeface="Times New Roman" panose="02020603050405020304" pitchFamily="18" charset="0"/>
                          <a:cs typeface="Times New Roman" panose="02020603050405020304" pitchFamily="18" charset="0"/>
                        </a:rPr>
                        <a:t>36.95</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dirty="0" smtClean="0">
                          <a:solidFill>
                            <a:srgbClr val="0033CC"/>
                          </a:solidFill>
                          <a:effectLst/>
                          <a:latin typeface="Times New Roman" panose="02020603050405020304" pitchFamily="18" charset="0"/>
                          <a:cs typeface="Times New Roman" panose="02020603050405020304" pitchFamily="18" charset="0"/>
                        </a:rPr>
                        <a:t>24.50</a:t>
                      </a:r>
                      <a:endParaRPr lang="zh-CN" sz="1100" kern="100" dirty="0">
                        <a:solidFill>
                          <a:srgbClr val="0033CC"/>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 </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dirty="0" smtClean="0">
                          <a:solidFill>
                            <a:srgbClr val="FF0000"/>
                          </a:solidFill>
                          <a:effectLst/>
                          <a:latin typeface="Times New Roman" panose="02020603050405020304" pitchFamily="18" charset="0"/>
                          <a:cs typeface="Times New Roman" panose="02020603050405020304" pitchFamily="18" charset="0"/>
                        </a:rPr>
                        <a:t>27.72</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dirty="0" smtClean="0">
                          <a:solidFill>
                            <a:srgbClr val="0033CC"/>
                          </a:solidFill>
                          <a:effectLst/>
                          <a:latin typeface="Times New Roman" panose="02020603050405020304" pitchFamily="18" charset="0"/>
                          <a:cs typeface="Times New Roman" panose="02020603050405020304" pitchFamily="18" charset="0"/>
                        </a:rPr>
                        <a:t>15.34</a:t>
                      </a:r>
                      <a:endParaRPr lang="zh-CN" sz="1100" kern="100" dirty="0">
                        <a:solidFill>
                          <a:srgbClr val="0033CC"/>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 </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 </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r>
              <a:tr h="258209">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10</a:t>
                      </a:r>
                      <a:r>
                        <a:rPr lang="en-US" sz="1600" kern="100" baseline="30000" smtClean="0">
                          <a:solidFill>
                            <a:schemeClr val="tx1"/>
                          </a:solidFill>
                          <a:effectLst/>
                          <a:latin typeface="Times New Roman" panose="02020603050405020304" pitchFamily="18" charset="0"/>
                          <a:cs typeface="Times New Roman" panose="02020603050405020304" pitchFamily="18" charset="0"/>
                        </a:rPr>
                        <a:t>th</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r>
                        <a:rPr lang="en-US" sz="1600" kern="100" smtClean="0">
                          <a:solidFill>
                            <a:srgbClr val="FF0000"/>
                          </a:solidFill>
                          <a:effectLst/>
                          <a:latin typeface="Times New Roman" panose="02020603050405020304" pitchFamily="18" charset="0"/>
                          <a:cs typeface="Times New Roman" panose="02020603050405020304" pitchFamily="18" charset="0"/>
                        </a:rPr>
                        <a:t>●</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r>
                        <a:rPr lang="en-US" sz="1600" kern="100" smtClean="0">
                          <a:solidFill>
                            <a:srgbClr val="FF0000"/>
                          </a:solidFill>
                          <a:effectLst/>
                          <a:latin typeface="Times New Roman" panose="02020603050405020304" pitchFamily="18" charset="0"/>
                          <a:cs typeface="Times New Roman" panose="02020603050405020304" pitchFamily="18" charset="0"/>
                        </a:rPr>
                        <a:t>●</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r>
                        <a:rPr lang="en-US" sz="1600" kern="100" smtClean="0">
                          <a:solidFill>
                            <a:srgbClr val="FF0000"/>
                          </a:solidFill>
                          <a:effectLst/>
                          <a:latin typeface="Times New Roman" panose="02020603050405020304" pitchFamily="18" charset="0"/>
                          <a:cs typeface="Times New Roman" panose="02020603050405020304" pitchFamily="18" charset="0"/>
                        </a:rPr>
                        <a:t>●</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r>
                        <a:rPr lang="en-US" sz="1600" kern="100" smtClean="0">
                          <a:solidFill>
                            <a:srgbClr val="FF0000"/>
                          </a:solidFill>
                          <a:effectLst/>
                          <a:latin typeface="Times New Roman" panose="02020603050405020304" pitchFamily="18" charset="0"/>
                          <a:cs typeface="Times New Roman" panose="02020603050405020304" pitchFamily="18" charset="0"/>
                        </a:rPr>
                        <a:t>●</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r>
                        <a:rPr lang="en-US" sz="1600" kern="100" smtClean="0">
                          <a:solidFill>
                            <a:srgbClr val="FF0000"/>
                          </a:solidFill>
                          <a:effectLst/>
                          <a:latin typeface="Times New Roman" panose="02020603050405020304" pitchFamily="18" charset="0"/>
                          <a:cs typeface="Times New Roman" panose="02020603050405020304" pitchFamily="18" charset="0"/>
                        </a:rPr>
                        <a:t>●</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r>
                        <a:rPr lang="en-US" sz="1600" kern="100" smtClean="0">
                          <a:solidFill>
                            <a:srgbClr val="FF0000"/>
                          </a:solidFill>
                          <a:effectLst/>
                          <a:latin typeface="Times New Roman" panose="02020603050405020304" pitchFamily="18" charset="0"/>
                          <a:cs typeface="Times New Roman" panose="02020603050405020304" pitchFamily="18" charset="0"/>
                        </a:rPr>
                        <a:t>●</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r>
                        <a:rPr lang="en-US" sz="1600" kern="100" smtClean="0">
                          <a:solidFill>
                            <a:srgbClr val="FF0000"/>
                          </a:solidFill>
                          <a:effectLst/>
                          <a:latin typeface="Times New Roman" panose="02020603050405020304" pitchFamily="18" charset="0"/>
                          <a:cs typeface="Times New Roman" panose="02020603050405020304" pitchFamily="18" charset="0"/>
                        </a:rPr>
                        <a:t>●</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r>
                        <a:rPr lang="en-US" sz="1600" kern="100" smtClean="0">
                          <a:solidFill>
                            <a:srgbClr val="FF0000"/>
                          </a:solidFill>
                          <a:effectLst/>
                          <a:latin typeface="Times New Roman" panose="02020603050405020304" pitchFamily="18" charset="0"/>
                          <a:cs typeface="Times New Roman" panose="02020603050405020304" pitchFamily="18" charset="0"/>
                        </a:rPr>
                        <a:t>●</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r>
              <a:tr h="415310">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3</a:t>
                      </a:r>
                      <a:r>
                        <a:rPr lang="en-US" sz="1600" kern="100" baseline="30000" smtClean="0">
                          <a:solidFill>
                            <a:schemeClr val="tx1"/>
                          </a:solidFill>
                          <a:effectLst/>
                          <a:latin typeface="Times New Roman" panose="02020603050405020304" pitchFamily="18" charset="0"/>
                          <a:cs typeface="Times New Roman" panose="02020603050405020304" pitchFamily="18" charset="0"/>
                        </a:rPr>
                        <a:t>rd</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 </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 </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0.01</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0.30</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 </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0.01</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0.14</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0.29</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r>
              <a:tr h="415310">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2</a:t>
                      </a:r>
                      <a:r>
                        <a:rPr lang="en-US" sz="1600" kern="100" baseline="30000" smtClean="0">
                          <a:solidFill>
                            <a:schemeClr val="tx1"/>
                          </a:solidFill>
                          <a:effectLst/>
                          <a:latin typeface="Times New Roman" panose="02020603050405020304" pitchFamily="18" charset="0"/>
                          <a:cs typeface="Times New Roman" panose="02020603050405020304" pitchFamily="18" charset="0"/>
                        </a:rPr>
                        <a:t>nd</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 </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 </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 </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0.61</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 </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0.01</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0.09</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0.13</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r>
            </a:tbl>
          </a:graphicData>
        </a:graphic>
      </p:graphicFrame>
      <p:sp>
        <p:nvSpPr>
          <p:cNvPr id="4" name="TextBox 3"/>
          <p:cNvSpPr txBox="1"/>
          <p:nvPr/>
        </p:nvSpPr>
        <p:spPr>
          <a:xfrm>
            <a:off x="5597252" y="1739032"/>
            <a:ext cx="377026"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523151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938" y="6529388"/>
            <a:ext cx="2028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标题 1"/>
          <p:cNvSpPr>
            <a:spLocks noChangeArrowheads="1"/>
          </p:cNvSpPr>
          <p:nvPr/>
        </p:nvSpPr>
        <p:spPr bwMode="auto">
          <a:xfrm>
            <a:off x="-4763" y="6529388"/>
            <a:ext cx="7385051" cy="361950"/>
          </a:xfrm>
          <a:prstGeom prst="rect">
            <a:avLst/>
          </a:prstGeom>
          <a:solidFill>
            <a:srgbClr val="538CD5"/>
          </a:solidFill>
          <a:ln>
            <a:noFill/>
          </a:ln>
          <a:extLst>
            <a:ext uri="{91240B29-F687-4F45-9708-019B960494DF}">
              <a14:hiddenLine xmlns:a14="http://schemas.microsoft.com/office/drawing/2010/main" w="25400">
                <a:solidFill>
                  <a:srgbClr val="718841"/>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solidFill>
                  <a:schemeClr val="bg1"/>
                </a:solidFill>
                <a:latin typeface="楷体" panose="02010609060101010101" pitchFamily="49" charset="-122"/>
                <a:ea typeface="楷体" panose="02010609060101010101" pitchFamily="49" charset="-122"/>
                <a:sym typeface="Times New Roman" panose="02020603050405020304" pitchFamily="18" charset="0"/>
              </a:rPr>
              <a:t>             </a:t>
            </a:r>
            <a:r>
              <a:rPr lang="zh-CN" altLang="zh-CN" sz="2000">
                <a:solidFill>
                  <a:schemeClr val="bg1"/>
                </a:solidFill>
                <a:latin typeface="楷体" panose="02010609060101010101" pitchFamily="49" charset="-122"/>
                <a:ea typeface="楷体" panose="02010609060101010101" pitchFamily="49" charset="-122"/>
                <a:sym typeface="Times New Roman" panose="02020603050405020304" pitchFamily="18" charset="0"/>
              </a:rPr>
              <a:t>机械与能源工程学院---高效清洁能源课题组</a:t>
            </a:r>
            <a:endParaRPr lang="zh-CN" altLang="zh-CN"/>
          </a:p>
        </p:txBody>
      </p:sp>
      <p:sp>
        <p:nvSpPr>
          <p:cNvPr id="4100" name="直接连接符 4"/>
          <p:cNvSpPr>
            <a:spLocks noChangeShapeType="1"/>
          </p:cNvSpPr>
          <p:nvPr/>
        </p:nvSpPr>
        <p:spPr bwMode="auto">
          <a:xfrm flipV="1">
            <a:off x="758825" y="0"/>
            <a:ext cx="1588" cy="809625"/>
          </a:xfrm>
          <a:prstGeom prst="line">
            <a:avLst/>
          </a:prstGeom>
          <a:noFill/>
          <a:ln w="15875">
            <a:solidFill>
              <a:srgbClr val="8CB3E3"/>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101" name="图片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2763" y="0"/>
            <a:ext cx="2286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直接连接符 16"/>
          <p:cNvSpPr>
            <a:spLocks noChangeShapeType="1"/>
          </p:cNvSpPr>
          <p:nvPr/>
        </p:nvSpPr>
        <p:spPr bwMode="auto">
          <a:xfrm>
            <a:off x="-4763" y="620713"/>
            <a:ext cx="5513388" cy="1587"/>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 name="直接连接符 23"/>
          <p:cNvSpPr>
            <a:spLocks noChangeShapeType="1"/>
          </p:cNvSpPr>
          <p:nvPr/>
        </p:nvSpPr>
        <p:spPr bwMode="auto">
          <a:xfrm>
            <a:off x="923925" y="-6350"/>
            <a:ext cx="1588" cy="784225"/>
          </a:xfrm>
          <a:prstGeom prst="line">
            <a:avLst/>
          </a:prstGeom>
          <a:noFill/>
          <a:ln w="9525">
            <a:solidFill>
              <a:srgbClr val="76923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Freeform 24" descr="© INSCALE GmbH, 26.05.2010&#10;http://www.presentationload.com/">
            <a:extLst>
              <a:ext uri="{FF2B5EF4-FFF2-40B4-BE49-F238E27FC236}">
                <a16:creationId xmlns="" xmlns:a16="http://schemas.microsoft.com/office/drawing/2014/main" id="{0D301BF0-4207-4FC1-ACA4-D705E1A5FA56}"/>
              </a:ext>
            </a:extLst>
          </p:cNvPr>
          <p:cNvSpPr>
            <a:spLocks/>
          </p:cNvSpPr>
          <p:nvPr/>
        </p:nvSpPr>
        <p:spPr bwMode="gray">
          <a:xfrm>
            <a:off x="6732240" y="866755"/>
            <a:ext cx="2412000" cy="568800"/>
          </a:xfrm>
          <a:custGeom>
            <a:avLst/>
            <a:gdLst/>
            <a:ahLst/>
            <a:cxnLst>
              <a:cxn ang="0">
                <a:pos x="993" y="184"/>
              </a:cxn>
              <a:cxn ang="0">
                <a:pos x="993" y="46"/>
              </a:cxn>
              <a:cxn ang="0">
                <a:pos x="947" y="0"/>
              </a:cxn>
              <a:cxn ang="0">
                <a:pos x="92" y="0"/>
              </a:cxn>
              <a:cxn ang="0">
                <a:pos x="46" y="46"/>
              </a:cxn>
              <a:cxn ang="0">
                <a:pos x="46" y="184"/>
              </a:cxn>
              <a:cxn ang="0">
                <a:pos x="0" y="230"/>
              </a:cxn>
              <a:cxn ang="0">
                <a:pos x="993" y="229"/>
              </a:cxn>
              <a:cxn ang="0">
                <a:pos x="993" y="184"/>
              </a:cxn>
            </a:cxnLst>
            <a:rect l="0" t="0" r="r" b="b"/>
            <a:pathLst>
              <a:path w="993" h="230">
                <a:moveTo>
                  <a:pt x="993" y="184"/>
                </a:moveTo>
                <a:cubicBezTo>
                  <a:pt x="993" y="46"/>
                  <a:pt x="993" y="46"/>
                  <a:pt x="993" y="46"/>
                </a:cubicBezTo>
                <a:cubicBezTo>
                  <a:pt x="993" y="20"/>
                  <a:pt x="971" y="0"/>
                  <a:pt x="947" y="0"/>
                </a:cubicBezTo>
                <a:cubicBezTo>
                  <a:pt x="92" y="0"/>
                  <a:pt x="92" y="0"/>
                  <a:pt x="92" y="0"/>
                </a:cubicBezTo>
                <a:cubicBezTo>
                  <a:pt x="66" y="0"/>
                  <a:pt x="46" y="20"/>
                  <a:pt x="46" y="46"/>
                </a:cubicBezTo>
                <a:cubicBezTo>
                  <a:pt x="46" y="184"/>
                  <a:pt x="46" y="184"/>
                  <a:pt x="46" y="184"/>
                </a:cubicBezTo>
                <a:cubicBezTo>
                  <a:pt x="46" y="208"/>
                  <a:pt x="26" y="230"/>
                  <a:pt x="0" y="230"/>
                </a:cubicBezTo>
                <a:lnTo>
                  <a:pt x="993" y="229"/>
                </a:lnTo>
                <a:lnTo>
                  <a:pt x="993" y="184"/>
                </a:ln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p>
        </p:txBody>
      </p:sp>
      <p:sp>
        <p:nvSpPr>
          <p:cNvPr id="16" name="Text Box 52" descr="© INSCALE GmbH, 26.05.2010&#10;http://www.presentationload.com/">
            <a:extLst>
              <a:ext uri="{FF2B5EF4-FFF2-40B4-BE49-F238E27FC236}">
                <a16:creationId xmlns="" xmlns:a16="http://schemas.microsoft.com/office/drawing/2014/main" id="{F03C1729-2D82-42F2-BF54-981576564C6B}"/>
              </a:ext>
            </a:extLst>
          </p:cNvPr>
          <p:cNvSpPr txBox="1">
            <a:spLocks noChangeArrowheads="1"/>
          </p:cNvSpPr>
          <p:nvPr/>
        </p:nvSpPr>
        <p:spPr bwMode="gray">
          <a:xfrm>
            <a:off x="7092280" y="906690"/>
            <a:ext cx="1872208"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Conclusions</a:t>
            </a:r>
          </a:p>
        </p:txBody>
      </p:sp>
      <p:sp>
        <p:nvSpPr>
          <p:cNvPr id="17" name="Freeform 29" descr="© INSCALE GmbH, 26.05.2010&#10;http://www.presentationload.com/">
            <a:extLst>
              <a:ext uri="{FF2B5EF4-FFF2-40B4-BE49-F238E27FC236}">
                <a16:creationId xmlns="" xmlns:a16="http://schemas.microsoft.com/office/drawing/2014/main" id="{692589D1-EA26-4421-94A2-CD19712160B7}"/>
              </a:ext>
            </a:extLst>
          </p:cNvPr>
          <p:cNvSpPr>
            <a:spLocks/>
          </p:cNvSpPr>
          <p:nvPr/>
        </p:nvSpPr>
        <p:spPr bwMode="gray">
          <a:xfrm>
            <a:off x="4536264" y="865143"/>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8" name="Text Box 52" descr="© INSCALE GmbH, 26.05.2010&#10;http://www.presentationload.com/">
            <a:extLst>
              <a:ext uri="{FF2B5EF4-FFF2-40B4-BE49-F238E27FC236}">
                <a16:creationId xmlns="" xmlns:a16="http://schemas.microsoft.com/office/drawing/2014/main" id="{365066B1-6253-44BE-A180-54813E667D4B}"/>
              </a:ext>
            </a:extLst>
          </p:cNvPr>
          <p:cNvSpPr txBox="1">
            <a:spLocks noChangeArrowheads="1"/>
          </p:cNvSpPr>
          <p:nvPr/>
        </p:nvSpPr>
        <p:spPr bwMode="gray">
          <a:xfrm>
            <a:off x="4788024" y="904514"/>
            <a:ext cx="1863674" cy="469892"/>
          </a:xfrm>
          <a:prstGeom prst="rect">
            <a:avLst/>
          </a:prstGeom>
          <a:noFill/>
          <a:ln w="9525">
            <a:noFill/>
            <a:miter lim="800000"/>
            <a:headEnd/>
            <a:tailEnd/>
          </a:ln>
          <a:effectLst>
            <a:outerShdw blurRad="50800" dist="38100" dir="2700000" algn="tl" rotWithShape="0">
              <a:prstClr val="black">
                <a:alpha val="40000"/>
              </a:prstClr>
            </a:outerShdw>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latin typeface="Tw Cen MT Condensed Extra Bold" panose="020B0803020202020204" pitchFamily="34" charset="0"/>
                <a:ea typeface="黑体" panose="02010609060101010101" pitchFamily="49" charset="-122"/>
              </a:rPr>
              <a:t>Case study</a:t>
            </a:r>
          </a:p>
        </p:txBody>
      </p:sp>
      <p:sp>
        <p:nvSpPr>
          <p:cNvPr id="12" name="Freeform 29" descr="© INSCALE GmbH, 26.05.2010&#10;http://www.presentationload.com/">
            <a:extLst>
              <a:ext uri="{FF2B5EF4-FFF2-40B4-BE49-F238E27FC236}">
                <a16:creationId xmlns="" xmlns:a16="http://schemas.microsoft.com/office/drawing/2014/main" id="{0A7C2CC6-99BC-4221-AC4B-1A0F6DDBE5EB}"/>
              </a:ext>
            </a:extLst>
          </p:cNvPr>
          <p:cNvSpPr>
            <a:spLocks/>
          </p:cNvSpPr>
          <p:nvPr/>
        </p:nvSpPr>
        <p:spPr bwMode="gray">
          <a:xfrm>
            <a:off x="2267744" y="867319"/>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5" name="Text Box 52" descr="© INSCALE GmbH, 26.05.2010&#10;http://www.presentationload.com/">
            <a:extLst>
              <a:ext uri="{FF2B5EF4-FFF2-40B4-BE49-F238E27FC236}">
                <a16:creationId xmlns="" xmlns:a16="http://schemas.microsoft.com/office/drawing/2014/main" id="{244DC8C8-105A-4B63-B7F1-36150054B343}"/>
              </a:ext>
            </a:extLst>
          </p:cNvPr>
          <p:cNvSpPr txBox="1">
            <a:spLocks noChangeArrowheads="1"/>
          </p:cNvSpPr>
          <p:nvPr/>
        </p:nvSpPr>
        <p:spPr bwMode="gray">
          <a:xfrm>
            <a:off x="2483768" y="906690"/>
            <a:ext cx="1863674"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solidFill>
                  <a:schemeClr val="bg1">
                    <a:lumMod val="65000"/>
                  </a:schemeClr>
                </a:solidFill>
                <a:latin typeface="Tw Cen MT Condensed Extra Bold" panose="020B0803020202020204" pitchFamily="34" charset="0"/>
                <a:ea typeface="黑体" panose="02010609060101010101" pitchFamily="49" charset="-122"/>
              </a:rPr>
              <a:t>Methodology</a:t>
            </a:r>
          </a:p>
        </p:txBody>
      </p:sp>
      <p:sp>
        <p:nvSpPr>
          <p:cNvPr id="13" name="Freeform 29" descr="© INSCALE GmbH, 26.05.2010&#10;http://www.presentationload.com/">
            <a:extLst>
              <a:ext uri="{FF2B5EF4-FFF2-40B4-BE49-F238E27FC236}">
                <a16:creationId xmlns="" xmlns:a16="http://schemas.microsoft.com/office/drawing/2014/main" id="{455E27F8-F483-4CC5-8B8C-C374B7BF0624}"/>
              </a:ext>
            </a:extLst>
          </p:cNvPr>
          <p:cNvSpPr>
            <a:spLocks/>
          </p:cNvSpPr>
          <p:nvPr/>
        </p:nvSpPr>
        <p:spPr bwMode="gray">
          <a:xfrm>
            <a:off x="8199" y="867319"/>
            <a:ext cx="2376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a:p>
        </p:txBody>
      </p:sp>
      <p:sp>
        <p:nvSpPr>
          <p:cNvPr id="14" name="Text Box 52" descr="© INSCALE GmbH, 26.05.2010&#10;http://www.presentationload.com/">
            <a:extLst>
              <a:ext uri="{FF2B5EF4-FFF2-40B4-BE49-F238E27FC236}">
                <a16:creationId xmlns="" xmlns:a16="http://schemas.microsoft.com/office/drawing/2014/main" id="{FA23ABE7-F510-4969-92A7-1CD6FC5E7559}"/>
              </a:ext>
            </a:extLst>
          </p:cNvPr>
          <p:cNvSpPr txBox="1">
            <a:spLocks noChangeArrowheads="1"/>
          </p:cNvSpPr>
          <p:nvPr/>
        </p:nvSpPr>
        <p:spPr bwMode="gray">
          <a:xfrm>
            <a:off x="256926" y="906690"/>
            <a:ext cx="1722786"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Introduction</a:t>
            </a:r>
          </a:p>
        </p:txBody>
      </p:sp>
      <p:sp>
        <p:nvSpPr>
          <p:cNvPr id="22" name="文本框 4">
            <a:extLst>
              <a:ext uri="{FF2B5EF4-FFF2-40B4-BE49-F238E27FC236}">
                <a16:creationId xmlns="" xmlns:a16="http://schemas.microsoft.com/office/drawing/2014/main" id="{43D4DB1D-DB1D-43B5-808B-3BBE86CF4300}"/>
              </a:ext>
            </a:extLst>
          </p:cNvPr>
          <p:cNvSpPr>
            <a:spLocks noChangeArrowheads="1"/>
          </p:cNvSpPr>
          <p:nvPr/>
        </p:nvSpPr>
        <p:spPr bwMode="auto">
          <a:xfrm>
            <a:off x="899542" y="159023"/>
            <a:ext cx="6264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dirty="0">
                <a:solidFill>
                  <a:schemeClr val="bg1">
                    <a:lumMod val="50000"/>
                  </a:schemeClr>
                </a:solidFill>
                <a:latin typeface="+mn-lt"/>
                <a:sym typeface="微软雅黑" panose="020B0503020204020204" pitchFamily="34" charset="-122"/>
              </a:rPr>
              <a:t>The Impact of Solar Radiation on Pollutant Transmission Characteristics in High-rise Building</a:t>
            </a:r>
          </a:p>
        </p:txBody>
      </p:sp>
      <p:graphicFrame>
        <p:nvGraphicFramePr>
          <p:cNvPr id="3" name="对象 2"/>
          <p:cNvGraphicFramePr>
            <a:graphicFrameLocks noChangeAspect="1"/>
          </p:cNvGraphicFramePr>
          <p:nvPr>
            <p:extLst>
              <p:ext uri="{D42A27DB-BD31-4B8C-83A1-F6EECF244321}">
                <p14:modId xmlns:p14="http://schemas.microsoft.com/office/powerpoint/2010/main" val="4229608402"/>
              </p:ext>
            </p:extLst>
          </p:nvPr>
        </p:nvGraphicFramePr>
        <p:xfrm>
          <a:off x="3295650" y="1583134"/>
          <a:ext cx="2124075" cy="693738"/>
        </p:xfrm>
        <a:graphic>
          <a:graphicData uri="http://schemas.openxmlformats.org/presentationml/2006/ole">
            <mc:AlternateContent xmlns:mc="http://schemas.openxmlformats.org/markup-compatibility/2006">
              <mc:Choice xmlns:v="urn:schemas-microsoft-com:vml" Requires="v">
                <p:oleObj spid="_x0000_s12324" name="Equation" r:id="rId5" imgW="1397000" imgH="457200" progId="Equation.DSMT4">
                  <p:embed/>
                </p:oleObj>
              </mc:Choice>
              <mc:Fallback>
                <p:oleObj name="Equation" r:id="rId5" imgW="139700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5650" y="1583134"/>
                        <a:ext cx="2124075"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3421697258"/>
              </p:ext>
            </p:extLst>
          </p:nvPr>
        </p:nvGraphicFramePr>
        <p:xfrm>
          <a:off x="611560" y="2385329"/>
          <a:ext cx="7795065" cy="3995680"/>
        </p:xfrm>
        <a:graphic>
          <a:graphicData uri="http://schemas.openxmlformats.org/drawingml/2006/table">
            <a:tbl>
              <a:tblPr firstRow="1" firstCol="1" bandRow="1">
                <a:tableStyleId>{5C22544A-7EE6-4342-B048-85BDC9FD1C3A}</a:tableStyleId>
              </a:tblPr>
              <a:tblGrid>
                <a:gridCol w="1242857"/>
                <a:gridCol w="821890"/>
                <a:gridCol w="824754"/>
                <a:gridCol w="824754"/>
                <a:gridCol w="816162"/>
                <a:gridCol w="816162"/>
                <a:gridCol w="816162"/>
                <a:gridCol w="816162"/>
                <a:gridCol w="816162"/>
              </a:tblGrid>
              <a:tr h="415310">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Case No.</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II1</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II3</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II4</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II7</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III1</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III3</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III5</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III7</a:t>
                      </a:r>
                      <a:endParaRPr lang="zh-CN" sz="12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r>
              <a:tr h="415310">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US" altLang="zh-CN" sz="1600" i="1" smtClean="0">
                          <a:solidFill>
                            <a:schemeClr val="tx1"/>
                          </a:solidFill>
                          <a:latin typeface="Times New Roman" panose="02020603050405020304" pitchFamily="18" charset="0"/>
                          <a:cs typeface="Times New Roman" panose="02020603050405020304" pitchFamily="18" charset="0"/>
                        </a:rPr>
                        <a:t>U</a:t>
                      </a:r>
                      <a:r>
                        <a:rPr lang="en-US" altLang="zh-CN" sz="1600" i="0" smtClean="0">
                          <a:solidFill>
                            <a:schemeClr val="tx1"/>
                          </a:solidFill>
                          <a:latin typeface="Times New Roman" panose="02020603050405020304" pitchFamily="18" charset="0"/>
                          <a:cs typeface="Times New Roman" panose="02020603050405020304" pitchFamily="18" charset="0"/>
                        </a:rPr>
                        <a:t>(m/s)</a:t>
                      </a:r>
                      <a:endParaRPr lang="en-US" altLang="zh-CN" sz="1600" i="0" dirty="0" smtClean="0">
                        <a:solidFill>
                          <a:schemeClr val="tx1"/>
                        </a:solidFill>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0.4</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0.8</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1.0</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3.2</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0.4</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dirty="0" smtClean="0">
                          <a:solidFill>
                            <a:schemeClr val="tx1"/>
                          </a:solidFill>
                          <a:effectLst/>
                          <a:latin typeface="Times New Roman" panose="02020603050405020304" pitchFamily="18" charset="0"/>
                          <a:ea typeface="宋体"/>
                          <a:cs typeface="Times New Roman" panose="02020603050405020304" pitchFamily="18" charset="0"/>
                        </a:rPr>
                        <a:t>0.6</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1.0</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3.2</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r>
              <a:tr h="415310">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zh-CN" altLang="en-US" sz="1600" i="1" smtClean="0">
                          <a:solidFill>
                            <a:schemeClr val="tx1"/>
                          </a:solidFill>
                          <a:latin typeface="Times New Roman" panose="02020603050405020304" pitchFamily="18" charset="0"/>
                          <a:cs typeface="Times New Roman" panose="02020603050405020304" pitchFamily="18" charset="0"/>
                        </a:rPr>
                        <a:t>Δ</a:t>
                      </a:r>
                      <a:r>
                        <a:rPr lang="en-US" altLang="zh-CN" sz="1600" i="1" smtClean="0">
                          <a:solidFill>
                            <a:schemeClr val="tx1"/>
                          </a:solidFill>
                          <a:latin typeface="Times New Roman" panose="02020603050405020304" pitchFamily="18" charset="0"/>
                          <a:cs typeface="Times New Roman" panose="02020603050405020304" pitchFamily="18" charset="0"/>
                        </a:rPr>
                        <a:t>T</a:t>
                      </a:r>
                      <a:r>
                        <a:rPr lang="en-US" altLang="zh-CN" sz="1600" i="0" smtClean="0">
                          <a:solidFill>
                            <a:schemeClr val="tx1"/>
                          </a:solidFill>
                          <a:latin typeface="Times New Roman" panose="02020603050405020304" pitchFamily="18" charset="0"/>
                          <a:cs typeface="Times New Roman" panose="02020603050405020304" pitchFamily="18" charset="0"/>
                        </a:rPr>
                        <a:t>(</a:t>
                      </a:r>
                      <a:r>
                        <a:rPr lang="zh-CN" altLang="en-US" sz="1600" i="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600" i="0" smtClean="0">
                          <a:solidFill>
                            <a:schemeClr val="tx1"/>
                          </a:solidFill>
                          <a:latin typeface="Times New Roman" panose="02020603050405020304" pitchFamily="18" charset="0"/>
                          <a:cs typeface="Times New Roman" panose="02020603050405020304" pitchFamily="18" charset="0"/>
                        </a:rPr>
                        <a:t>)</a:t>
                      </a:r>
                      <a:endParaRPr lang="en-US" altLang="zh-CN" sz="1600" i="0" dirty="0" smtClean="0">
                        <a:solidFill>
                          <a:schemeClr val="tx1"/>
                        </a:solidFill>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13</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13</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13</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13</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3.5</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3.5</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3.5</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c>
                  <a:txBody>
                    <a:bodyPr/>
                    <a:lstStyle/>
                    <a:p>
                      <a:pPr algn="ctr">
                        <a:spcBef>
                          <a:spcPts val="300"/>
                        </a:spcBef>
                        <a:spcAft>
                          <a:spcPts val="300"/>
                        </a:spcAft>
                      </a:pPr>
                      <a:r>
                        <a:rPr lang="en-US" altLang="zh-CN" sz="1600" kern="100" smtClean="0">
                          <a:solidFill>
                            <a:schemeClr val="tx1"/>
                          </a:solidFill>
                          <a:effectLst/>
                          <a:latin typeface="Times New Roman" panose="02020603050405020304" pitchFamily="18" charset="0"/>
                          <a:ea typeface="宋体"/>
                          <a:cs typeface="Times New Roman" panose="02020603050405020304" pitchFamily="18" charset="0"/>
                        </a:rPr>
                        <a:t>3.5</a:t>
                      </a:r>
                      <a:endParaRPr lang="zh-CN" sz="16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tc>
              </a:tr>
              <a:tr h="415310">
                <a:tc>
                  <a:txBody>
                    <a:bodyPr/>
                    <a:lstStyle/>
                    <a:p>
                      <a:pPr algn="ctr">
                        <a:spcBef>
                          <a:spcPts val="300"/>
                        </a:spcBef>
                        <a:spcAft>
                          <a:spcPts val="300"/>
                        </a:spcAft>
                      </a:pPr>
                      <a:r>
                        <a:rPr lang="en-US" sz="1600" i="1" kern="100" smtClean="0">
                          <a:solidFill>
                            <a:schemeClr val="tx1"/>
                          </a:solidFill>
                          <a:effectLst/>
                          <a:latin typeface="Times New Roman" panose="02020603050405020304" pitchFamily="18" charset="0"/>
                          <a:cs typeface="Times New Roman" panose="02020603050405020304" pitchFamily="18" charset="0"/>
                        </a:rPr>
                        <a:t>Ri</a:t>
                      </a:r>
                      <a:endParaRPr lang="zh-CN" sz="1100" i="1"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156.9</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39.2</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25.1</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2.5</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42.9</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19.1</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6.9</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0.67</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B w="12700" cap="flat" cmpd="sng" algn="ctr">
                      <a:solidFill>
                        <a:schemeClr val="tx1"/>
                      </a:solidFill>
                      <a:prstDash val="solid"/>
                      <a:round/>
                      <a:headEnd type="none" w="med" len="med"/>
                      <a:tailEnd type="none" w="med" len="med"/>
                    </a:lnB>
                  </a:tcPr>
                </a:tc>
              </a:tr>
              <a:tr h="415310">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19</a:t>
                      </a:r>
                      <a:r>
                        <a:rPr lang="en-US" sz="1600" kern="100" baseline="30000" smtClean="0">
                          <a:solidFill>
                            <a:schemeClr val="tx1"/>
                          </a:solidFill>
                          <a:effectLst/>
                          <a:latin typeface="Times New Roman" panose="02020603050405020304" pitchFamily="18" charset="0"/>
                          <a:cs typeface="Times New Roman" panose="02020603050405020304" pitchFamily="18" charset="0"/>
                        </a:rPr>
                        <a:t>th</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spcBef>
                          <a:spcPts val="300"/>
                        </a:spcBef>
                        <a:spcAft>
                          <a:spcPts val="300"/>
                        </a:spcAft>
                      </a:pPr>
                      <a:r>
                        <a:rPr lang="en-US" sz="1600" kern="100" dirty="0" smtClean="0">
                          <a:solidFill>
                            <a:schemeClr val="tx1"/>
                          </a:solidFill>
                          <a:effectLst/>
                          <a:latin typeface="Times New Roman" panose="02020603050405020304" pitchFamily="18" charset="0"/>
                          <a:ea typeface="+mn-ea"/>
                          <a:cs typeface="Times New Roman" panose="02020603050405020304" pitchFamily="18" charset="0"/>
                        </a:rPr>
                        <a:t>23.59</a:t>
                      </a:r>
                      <a:endParaRPr lang="zh-CN" sz="1600" kern="100" dirty="0">
                        <a:solidFill>
                          <a:schemeClr val="tx1"/>
                        </a:solidFill>
                        <a:effectLst/>
                        <a:latin typeface="Times New Roman" panose="02020603050405020304" pitchFamily="18" charset="0"/>
                        <a:ea typeface="+mn-ea"/>
                        <a:cs typeface="Times New Roman" panose="02020603050405020304" pitchFamily="18" charset="0"/>
                      </a:endParaRPr>
                    </a:p>
                  </a:txBody>
                  <a:tcPr marL="66557" marR="66557"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spcBef>
                          <a:spcPts val="300"/>
                        </a:spcBef>
                        <a:spcAft>
                          <a:spcPts val="300"/>
                        </a:spcAft>
                      </a:pPr>
                      <a:r>
                        <a:rPr lang="en-US" sz="1600" kern="100" dirty="0">
                          <a:solidFill>
                            <a:schemeClr val="tx1"/>
                          </a:solidFill>
                          <a:effectLst/>
                          <a:latin typeface="Times New Roman" panose="02020603050405020304" pitchFamily="18" charset="0"/>
                          <a:ea typeface="+mn-ea"/>
                          <a:cs typeface="Times New Roman" panose="02020603050405020304" pitchFamily="18" charset="0"/>
                        </a:rPr>
                        <a:t>27.76</a:t>
                      </a: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spcBef>
                          <a:spcPts val="300"/>
                        </a:spcBef>
                        <a:spcAft>
                          <a:spcPts val="300"/>
                        </a:spcAft>
                      </a:pPr>
                      <a:r>
                        <a:rPr lang="en-US" sz="1600" kern="100" dirty="0">
                          <a:solidFill>
                            <a:schemeClr val="tx1"/>
                          </a:solidFill>
                          <a:effectLst/>
                          <a:latin typeface="Times New Roman" panose="02020603050405020304" pitchFamily="18" charset="0"/>
                          <a:ea typeface="+mn-ea"/>
                          <a:cs typeface="Times New Roman" panose="02020603050405020304" pitchFamily="18" charset="0"/>
                        </a:rPr>
                        <a:t>23.89</a:t>
                      </a: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spcBef>
                          <a:spcPts val="300"/>
                        </a:spcBef>
                        <a:spcAft>
                          <a:spcPts val="300"/>
                        </a:spcAft>
                      </a:pPr>
                      <a:r>
                        <a:rPr lang="en-US" sz="1600" kern="100" dirty="0" smtClean="0">
                          <a:solidFill>
                            <a:schemeClr val="tx1"/>
                          </a:solidFill>
                          <a:effectLst/>
                          <a:latin typeface="Times New Roman" panose="02020603050405020304" pitchFamily="18" charset="0"/>
                          <a:ea typeface="+mn-ea"/>
                          <a:cs typeface="Times New Roman" panose="02020603050405020304" pitchFamily="18" charset="0"/>
                        </a:rPr>
                        <a:t>20.64</a:t>
                      </a:r>
                      <a:endParaRPr lang="zh-CN" sz="1600" kern="100" dirty="0">
                        <a:solidFill>
                          <a:schemeClr val="tx1"/>
                        </a:solidFill>
                        <a:effectLst/>
                        <a:latin typeface="Times New Roman" panose="02020603050405020304" pitchFamily="18" charset="0"/>
                        <a:ea typeface="+mn-ea"/>
                        <a:cs typeface="Times New Roman" panose="02020603050405020304" pitchFamily="18" charset="0"/>
                      </a:endParaRPr>
                    </a:p>
                  </a:txBody>
                  <a:tcPr marL="66557" marR="66557"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spcBef>
                          <a:spcPts val="300"/>
                        </a:spcBef>
                        <a:spcAft>
                          <a:spcPts val="300"/>
                        </a:spcAft>
                      </a:pPr>
                      <a:r>
                        <a:rPr lang="en-US" sz="1600" kern="100" dirty="0" smtClean="0">
                          <a:solidFill>
                            <a:schemeClr val="tx1"/>
                          </a:solidFill>
                          <a:effectLst/>
                          <a:latin typeface="Times New Roman" panose="02020603050405020304" pitchFamily="18" charset="0"/>
                          <a:ea typeface="+mn-ea"/>
                          <a:cs typeface="Times New Roman" panose="02020603050405020304" pitchFamily="18" charset="0"/>
                        </a:rPr>
                        <a:t>24.86</a:t>
                      </a:r>
                      <a:endParaRPr lang="zh-CN" sz="1600" kern="100" dirty="0">
                        <a:solidFill>
                          <a:schemeClr val="tx1"/>
                        </a:solidFill>
                        <a:effectLst/>
                        <a:latin typeface="Times New Roman" panose="02020603050405020304" pitchFamily="18" charset="0"/>
                        <a:ea typeface="+mn-ea"/>
                        <a:cs typeface="Times New Roman" panose="02020603050405020304" pitchFamily="18" charset="0"/>
                      </a:endParaRPr>
                    </a:p>
                  </a:txBody>
                  <a:tcPr marL="66557" marR="66557"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spcBef>
                          <a:spcPts val="300"/>
                        </a:spcBef>
                        <a:spcAft>
                          <a:spcPts val="300"/>
                        </a:spcAft>
                      </a:pPr>
                      <a:r>
                        <a:rPr lang="en-US" sz="1600" kern="100" dirty="0" smtClean="0">
                          <a:solidFill>
                            <a:schemeClr val="tx1"/>
                          </a:solidFill>
                          <a:effectLst/>
                          <a:latin typeface="Times New Roman" panose="02020603050405020304" pitchFamily="18" charset="0"/>
                          <a:ea typeface="+mn-ea"/>
                          <a:cs typeface="Times New Roman" panose="02020603050405020304" pitchFamily="18" charset="0"/>
                        </a:rPr>
                        <a:t> 20.58</a:t>
                      </a:r>
                      <a:endParaRPr lang="zh-CN" sz="1600" kern="100" dirty="0">
                        <a:solidFill>
                          <a:schemeClr val="tx1"/>
                        </a:solidFill>
                        <a:effectLst/>
                        <a:latin typeface="Times New Roman" panose="02020603050405020304" pitchFamily="18" charset="0"/>
                        <a:ea typeface="+mn-ea"/>
                        <a:cs typeface="Times New Roman" panose="02020603050405020304" pitchFamily="18" charset="0"/>
                      </a:endParaRPr>
                    </a:p>
                  </a:txBody>
                  <a:tcPr marL="66557" marR="66557"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spcBef>
                          <a:spcPts val="300"/>
                        </a:spcBef>
                        <a:spcAft>
                          <a:spcPts val="300"/>
                        </a:spcAft>
                      </a:pPr>
                      <a:r>
                        <a:rPr lang="en-US" sz="1600" kern="100" dirty="0" smtClean="0">
                          <a:solidFill>
                            <a:schemeClr val="tx1"/>
                          </a:solidFill>
                          <a:effectLst/>
                          <a:latin typeface="Times New Roman" panose="02020603050405020304" pitchFamily="18" charset="0"/>
                          <a:ea typeface="+mn-ea"/>
                          <a:cs typeface="Times New Roman" panose="02020603050405020304" pitchFamily="18" charset="0"/>
                        </a:rPr>
                        <a:t> 23.65</a:t>
                      </a:r>
                      <a:endParaRPr lang="zh-CN" sz="1600" kern="100" dirty="0">
                        <a:solidFill>
                          <a:schemeClr val="tx1"/>
                        </a:solidFill>
                        <a:effectLst/>
                        <a:latin typeface="Times New Roman" panose="02020603050405020304" pitchFamily="18" charset="0"/>
                        <a:ea typeface="+mn-ea"/>
                        <a:cs typeface="Times New Roman" panose="02020603050405020304" pitchFamily="18" charset="0"/>
                      </a:endParaRPr>
                    </a:p>
                  </a:txBody>
                  <a:tcPr marL="66557" marR="66557" marT="0" marB="0" anchor="ctr">
                    <a:lnT w="12700" cap="flat" cmpd="sng" algn="ctr">
                      <a:solidFill>
                        <a:schemeClr val="tx1"/>
                      </a:solidFill>
                      <a:prstDash val="solid"/>
                      <a:round/>
                      <a:headEnd type="none" w="med" len="med"/>
                      <a:tailEnd type="none" w="med" len="med"/>
                    </a:lnT>
                  </a:tcPr>
                </a:tc>
                <a:tc>
                  <a:txBody>
                    <a:bodyPr/>
                    <a:lstStyle/>
                    <a:p>
                      <a:pPr marL="0" algn="ctr" defTabSz="914400" rtl="0" eaLnBrk="1" latinLnBrk="0" hangingPunct="1">
                        <a:spcBef>
                          <a:spcPts val="300"/>
                        </a:spcBef>
                        <a:spcAft>
                          <a:spcPts val="300"/>
                        </a:spcAft>
                      </a:pPr>
                      <a:r>
                        <a:rPr lang="en-US" sz="1600" kern="100" dirty="0">
                          <a:solidFill>
                            <a:schemeClr val="tx1"/>
                          </a:solidFill>
                          <a:effectLst/>
                          <a:latin typeface="Times New Roman" panose="02020603050405020304" pitchFamily="18" charset="0"/>
                          <a:ea typeface="+mn-ea"/>
                          <a:cs typeface="Times New Roman" panose="02020603050405020304" pitchFamily="18" charset="0"/>
                        </a:rPr>
                        <a:t>32.18</a:t>
                      </a:r>
                    </a:p>
                  </a:txBody>
                  <a:tcPr marL="68580" marR="68580" marT="0" marB="0" anchor="ctr">
                    <a:lnT w="12700" cap="flat" cmpd="sng" algn="ctr">
                      <a:solidFill>
                        <a:schemeClr val="tx1"/>
                      </a:solidFill>
                      <a:prstDash val="solid"/>
                      <a:round/>
                      <a:headEnd type="none" w="med" len="med"/>
                      <a:tailEnd type="none" w="med" len="med"/>
                    </a:lnT>
                  </a:tcPr>
                </a:tc>
              </a:tr>
              <a:tr h="259200">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18</a:t>
                      </a:r>
                      <a:r>
                        <a:rPr lang="en-US" sz="1600" kern="100" baseline="30000" smtClean="0">
                          <a:solidFill>
                            <a:schemeClr val="tx1"/>
                          </a:solidFill>
                          <a:effectLst/>
                          <a:latin typeface="Times New Roman" panose="02020603050405020304" pitchFamily="18" charset="0"/>
                          <a:cs typeface="Times New Roman" panose="02020603050405020304" pitchFamily="18" charset="0"/>
                        </a:rPr>
                        <a:t>th</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r>
                        <a:rPr lang="en-US" sz="1600" kern="100" dirty="0" smtClean="0">
                          <a:solidFill>
                            <a:srgbClr val="FF0000"/>
                          </a:solidFill>
                          <a:effectLst/>
                          <a:latin typeface="Times New Roman" panose="02020603050405020304" pitchFamily="18" charset="0"/>
                          <a:cs typeface="Times New Roman" panose="02020603050405020304" pitchFamily="18" charset="0"/>
                        </a:rPr>
                        <a:t>●</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r>
                        <a:rPr lang="en-US" sz="1600" kern="100" dirty="0" smtClean="0">
                          <a:solidFill>
                            <a:srgbClr val="FF0000"/>
                          </a:solidFill>
                          <a:effectLst/>
                          <a:latin typeface="Times New Roman" panose="02020603050405020304" pitchFamily="18" charset="0"/>
                          <a:cs typeface="Times New Roman" panose="02020603050405020304" pitchFamily="18" charset="0"/>
                        </a:rPr>
                        <a:t>●</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r>
                        <a:rPr lang="en-US" sz="1600" kern="100" dirty="0" smtClean="0">
                          <a:solidFill>
                            <a:srgbClr val="FF0000"/>
                          </a:solidFill>
                          <a:effectLst/>
                          <a:latin typeface="Times New Roman" panose="02020603050405020304" pitchFamily="18" charset="0"/>
                          <a:cs typeface="Times New Roman" panose="02020603050405020304" pitchFamily="18" charset="0"/>
                        </a:rPr>
                        <a:t>●</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r>
                        <a:rPr lang="en-US" sz="1600" kern="100" dirty="0" smtClean="0">
                          <a:solidFill>
                            <a:srgbClr val="FF0000"/>
                          </a:solidFill>
                          <a:effectLst/>
                          <a:latin typeface="Times New Roman" panose="02020603050405020304" pitchFamily="18" charset="0"/>
                          <a:cs typeface="Times New Roman" panose="02020603050405020304" pitchFamily="18" charset="0"/>
                        </a:rPr>
                        <a:t>●</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r>
                        <a:rPr lang="en-US" sz="1600" kern="100" dirty="0" smtClean="0">
                          <a:solidFill>
                            <a:srgbClr val="FF0000"/>
                          </a:solidFill>
                          <a:effectLst/>
                          <a:latin typeface="Times New Roman" panose="02020603050405020304" pitchFamily="18" charset="0"/>
                          <a:cs typeface="Times New Roman" panose="02020603050405020304" pitchFamily="18" charset="0"/>
                        </a:rPr>
                        <a:t>●</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r>
                        <a:rPr lang="en-US" sz="1600" kern="100" dirty="0" smtClean="0">
                          <a:solidFill>
                            <a:srgbClr val="FF0000"/>
                          </a:solidFill>
                          <a:effectLst/>
                          <a:latin typeface="Times New Roman" panose="02020603050405020304" pitchFamily="18" charset="0"/>
                          <a:cs typeface="Times New Roman" panose="02020603050405020304" pitchFamily="18" charset="0"/>
                        </a:rPr>
                        <a:t>●</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r>
                        <a:rPr lang="en-US" sz="1600" kern="100" dirty="0" smtClean="0">
                          <a:solidFill>
                            <a:srgbClr val="FF0000"/>
                          </a:solidFill>
                          <a:effectLst/>
                          <a:latin typeface="Times New Roman" panose="02020603050405020304" pitchFamily="18" charset="0"/>
                          <a:cs typeface="Times New Roman" panose="02020603050405020304" pitchFamily="18" charset="0"/>
                        </a:rPr>
                        <a:t>●</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r>
                        <a:rPr lang="en-US" sz="1600" kern="100" dirty="0" smtClean="0">
                          <a:solidFill>
                            <a:srgbClr val="FF0000"/>
                          </a:solidFill>
                          <a:effectLst/>
                          <a:latin typeface="Times New Roman" panose="02020603050405020304" pitchFamily="18" charset="0"/>
                          <a:cs typeface="Times New Roman" panose="02020603050405020304" pitchFamily="18" charset="0"/>
                        </a:rPr>
                        <a:t>●</a:t>
                      </a: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r>
              <a:tr h="415310">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11</a:t>
                      </a:r>
                      <a:r>
                        <a:rPr lang="en-US" sz="1600" kern="100" baseline="30000" smtClean="0">
                          <a:solidFill>
                            <a:schemeClr val="tx1"/>
                          </a:solidFill>
                          <a:effectLst/>
                          <a:latin typeface="Times New Roman" panose="02020603050405020304" pitchFamily="18" charset="0"/>
                          <a:cs typeface="Times New Roman" panose="02020603050405020304" pitchFamily="18" charset="0"/>
                        </a:rPr>
                        <a:t>th</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endParaRPr lang="zh-CN" sz="1100" kern="100" dirty="0">
                        <a:solidFill>
                          <a:srgbClr val="0033CC"/>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endParaRPr lang="zh-CN" sz="1100" kern="100" dirty="0">
                        <a:solidFill>
                          <a:srgbClr val="0033CC"/>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r>
              <a:tr h="414000">
                <a:tc>
                  <a:txBody>
                    <a:bodyPr/>
                    <a:lstStyle/>
                    <a:p>
                      <a:pPr algn="ctr">
                        <a:spcBef>
                          <a:spcPts val="300"/>
                        </a:spcBef>
                        <a:spcAft>
                          <a:spcPts val="300"/>
                        </a:spcAft>
                      </a:pPr>
                      <a:r>
                        <a:rPr lang="en-US" sz="1600" kern="100" dirty="0" smtClean="0">
                          <a:solidFill>
                            <a:schemeClr val="tx1"/>
                          </a:solidFill>
                          <a:effectLst/>
                          <a:latin typeface="Times New Roman" panose="02020603050405020304" pitchFamily="18" charset="0"/>
                          <a:cs typeface="Times New Roman" panose="02020603050405020304" pitchFamily="18" charset="0"/>
                        </a:rPr>
                        <a:t>10</a:t>
                      </a:r>
                      <a:r>
                        <a:rPr lang="en-US" sz="1600" kern="100" baseline="30000" dirty="0" smtClean="0">
                          <a:solidFill>
                            <a:schemeClr val="tx1"/>
                          </a:solidFill>
                          <a:effectLst/>
                          <a:latin typeface="Times New Roman" panose="02020603050405020304" pitchFamily="18" charset="0"/>
                          <a:cs typeface="Times New Roman" panose="02020603050405020304" pitchFamily="18" charset="0"/>
                        </a:rPr>
                        <a:t>th</a:t>
                      </a: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Aft>
                          <a:spcPts val="0"/>
                        </a:spcAft>
                      </a:pPr>
                      <a:endParaRPr lang="zh-CN" sz="1100" kern="100" dirty="0">
                        <a:solidFill>
                          <a:srgbClr val="FF0000"/>
                        </a:solidFill>
                        <a:effectLst/>
                        <a:latin typeface="Times New Roman" panose="02020603050405020304" pitchFamily="18" charset="0"/>
                        <a:ea typeface="宋体"/>
                        <a:cs typeface="Times New Roman" panose="02020603050405020304" pitchFamily="18" charset="0"/>
                      </a:endParaRPr>
                    </a:p>
                  </a:txBody>
                  <a:tcPr marL="66557" marR="66557" marT="0" marB="0" anchor="ctr"/>
                </a:tc>
              </a:tr>
              <a:tr h="415310">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3</a:t>
                      </a:r>
                      <a:r>
                        <a:rPr lang="en-US" sz="1600" kern="100" baseline="30000" smtClean="0">
                          <a:solidFill>
                            <a:schemeClr val="tx1"/>
                          </a:solidFill>
                          <a:effectLst/>
                          <a:latin typeface="Times New Roman" panose="02020603050405020304" pitchFamily="18" charset="0"/>
                          <a:cs typeface="Times New Roman" panose="02020603050405020304" pitchFamily="18" charset="0"/>
                        </a:rPr>
                        <a:t>rd</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r>
              <a:tr h="415310">
                <a:tc>
                  <a:txBody>
                    <a:bodyPr/>
                    <a:lstStyle/>
                    <a:p>
                      <a:pPr algn="ctr">
                        <a:spcBef>
                          <a:spcPts val="300"/>
                        </a:spcBef>
                        <a:spcAft>
                          <a:spcPts val="300"/>
                        </a:spcAft>
                      </a:pPr>
                      <a:r>
                        <a:rPr lang="en-US" sz="1600" kern="100" smtClean="0">
                          <a:solidFill>
                            <a:schemeClr val="tx1"/>
                          </a:solidFill>
                          <a:effectLst/>
                          <a:latin typeface="Times New Roman" panose="02020603050405020304" pitchFamily="18" charset="0"/>
                          <a:cs typeface="Times New Roman" panose="02020603050405020304" pitchFamily="18" charset="0"/>
                        </a:rPr>
                        <a:t>2</a:t>
                      </a:r>
                      <a:r>
                        <a:rPr lang="en-US" sz="1600" kern="100" baseline="30000" smtClean="0">
                          <a:solidFill>
                            <a:schemeClr val="tx1"/>
                          </a:solidFill>
                          <a:effectLst/>
                          <a:latin typeface="Times New Roman" panose="02020603050405020304" pitchFamily="18" charset="0"/>
                          <a:cs typeface="Times New Roman" panose="02020603050405020304" pitchFamily="18" charset="0"/>
                        </a:rPr>
                        <a:t>nd</a:t>
                      </a: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endParaRPr lang="zh-CN" sz="1100" kern="10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c>
                  <a:txBody>
                    <a:bodyPr/>
                    <a:lstStyle/>
                    <a:p>
                      <a:pPr algn="ctr">
                        <a:spcBef>
                          <a:spcPts val="300"/>
                        </a:spcBef>
                        <a:spcAft>
                          <a:spcPts val="300"/>
                        </a:spcAft>
                      </a:pPr>
                      <a:endParaRPr lang="zh-CN" sz="1100" kern="100" dirty="0">
                        <a:solidFill>
                          <a:schemeClr val="tx1"/>
                        </a:solidFill>
                        <a:effectLst/>
                        <a:latin typeface="Times New Roman" panose="02020603050405020304" pitchFamily="18" charset="0"/>
                        <a:ea typeface="宋体"/>
                        <a:cs typeface="Times New Roman" panose="02020603050405020304" pitchFamily="18" charset="0"/>
                      </a:endParaRPr>
                    </a:p>
                  </a:txBody>
                  <a:tcPr marL="66557" marR="66557" marT="0" marB="0" anchor="ctr"/>
                </a:tc>
              </a:tr>
            </a:tbl>
          </a:graphicData>
        </a:graphic>
      </p:graphicFrame>
      <p:sp>
        <p:nvSpPr>
          <p:cNvPr id="4" name="TextBox 3"/>
          <p:cNvSpPr txBox="1"/>
          <p:nvPr/>
        </p:nvSpPr>
        <p:spPr>
          <a:xfrm>
            <a:off x="5597252" y="1739032"/>
            <a:ext cx="377026"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523151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9938" y="6529388"/>
            <a:ext cx="2028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标题 1"/>
          <p:cNvSpPr>
            <a:spLocks noChangeArrowheads="1"/>
          </p:cNvSpPr>
          <p:nvPr/>
        </p:nvSpPr>
        <p:spPr bwMode="auto">
          <a:xfrm>
            <a:off x="-4763" y="6529388"/>
            <a:ext cx="7385051" cy="361950"/>
          </a:xfrm>
          <a:prstGeom prst="rect">
            <a:avLst/>
          </a:prstGeom>
          <a:solidFill>
            <a:srgbClr val="538CD5"/>
          </a:solidFill>
          <a:ln>
            <a:noFill/>
          </a:ln>
          <a:extLst>
            <a:ext uri="{91240B29-F687-4F45-9708-019B960494DF}">
              <a14:hiddenLine xmlns:a14="http://schemas.microsoft.com/office/drawing/2010/main" w="25400">
                <a:solidFill>
                  <a:srgbClr val="718841"/>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solidFill>
                  <a:schemeClr val="bg1"/>
                </a:solidFill>
                <a:latin typeface="楷体" panose="02010609060101010101" pitchFamily="49" charset="-122"/>
                <a:ea typeface="楷体" panose="02010609060101010101" pitchFamily="49" charset="-122"/>
                <a:sym typeface="Times New Roman" panose="02020603050405020304" pitchFamily="18" charset="0"/>
              </a:rPr>
              <a:t>             </a:t>
            </a:r>
            <a:r>
              <a:rPr lang="zh-CN" altLang="zh-CN" sz="2000">
                <a:solidFill>
                  <a:schemeClr val="bg1"/>
                </a:solidFill>
                <a:latin typeface="楷体" panose="02010609060101010101" pitchFamily="49" charset="-122"/>
                <a:ea typeface="楷体" panose="02010609060101010101" pitchFamily="49" charset="-122"/>
                <a:sym typeface="Times New Roman" panose="02020603050405020304" pitchFamily="18" charset="0"/>
              </a:rPr>
              <a:t>机械与能源工程学院---高效清洁能源课题组</a:t>
            </a:r>
            <a:endParaRPr lang="zh-CN" altLang="zh-CN"/>
          </a:p>
        </p:txBody>
      </p:sp>
      <p:sp>
        <p:nvSpPr>
          <p:cNvPr id="4100" name="直接连接符 4"/>
          <p:cNvSpPr>
            <a:spLocks noChangeShapeType="1"/>
          </p:cNvSpPr>
          <p:nvPr/>
        </p:nvSpPr>
        <p:spPr bwMode="auto">
          <a:xfrm flipV="1">
            <a:off x="758825" y="0"/>
            <a:ext cx="1588" cy="809625"/>
          </a:xfrm>
          <a:prstGeom prst="line">
            <a:avLst/>
          </a:prstGeom>
          <a:noFill/>
          <a:ln w="15875">
            <a:solidFill>
              <a:srgbClr val="8CB3E3"/>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101" name="图片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2763" y="0"/>
            <a:ext cx="2286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直接连接符 16"/>
          <p:cNvSpPr>
            <a:spLocks noChangeShapeType="1"/>
          </p:cNvSpPr>
          <p:nvPr/>
        </p:nvSpPr>
        <p:spPr bwMode="auto">
          <a:xfrm>
            <a:off x="-4763" y="620713"/>
            <a:ext cx="5513388" cy="1587"/>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 name="直接连接符 23"/>
          <p:cNvSpPr>
            <a:spLocks noChangeShapeType="1"/>
          </p:cNvSpPr>
          <p:nvPr/>
        </p:nvSpPr>
        <p:spPr bwMode="auto">
          <a:xfrm>
            <a:off x="923925" y="-6350"/>
            <a:ext cx="1588" cy="784225"/>
          </a:xfrm>
          <a:prstGeom prst="line">
            <a:avLst/>
          </a:prstGeom>
          <a:noFill/>
          <a:ln w="9525">
            <a:solidFill>
              <a:srgbClr val="76923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Freeform 24" descr="© INSCALE GmbH, 26.05.2010&#10;http://www.presentationload.com/">
            <a:extLst>
              <a:ext uri="{FF2B5EF4-FFF2-40B4-BE49-F238E27FC236}">
                <a16:creationId xmlns="" xmlns:a16="http://schemas.microsoft.com/office/drawing/2014/main" id="{0D301BF0-4207-4FC1-ACA4-D705E1A5FA56}"/>
              </a:ext>
            </a:extLst>
          </p:cNvPr>
          <p:cNvSpPr>
            <a:spLocks/>
          </p:cNvSpPr>
          <p:nvPr/>
        </p:nvSpPr>
        <p:spPr bwMode="gray">
          <a:xfrm>
            <a:off x="6732240" y="866755"/>
            <a:ext cx="2412000" cy="568800"/>
          </a:xfrm>
          <a:custGeom>
            <a:avLst/>
            <a:gdLst/>
            <a:ahLst/>
            <a:cxnLst>
              <a:cxn ang="0">
                <a:pos x="993" y="184"/>
              </a:cxn>
              <a:cxn ang="0">
                <a:pos x="993" y="46"/>
              </a:cxn>
              <a:cxn ang="0">
                <a:pos x="947" y="0"/>
              </a:cxn>
              <a:cxn ang="0">
                <a:pos x="92" y="0"/>
              </a:cxn>
              <a:cxn ang="0">
                <a:pos x="46" y="46"/>
              </a:cxn>
              <a:cxn ang="0">
                <a:pos x="46" y="184"/>
              </a:cxn>
              <a:cxn ang="0">
                <a:pos x="0" y="230"/>
              </a:cxn>
              <a:cxn ang="0">
                <a:pos x="993" y="229"/>
              </a:cxn>
              <a:cxn ang="0">
                <a:pos x="993" y="184"/>
              </a:cxn>
            </a:cxnLst>
            <a:rect l="0" t="0" r="r" b="b"/>
            <a:pathLst>
              <a:path w="993" h="230">
                <a:moveTo>
                  <a:pt x="993" y="184"/>
                </a:moveTo>
                <a:cubicBezTo>
                  <a:pt x="993" y="46"/>
                  <a:pt x="993" y="46"/>
                  <a:pt x="993" y="46"/>
                </a:cubicBezTo>
                <a:cubicBezTo>
                  <a:pt x="993" y="20"/>
                  <a:pt x="971" y="0"/>
                  <a:pt x="947" y="0"/>
                </a:cubicBezTo>
                <a:cubicBezTo>
                  <a:pt x="92" y="0"/>
                  <a:pt x="92" y="0"/>
                  <a:pt x="92" y="0"/>
                </a:cubicBezTo>
                <a:cubicBezTo>
                  <a:pt x="66" y="0"/>
                  <a:pt x="46" y="20"/>
                  <a:pt x="46" y="46"/>
                </a:cubicBezTo>
                <a:cubicBezTo>
                  <a:pt x="46" y="184"/>
                  <a:pt x="46" y="184"/>
                  <a:pt x="46" y="184"/>
                </a:cubicBezTo>
                <a:cubicBezTo>
                  <a:pt x="46" y="208"/>
                  <a:pt x="26" y="230"/>
                  <a:pt x="0" y="230"/>
                </a:cubicBezTo>
                <a:lnTo>
                  <a:pt x="993" y="229"/>
                </a:lnTo>
                <a:lnTo>
                  <a:pt x="993" y="184"/>
                </a:ln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p>
        </p:txBody>
      </p:sp>
      <p:sp>
        <p:nvSpPr>
          <p:cNvPr id="16" name="Text Box 52" descr="© INSCALE GmbH, 26.05.2010&#10;http://www.presentationload.com/">
            <a:extLst>
              <a:ext uri="{FF2B5EF4-FFF2-40B4-BE49-F238E27FC236}">
                <a16:creationId xmlns="" xmlns:a16="http://schemas.microsoft.com/office/drawing/2014/main" id="{F03C1729-2D82-42F2-BF54-981576564C6B}"/>
              </a:ext>
            </a:extLst>
          </p:cNvPr>
          <p:cNvSpPr txBox="1">
            <a:spLocks noChangeArrowheads="1"/>
          </p:cNvSpPr>
          <p:nvPr/>
        </p:nvSpPr>
        <p:spPr bwMode="gray">
          <a:xfrm>
            <a:off x="7092280" y="906690"/>
            <a:ext cx="1872208" cy="469892"/>
          </a:xfrm>
          <a:prstGeom prst="rect">
            <a:avLst/>
          </a:prstGeom>
          <a:noFill/>
          <a:ln w="9525">
            <a:noFill/>
            <a:miter lim="800000"/>
            <a:headEnd/>
            <a:tailEnd/>
          </a:ln>
          <a:effectLst>
            <a:outerShdw blurRad="50800" dist="38100" dir="2700000" algn="tl" rotWithShape="0">
              <a:prstClr val="black">
                <a:alpha val="40000"/>
              </a:prstClr>
            </a:outerShdw>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latin typeface="Tw Cen MT Condensed Extra Bold" panose="020B0803020202020204" pitchFamily="34" charset="0"/>
                <a:ea typeface="黑体" panose="02010609060101010101" pitchFamily="49" charset="-122"/>
              </a:rPr>
              <a:t>Conclusions</a:t>
            </a:r>
          </a:p>
        </p:txBody>
      </p:sp>
      <p:sp>
        <p:nvSpPr>
          <p:cNvPr id="17" name="Freeform 29" descr="© INSCALE GmbH, 26.05.2010&#10;http://www.presentationload.com/">
            <a:extLst>
              <a:ext uri="{FF2B5EF4-FFF2-40B4-BE49-F238E27FC236}">
                <a16:creationId xmlns="" xmlns:a16="http://schemas.microsoft.com/office/drawing/2014/main" id="{692589D1-EA26-4421-94A2-CD19712160B7}"/>
              </a:ext>
            </a:extLst>
          </p:cNvPr>
          <p:cNvSpPr>
            <a:spLocks/>
          </p:cNvSpPr>
          <p:nvPr/>
        </p:nvSpPr>
        <p:spPr bwMode="gray">
          <a:xfrm>
            <a:off x="4536264" y="865143"/>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8" name="Text Box 52" descr="© INSCALE GmbH, 26.05.2010&#10;http://www.presentationload.com/">
            <a:extLst>
              <a:ext uri="{FF2B5EF4-FFF2-40B4-BE49-F238E27FC236}">
                <a16:creationId xmlns="" xmlns:a16="http://schemas.microsoft.com/office/drawing/2014/main" id="{365066B1-6253-44BE-A180-54813E667D4B}"/>
              </a:ext>
            </a:extLst>
          </p:cNvPr>
          <p:cNvSpPr txBox="1">
            <a:spLocks noChangeArrowheads="1"/>
          </p:cNvSpPr>
          <p:nvPr/>
        </p:nvSpPr>
        <p:spPr bwMode="gray">
          <a:xfrm>
            <a:off x="4788024" y="904514"/>
            <a:ext cx="1863674"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solidFill>
                  <a:schemeClr val="bg1">
                    <a:lumMod val="65000"/>
                  </a:schemeClr>
                </a:solidFill>
                <a:latin typeface="Tw Cen MT Condensed Extra Bold" panose="020B0803020202020204" pitchFamily="34" charset="0"/>
                <a:ea typeface="黑体" panose="02010609060101010101" pitchFamily="49" charset="-122"/>
              </a:rPr>
              <a:t>Case study</a:t>
            </a:r>
          </a:p>
        </p:txBody>
      </p:sp>
      <p:sp>
        <p:nvSpPr>
          <p:cNvPr id="12" name="Freeform 29" descr="© INSCALE GmbH, 26.05.2010&#10;http://www.presentationload.com/">
            <a:extLst>
              <a:ext uri="{FF2B5EF4-FFF2-40B4-BE49-F238E27FC236}">
                <a16:creationId xmlns="" xmlns:a16="http://schemas.microsoft.com/office/drawing/2014/main" id="{0A7C2CC6-99BC-4221-AC4B-1A0F6DDBE5EB}"/>
              </a:ext>
            </a:extLst>
          </p:cNvPr>
          <p:cNvSpPr>
            <a:spLocks/>
          </p:cNvSpPr>
          <p:nvPr/>
        </p:nvSpPr>
        <p:spPr bwMode="gray">
          <a:xfrm>
            <a:off x="2267744" y="867319"/>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5" name="Text Box 52" descr="© INSCALE GmbH, 26.05.2010&#10;http://www.presentationload.com/">
            <a:extLst>
              <a:ext uri="{FF2B5EF4-FFF2-40B4-BE49-F238E27FC236}">
                <a16:creationId xmlns="" xmlns:a16="http://schemas.microsoft.com/office/drawing/2014/main" id="{244DC8C8-105A-4B63-B7F1-36150054B343}"/>
              </a:ext>
            </a:extLst>
          </p:cNvPr>
          <p:cNvSpPr txBox="1">
            <a:spLocks noChangeArrowheads="1"/>
          </p:cNvSpPr>
          <p:nvPr/>
        </p:nvSpPr>
        <p:spPr bwMode="gray">
          <a:xfrm>
            <a:off x="2483768" y="906690"/>
            <a:ext cx="1863674"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solidFill>
                  <a:schemeClr val="bg1">
                    <a:lumMod val="65000"/>
                  </a:schemeClr>
                </a:solidFill>
                <a:latin typeface="Tw Cen MT Condensed Extra Bold" panose="020B0803020202020204" pitchFamily="34" charset="0"/>
                <a:ea typeface="黑体" panose="02010609060101010101" pitchFamily="49" charset="-122"/>
              </a:rPr>
              <a:t>Methodology</a:t>
            </a:r>
          </a:p>
        </p:txBody>
      </p:sp>
      <p:sp>
        <p:nvSpPr>
          <p:cNvPr id="13" name="Freeform 29" descr="© INSCALE GmbH, 26.05.2010&#10;http://www.presentationload.com/">
            <a:extLst>
              <a:ext uri="{FF2B5EF4-FFF2-40B4-BE49-F238E27FC236}">
                <a16:creationId xmlns="" xmlns:a16="http://schemas.microsoft.com/office/drawing/2014/main" id="{455E27F8-F483-4CC5-8B8C-C374B7BF0624}"/>
              </a:ext>
            </a:extLst>
          </p:cNvPr>
          <p:cNvSpPr>
            <a:spLocks/>
          </p:cNvSpPr>
          <p:nvPr/>
        </p:nvSpPr>
        <p:spPr bwMode="gray">
          <a:xfrm>
            <a:off x="8199" y="867319"/>
            <a:ext cx="2376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a:p>
        </p:txBody>
      </p:sp>
      <p:sp>
        <p:nvSpPr>
          <p:cNvPr id="14" name="Text Box 52" descr="© INSCALE GmbH, 26.05.2010&#10;http://www.presentationload.com/">
            <a:extLst>
              <a:ext uri="{FF2B5EF4-FFF2-40B4-BE49-F238E27FC236}">
                <a16:creationId xmlns="" xmlns:a16="http://schemas.microsoft.com/office/drawing/2014/main" id="{FA23ABE7-F510-4969-92A7-1CD6FC5E7559}"/>
              </a:ext>
            </a:extLst>
          </p:cNvPr>
          <p:cNvSpPr txBox="1">
            <a:spLocks noChangeArrowheads="1"/>
          </p:cNvSpPr>
          <p:nvPr/>
        </p:nvSpPr>
        <p:spPr bwMode="gray">
          <a:xfrm>
            <a:off x="256926" y="906690"/>
            <a:ext cx="1722786"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Introduction</a:t>
            </a:r>
          </a:p>
        </p:txBody>
      </p:sp>
      <p:sp>
        <p:nvSpPr>
          <p:cNvPr id="19" name="文本框 4">
            <a:extLst>
              <a:ext uri="{FF2B5EF4-FFF2-40B4-BE49-F238E27FC236}">
                <a16:creationId xmlns="" xmlns:a16="http://schemas.microsoft.com/office/drawing/2014/main" id="{43D4DB1D-DB1D-43B5-808B-3BBE86CF4300}"/>
              </a:ext>
            </a:extLst>
          </p:cNvPr>
          <p:cNvSpPr>
            <a:spLocks noChangeArrowheads="1"/>
          </p:cNvSpPr>
          <p:nvPr/>
        </p:nvSpPr>
        <p:spPr bwMode="auto">
          <a:xfrm>
            <a:off x="899542" y="159023"/>
            <a:ext cx="6264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dirty="0">
                <a:solidFill>
                  <a:schemeClr val="bg1">
                    <a:lumMod val="50000"/>
                  </a:schemeClr>
                </a:solidFill>
                <a:latin typeface="+mn-lt"/>
                <a:sym typeface="微软雅黑" panose="020B0503020204020204" pitchFamily="34" charset="-122"/>
              </a:rPr>
              <a:t>The Impact of Solar Radiation on Pollutant Transmission Characteristics in High-rise Building</a:t>
            </a:r>
          </a:p>
        </p:txBody>
      </p:sp>
      <p:sp>
        <p:nvSpPr>
          <p:cNvPr id="2" name="矩形 1"/>
          <p:cNvSpPr/>
          <p:nvPr/>
        </p:nvSpPr>
        <p:spPr>
          <a:xfrm>
            <a:off x="256380" y="1700808"/>
            <a:ext cx="8564092" cy="4247317"/>
          </a:xfrm>
          <a:prstGeom prst="rect">
            <a:avLst/>
          </a:prstGeom>
        </p:spPr>
        <p:txBody>
          <a:bodyPr wrap="square">
            <a:spAutoFit/>
          </a:bodyPr>
          <a:lstStyle/>
          <a:p>
            <a:pPr marL="342900" indent="-342900" algn="just">
              <a:buFont typeface="+mj-lt"/>
              <a:buAutoNum type="arabicPeriod"/>
            </a:pPr>
            <a:r>
              <a:rPr lang="en-GB" dirty="0">
                <a:latin typeface="Times New Roman" panose="02020603050405020304" pitchFamily="18" charset="0"/>
                <a:cs typeface="Times New Roman" panose="02020603050405020304" pitchFamily="18" charset="0"/>
              </a:rPr>
              <a:t>For a 58m high building at noon of April 21st in Shanghai, the near wall thermal plume speed at the building height is up to </a:t>
            </a:r>
            <a:r>
              <a:rPr lang="en-GB" dirty="0" smtClean="0">
                <a:solidFill>
                  <a:srgbClr val="FF0000"/>
                </a:solidFill>
                <a:latin typeface="Times New Roman" panose="02020603050405020304" pitchFamily="18" charset="0"/>
                <a:cs typeface="Times New Roman" panose="02020603050405020304" pitchFamily="18" charset="0"/>
              </a:rPr>
              <a:t>1.2m/s</a:t>
            </a:r>
            <a:r>
              <a:rPr lang="en-GB" dirty="0" smtClean="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GB" dirty="0">
                <a:latin typeface="Times New Roman" panose="02020603050405020304" pitchFamily="18" charset="0"/>
                <a:cs typeface="Times New Roman" panose="02020603050405020304" pitchFamily="18" charset="0"/>
              </a:rPr>
              <a:t>For the pollutant transmission, the source is released from a point at a constant intensity, the following conclusions can be </a:t>
            </a:r>
            <a:r>
              <a:rPr lang="en-GB" dirty="0" smtClean="0">
                <a:latin typeface="Times New Roman" panose="02020603050405020304" pitchFamily="18" charset="0"/>
                <a:cs typeface="Times New Roman" panose="02020603050405020304" pitchFamily="18" charset="0"/>
              </a:rPr>
              <a:t>obtained:</a:t>
            </a:r>
            <a:endParaRPr lang="en-US" dirty="0" smtClean="0">
              <a:latin typeface="Times New Roman" panose="02020603050405020304" pitchFamily="18" charset="0"/>
              <a:cs typeface="Times New Roman" panose="02020603050405020304" pitchFamily="18" charset="0"/>
            </a:endParaRPr>
          </a:p>
          <a:p>
            <a:pPr lvl="1" algn="just"/>
            <a:r>
              <a:rPr lang="en-GB" dirty="0">
                <a:latin typeface="Times New Roman" panose="02020603050405020304" pitchFamily="18" charset="0"/>
                <a:cs typeface="Times New Roman" panose="02020603050405020304" pitchFamily="18" charset="0"/>
              </a:rPr>
              <a:t>(1) When the source location is below the stagnation zone, as the </a:t>
            </a:r>
            <a:r>
              <a:rPr lang="en-GB" i="1" dirty="0" err="1">
                <a:latin typeface="Times New Roman" panose="02020603050405020304" pitchFamily="18" charset="0"/>
                <a:cs typeface="Times New Roman" panose="02020603050405020304" pitchFamily="18" charset="0"/>
              </a:rPr>
              <a:t>Ri</a:t>
            </a:r>
            <a:r>
              <a:rPr lang="en-GB" dirty="0">
                <a:latin typeface="Times New Roman" panose="02020603050405020304" pitchFamily="18" charset="0"/>
                <a:cs typeface="Times New Roman" panose="02020603050405020304" pitchFamily="18" charset="0"/>
              </a:rPr>
              <a:t> number decreases, the effect of force convection strengthen, so the pollutant spread from lower floor to upper ones is weaken;</a:t>
            </a:r>
            <a:endParaRPr lang="en-US" dirty="0">
              <a:latin typeface="Times New Roman" panose="02020603050405020304" pitchFamily="18" charset="0"/>
              <a:cs typeface="Times New Roman" panose="02020603050405020304" pitchFamily="18" charset="0"/>
            </a:endParaRPr>
          </a:p>
          <a:p>
            <a:pPr lvl="1" algn="just"/>
            <a:r>
              <a:rPr lang="en-GB" dirty="0">
                <a:latin typeface="Times New Roman" panose="02020603050405020304" pitchFamily="18" charset="0"/>
                <a:cs typeface="Times New Roman" panose="02020603050405020304" pitchFamily="18" charset="0"/>
              </a:rPr>
              <a:t>(2) When the source location is </a:t>
            </a:r>
            <a:r>
              <a:rPr lang="en-GB" dirty="0">
                <a:solidFill>
                  <a:srgbClr val="FF0000"/>
                </a:solidFill>
                <a:latin typeface="Times New Roman" panose="02020603050405020304" pitchFamily="18" charset="0"/>
                <a:cs typeface="Times New Roman" panose="02020603050405020304" pitchFamily="18" charset="0"/>
              </a:rPr>
              <a:t>the 2nd floor</a:t>
            </a:r>
            <a:r>
              <a:rPr lang="en-GB" dirty="0">
                <a:latin typeface="Times New Roman" panose="02020603050405020304" pitchFamily="18" charset="0"/>
                <a:cs typeface="Times New Roman" panose="02020603050405020304" pitchFamily="18" charset="0"/>
              </a:rPr>
              <a:t>, the vertical transmission is suppressed once </a:t>
            </a:r>
            <a:r>
              <a:rPr lang="en-GB" i="1" dirty="0" err="1">
                <a:solidFill>
                  <a:srgbClr val="FF0000"/>
                </a:solidFill>
                <a:latin typeface="Times New Roman" panose="02020603050405020304" pitchFamily="18" charset="0"/>
                <a:cs typeface="Times New Roman" panose="02020603050405020304" pitchFamily="18" charset="0"/>
              </a:rPr>
              <a:t>Ri</a:t>
            </a:r>
            <a:r>
              <a:rPr lang="en-GB" dirty="0">
                <a:solidFill>
                  <a:srgbClr val="FF0000"/>
                </a:solidFill>
                <a:latin typeface="Times New Roman" panose="02020603050405020304" pitchFamily="18" charset="0"/>
                <a:cs typeface="Times New Roman" panose="02020603050405020304" pitchFamily="18" charset="0"/>
              </a:rPr>
              <a:t> is about 40</a:t>
            </a:r>
            <a:r>
              <a:rPr lang="en-GB" dirty="0">
                <a:latin typeface="Times New Roman" panose="02020603050405020304" pitchFamily="18" charset="0"/>
                <a:cs typeface="Times New Roman" panose="02020603050405020304" pitchFamily="18" charset="0"/>
              </a:rPr>
              <a:t>. When the source is released from </a:t>
            </a:r>
            <a:r>
              <a:rPr lang="en-GB" dirty="0">
                <a:solidFill>
                  <a:srgbClr val="FF0000"/>
                </a:solidFill>
                <a:latin typeface="Times New Roman" panose="02020603050405020304" pitchFamily="18" charset="0"/>
                <a:cs typeface="Times New Roman" panose="02020603050405020304" pitchFamily="18" charset="0"/>
              </a:rPr>
              <a:t>the 10th floor</a:t>
            </a:r>
            <a:r>
              <a:rPr lang="en-GB" dirty="0">
                <a:latin typeface="Times New Roman" panose="02020603050405020304" pitchFamily="18" charset="0"/>
                <a:cs typeface="Times New Roman" panose="02020603050405020304" pitchFamily="18" charset="0"/>
              </a:rPr>
              <a:t>, the vertical transmission is restrained once</a:t>
            </a:r>
            <a:r>
              <a:rPr lang="en-GB" i="1" dirty="0">
                <a:latin typeface="Times New Roman" panose="02020603050405020304" pitchFamily="18" charset="0"/>
                <a:cs typeface="Times New Roman" panose="02020603050405020304" pitchFamily="18" charset="0"/>
              </a:rPr>
              <a:t> </a:t>
            </a:r>
            <a:r>
              <a:rPr lang="en-GB" i="1" dirty="0" err="1">
                <a:solidFill>
                  <a:srgbClr val="FF0000"/>
                </a:solidFill>
                <a:latin typeface="Times New Roman" panose="02020603050405020304" pitchFamily="18" charset="0"/>
                <a:cs typeface="Times New Roman" panose="02020603050405020304" pitchFamily="18" charset="0"/>
              </a:rPr>
              <a:t>Ri</a:t>
            </a:r>
            <a:r>
              <a:rPr lang="en-GB" dirty="0">
                <a:solidFill>
                  <a:srgbClr val="FF0000"/>
                </a:solidFill>
                <a:latin typeface="Times New Roman" panose="02020603050405020304" pitchFamily="18" charset="0"/>
                <a:cs typeface="Times New Roman" panose="02020603050405020304" pitchFamily="18" charset="0"/>
              </a:rPr>
              <a:t> is about 20</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lgn="just"/>
            <a:r>
              <a:rPr lang="en-GB" dirty="0">
                <a:latin typeface="Times New Roman" panose="02020603050405020304" pitchFamily="18" charset="0"/>
                <a:cs typeface="Times New Roman" panose="02020603050405020304" pitchFamily="18" charset="0"/>
              </a:rPr>
              <a:t>(3) When the source location is above the stagnation zone, the pollutant always goes up;</a:t>
            </a:r>
            <a:endParaRPr lang="en-US" dirty="0">
              <a:latin typeface="Times New Roman" panose="02020603050405020304" pitchFamily="18" charset="0"/>
              <a:cs typeface="Times New Roman" panose="02020603050405020304" pitchFamily="18" charset="0"/>
            </a:endParaRPr>
          </a:p>
          <a:p>
            <a:pPr lvl="1" algn="just"/>
            <a:r>
              <a:rPr lang="en-GB" dirty="0">
                <a:latin typeface="Times New Roman" panose="02020603050405020304" pitchFamily="18" charset="0"/>
                <a:cs typeface="Times New Roman" panose="02020603050405020304" pitchFamily="18" charset="0"/>
              </a:rPr>
              <a:t>(4) When the effect of buoyancy lift is stronger than the approaching wind or these two forces are equivalent, </a:t>
            </a:r>
            <a:r>
              <a:rPr lang="en-GB" dirty="0">
                <a:solidFill>
                  <a:srgbClr val="FF0000"/>
                </a:solidFill>
                <a:latin typeface="Times New Roman" panose="02020603050405020304" pitchFamily="18" charset="0"/>
                <a:cs typeface="Times New Roman" panose="02020603050405020304" pitchFamily="18" charset="0"/>
              </a:rPr>
              <a:t>at least two units above the source one </a:t>
            </a:r>
            <a:r>
              <a:rPr lang="en-GB" dirty="0">
                <a:latin typeface="Times New Roman" panose="02020603050405020304" pitchFamily="18" charset="0"/>
                <a:cs typeface="Times New Roman" panose="02020603050405020304" pitchFamily="18" charset="0"/>
              </a:rPr>
              <a:t>get high concentration at a range of 10</a:t>
            </a:r>
            <a:r>
              <a:rPr lang="en-GB" baseline="30000" dirty="0">
                <a:latin typeface="Times New Roman" panose="02020603050405020304" pitchFamily="18" charset="0"/>
                <a:cs typeface="Times New Roman" panose="02020603050405020304" pitchFamily="18" charset="0"/>
              </a:rPr>
              <a:t>-6</a:t>
            </a:r>
            <a:r>
              <a:rPr lang="en-GB" dirty="0">
                <a:latin typeface="Times New Roman" panose="02020603050405020304" pitchFamily="18" charset="0"/>
                <a:cs typeface="Times New Roman" panose="02020603050405020304" pitchFamily="18" charset="0"/>
              </a:rPr>
              <a:t>~1</a:t>
            </a:r>
            <a:r>
              <a:rPr lang="en-GB"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7208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9938" y="6529388"/>
            <a:ext cx="2028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标题 1"/>
          <p:cNvSpPr>
            <a:spLocks noChangeArrowheads="1"/>
          </p:cNvSpPr>
          <p:nvPr/>
        </p:nvSpPr>
        <p:spPr bwMode="auto">
          <a:xfrm>
            <a:off x="-4763" y="6529388"/>
            <a:ext cx="7385051" cy="361950"/>
          </a:xfrm>
          <a:prstGeom prst="rect">
            <a:avLst/>
          </a:prstGeom>
          <a:solidFill>
            <a:srgbClr val="538CD5"/>
          </a:solidFill>
          <a:ln>
            <a:noFill/>
          </a:ln>
          <a:extLst>
            <a:ext uri="{91240B29-F687-4F45-9708-019B960494DF}">
              <a14:hiddenLine xmlns:a14="http://schemas.microsoft.com/office/drawing/2010/main" w="25400">
                <a:solidFill>
                  <a:srgbClr val="718841"/>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solidFill>
                  <a:schemeClr val="bg1"/>
                </a:solidFill>
                <a:latin typeface="楷体" panose="02010609060101010101" pitchFamily="49" charset="-122"/>
                <a:ea typeface="楷体" panose="02010609060101010101" pitchFamily="49" charset="-122"/>
                <a:sym typeface="Times New Roman" panose="02020603050405020304" pitchFamily="18" charset="0"/>
              </a:rPr>
              <a:t>             </a:t>
            </a:r>
            <a:r>
              <a:rPr lang="zh-CN" altLang="zh-CN" sz="2000">
                <a:solidFill>
                  <a:schemeClr val="bg1"/>
                </a:solidFill>
                <a:latin typeface="楷体" panose="02010609060101010101" pitchFamily="49" charset="-122"/>
                <a:ea typeface="楷体" panose="02010609060101010101" pitchFamily="49" charset="-122"/>
                <a:sym typeface="Times New Roman" panose="02020603050405020304" pitchFamily="18" charset="0"/>
              </a:rPr>
              <a:t>机械与能源工程学院---高效清洁能源课题组</a:t>
            </a:r>
            <a:endParaRPr lang="zh-CN" altLang="zh-CN"/>
          </a:p>
        </p:txBody>
      </p:sp>
      <p:sp>
        <p:nvSpPr>
          <p:cNvPr id="4100" name="直接连接符 4"/>
          <p:cNvSpPr>
            <a:spLocks noChangeShapeType="1"/>
          </p:cNvSpPr>
          <p:nvPr/>
        </p:nvSpPr>
        <p:spPr bwMode="auto">
          <a:xfrm flipV="1">
            <a:off x="758825" y="0"/>
            <a:ext cx="1588" cy="809625"/>
          </a:xfrm>
          <a:prstGeom prst="line">
            <a:avLst/>
          </a:prstGeom>
          <a:noFill/>
          <a:ln w="15875">
            <a:solidFill>
              <a:srgbClr val="8CB3E3"/>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101" name="图片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2763" y="0"/>
            <a:ext cx="2286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直接连接符 16"/>
          <p:cNvSpPr>
            <a:spLocks noChangeShapeType="1"/>
          </p:cNvSpPr>
          <p:nvPr/>
        </p:nvSpPr>
        <p:spPr bwMode="auto">
          <a:xfrm>
            <a:off x="-4763" y="620713"/>
            <a:ext cx="5513388" cy="1587"/>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 name="直接连接符 23"/>
          <p:cNvSpPr>
            <a:spLocks noChangeShapeType="1"/>
          </p:cNvSpPr>
          <p:nvPr/>
        </p:nvSpPr>
        <p:spPr bwMode="auto">
          <a:xfrm>
            <a:off x="923925" y="-6350"/>
            <a:ext cx="1588" cy="784225"/>
          </a:xfrm>
          <a:prstGeom prst="line">
            <a:avLst/>
          </a:prstGeom>
          <a:noFill/>
          <a:ln w="9525">
            <a:solidFill>
              <a:srgbClr val="76923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副标题 1"/>
          <p:cNvSpPr>
            <a:spLocks noGrp="1"/>
          </p:cNvSpPr>
          <p:nvPr>
            <p:ph type="subTitle" idx="1"/>
          </p:nvPr>
        </p:nvSpPr>
        <p:spPr/>
        <p:txBody>
          <a:bodyPr/>
          <a:lstStyle/>
          <a:p>
            <a:endParaRPr lang="zh-CN" altLang="en-US"/>
          </a:p>
        </p:txBody>
      </p:sp>
      <p:sp>
        <p:nvSpPr>
          <p:cNvPr id="11" name="灯片编号占位符 3"/>
          <p:cNvSpPr txBox="1">
            <a:spLocks/>
          </p:cNvSpPr>
          <p:nvPr/>
        </p:nvSpPr>
        <p:spPr>
          <a:xfrm>
            <a:off x="8101013" y="6381750"/>
            <a:ext cx="574675" cy="365125"/>
          </a:xfrm>
          <a:prstGeom prst="rect">
            <a:avLst/>
          </a:prstGeom>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defRPr/>
            </a:pPr>
            <a:fld id="{2485BE6B-9052-4697-8B2B-A4D4F764CF8B}" type="slidenum">
              <a:rPr lang="zh-CN" altLang="en-US" smtClean="0"/>
              <a:pPr>
                <a:defRPr/>
              </a:pPr>
              <a:t>16</a:t>
            </a:fld>
            <a:endParaRPr lang="zh-CN" altLang="en-US"/>
          </a:p>
        </p:txBody>
      </p:sp>
      <p:pic>
        <p:nvPicPr>
          <p:cNvPr id="12" name="그림 15"/>
          <p:cNvPicPr>
            <a:picLocks noChangeAspect="1"/>
          </p:cNvPicPr>
          <p:nvPr/>
        </p:nvPicPr>
        <p:blipFill>
          <a:blip r:embed="rId4" cstate="print"/>
          <a:srcRect/>
          <a:stretch>
            <a:fillRect/>
          </a:stretch>
        </p:blipFill>
        <p:spPr bwMode="auto">
          <a:xfrm>
            <a:off x="2195984" y="1256382"/>
            <a:ext cx="5040312" cy="4260850"/>
          </a:xfrm>
          <a:prstGeom prst="rect">
            <a:avLst/>
          </a:prstGeom>
          <a:noFill/>
          <a:ln w="9525">
            <a:noFill/>
            <a:miter lim="800000"/>
            <a:headEnd/>
            <a:tailEnd/>
          </a:ln>
        </p:spPr>
      </p:pic>
      <p:sp>
        <p:nvSpPr>
          <p:cNvPr id="13" name="TextBox 6"/>
          <p:cNvSpPr txBox="1"/>
          <p:nvPr/>
        </p:nvSpPr>
        <p:spPr>
          <a:xfrm>
            <a:off x="3976077" y="2408659"/>
            <a:ext cx="1503938" cy="769441"/>
          </a:xfrm>
          <a:prstGeom prst="rect">
            <a:avLst/>
          </a:prstGeom>
          <a:noFill/>
          <a:effectLst>
            <a:outerShdw blurRad="50800" dist="76200" dir="2700000" algn="tl" rotWithShape="0">
              <a:prstClr val="black">
                <a:alpha val="40000"/>
              </a:prstClr>
            </a:outerShdw>
          </a:effectLst>
        </p:spPr>
        <p:txBody>
          <a:bodyPr wrap="none">
            <a:spAutoFit/>
          </a:bodyPr>
          <a:lstStyle/>
          <a:p>
            <a:pPr algn="ctr">
              <a:defRPr/>
            </a:pPr>
            <a:r>
              <a:rPr lang="en-US" altLang="ko-KR" sz="4400" b="1" dirty="0">
                <a:ln>
                  <a:solidFill>
                    <a:schemeClr val="bg1">
                      <a:alpha val="0"/>
                    </a:schemeClr>
                  </a:solidFill>
                </a:ln>
                <a:solidFill>
                  <a:srgbClr val="21796B"/>
                </a:solidFill>
                <a:latin typeface="-윤고딕330" pitchFamily="18" charset="-127"/>
                <a:ea typeface="-윤고딕330" pitchFamily="18" charset="-127"/>
              </a:rPr>
              <a:t>Q&amp;A</a:t>
            </a:r>
            <a:endParaRPr lang="en-US" altLang="ko-KR" sz="700" b="1" dirty="0">
              <a:ln>
                <a:solidFill>
                  <a:schemeClr val="bg1">
                    <a:alpha val="0"/>
                  </a:schemeClr>
                </a:solidFill>
              </a:ln>
              <a:solidFill>
                <a:srgbClr val="21796B"/>
              </a:solidFill>
              <a:latin typeface="-윤고딕330" pitchFamily="18" charset="-127"/>
              <a:ea typeface="-윤고딕330" pitchFamily="18" charset="-127"/>
            </a:endParaRPr>
          </a:p>
        </p:txBody>
      </p:sp>
      <p:sp>
        <p:nvSpPr>
          <p:cNvPr id="14" name="TextBox 7"/>
          <p:cNvSpPr txBox="1"/>
          <p:nvPr/>
        </p:nvSpPr>
        <p:spPr>
          <a:xfrm>
            <a:off x="3229078" y="3151386"/>
            <a:ext cx="2997937" cy="769441"/>
          </a:xfrm>
          <a:prstGeom prst="rect">
            <a:avLst/>
          </a:prstGeom>
          <a:noFill/>
          <a:effectLst>
            <a:outerShdw blurRad="50800" dist="76200" dir="2700000" algn="tl" rotWithShape="0">
              <a:prstClr val="black">
                <a:alpha val="40000"/>
              </a:prstClr>
            </a:outerShdw>
          </a:effectLst>
        </p:spPr>
        <p:txBody>
          <a:bodyPr wrap="none">
            <a:spAutoFit/>
          </a:bodyPr>
          <a:lstStyle/>
          <a:p>
            <a:pPr algn="ctr">
              <a:defRPr/>
            </a:pPr>
            <a:r>
              <a:rPr lang="en-US" altLang="ko-KR" sz="4400" b="1" dirty="0">
                <a:ln>
                  <a:solidFill>
                    <a:schemeClr val="bg1">
                      <a:alpha val="0"/>
                    </a:schemeClr>
                  </a:solidFill>
                </a:ln>
                <a:solidFill>
                  <a:srgbClr val="21796B"/>
                </a:solidFill>
                <a:latin typeface="-윤고딕330" pitchFamily="18" charset="-127"/>
                <a:ea typeface="-윤고딕330" pitchFamily="18" charset="-127"/>
              </a:rPr>
              <a:t>Thank you</a:t>
            </a:r>
            <a:endParaRPr lang="en-US" altLang="ko-KR" sz="400" b="1" dirty="0">
              <a:ln>
                <a:solidFill>
                  <a:schemeClr val="bg1">
                    <a:alpha val="0"/>
                  </a:schemeClr>
                </a:solidFill>
              </a:ln>
              <a:solidFill>
                <a:srgbClr val="21796B"/>
              </a:solidFill>
              <a:latin typeface="-윤고딕330" pitchFamily="18" charset="-127"/>
              <a:ea typeface="-윤고딕330" pitchFamily="18" charset="-127"/>
            </a:endParaRPr>
          </a:p>
        </p:txBody>
      </p:sp>
      <p:sp>
        <p:nvSpPr>
          <p:cNvPr id="16" name="文本框 4">
            <a:extLst>
              <a:ext uri="{FF2B5EF4-FFF2-40B4-BE49-F238E27FC236}">
                <a16:creationId xmlns="" xmlns:a16="http://schemas.microsoft.com/office/drawing/2014/main" id="{43D4DB1D-DB1D-43B5-808B-3BBE86CF4300}"/>
              </a:ext>
            </a:extLst>
          </p:cNvPr>
          <p:cNvSpPr>
            <a:spLocks noChangeArrowheads="1"/>
          </p:cNvSpPr>
          <p:nvPr/>
        </p:nvSpPr>
        <p:spPr bwMode="auto">
          <a:xfrm>
            <a:off x="899542" y="159023"/>
            <a:ext cx="6264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dirty="0">
                <a:solidFill>
                  <a:schemeClr val="bg1">
                    <a:lumMod val="50000"/>
                  </a:schemeClr>
                </a:solidFill>
                <a:latin typeface="+mn-lt"/>
                <a:sym typeface="微软雅黑" panose="020B0503020204020204" pitchFamily="34" charset="-122"/>
              </a:rPr>
              <a:t>The Impact of Solar Radiation on Pollutant Transmission Characteristics in High-rise Building</a:t>
            </a:r>
          </a:p>
        </p:txBody>
      </p:sp>
    </p:spTree>
    <p:extLst>
      <p:ext uri="{BB962C8B-B14F-4D97-AF65-F5344CB8AC3E}">
        <p14:creationId xmlns:p14="http://schemas.microsoft.com/office/powerpoint/2010/main" val="347672797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9938" y="6529388"/>
            <a:ext cx="2028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标题 1"/>
          <p:cNvSpPr>
            <a:spLocks noChangeArrowheads="1"/>
          </p:cNvSpPr>
          <p:nvPr/>
        </p:nvSpPr>
        <p:spPr bwMode="auto">
          <a:xfrm>
            <a:off x="-4763" y="6529388"/>
            <a:ext cx="7385051" cy="361950"/>
          </a:xfrm>
          <a:prstGeom prst="rect">
            <a:avLst/>
          </a:prstGeom>
          <a:solidFill>
            <a:srgbClr val="538CD5"/>
          </a:solidFill>
          <a:ln>
            <a:noFill/>
          </a:ln>
          <a:extLst>
            <a:ext uri="{91240B29-F687-4F45-9708-019B960494DF}">
              <a14:hiddenLine xmlns:a14="http://schemas.microsoft.com/office/drawing/2010/main" w="25400">
                <a:solidFill>
                  <a:srgbClr val="718841"/>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solidFill>
                  <a:schemeClr val="bg1"/>
                </a:solidFill>
                <a:latin typeface="楷体" panose="02010609060101010101" pitchFamily="49" charset="-122"/>
                <a:ea typeface="楷体" panose="02010609060101010101" pitchFamily="49" charset="-122"/>
                <a:sym typeface="Times New Roman" panose="02020603050405020304" pitchFamily="18" charset="0"/>
              </a:rPr>
              <a:t>             </a:t>
            </a:r>
            <a:r>
              <a:rPr lang="zh-CN" altLang="zh-CN" sz="2000">
                <a:solidFill>
                  <a:schemeClr val="bg1"/>
                </a:solidFill>
                <a:latin typeface="楷体" panose="02010609060101010101" pitchFamily="49" charset="-122"/>
                <a:ea typeface="楷体" panose="02010609060101010101" pitchFamily="49" charset="-122"/>
                <a:sym typeface="Times New Roman" panose="02020603050405020304" pitchFamily="18" charset="0"/>
              </a:rPr>
              <a:t>机械与能源工程学院---高效清洁能源课题组</a:t>
            </a:r>
            <a:endParaRPr lang="zh-CN" altLang="zh-CN"/>
          </a:p>
        </p:txBody>
      </p:sp>
      <p:sp>
        <p:nvSpPr>
          <p:cNvPr id="4100" name="直接连接符 4"/>
          <p:cNvSpPr>
            <a:spLocks noChangeShapeType="1"/>
          </p:cNvSpPr>
          <p:nvPr/>
        </p:nvSpPr>
        <p:spPr bwMode="auto">
          <a:xfrm flipV="1">
            <a:off x="758825" y="0"/>
            <a:ext cx="1588" cy="809625"/>
          </a:xfrm>
          <a:prstGeom prst="line">
            <a:avLst/>
          </a:prstGeom>
          <a:noFill/>
          <a:ln w="15875">
            <a:solidFill>
              <a:srgbClr val="8CB3E3"/>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101" name="图片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2763" y="0"/>
            <a:ext cx="2286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直接连接符 16"/>
          <p:cNvSpPr>
            <a:spLocks noChangeShapeType="1"/>
          </p:cNvSpPr>
          <p:nvPr/>
        </p:nvSpPr>
        <p:spPr bwMode="auto">
          <a:xfrm>
            <a:off x="-4763" y="620713"/>
            <a:ext cx="5513388" cy="1587"/>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 name="直接连接符 23"/>
          <p:cNvSpPr>
            <a:spLocks noChangeShapeType="1"/>
          </p:cNvSpPr>
          <p:nvPr/>
        </p:nvSpPr>
        <p:spPr bwMode="auto">
          <a:xfrm>
            <a:off x="923925" y="-6350"/>
            <a:ext cx="1588" cy="784225"/>
          </a:xfrm>
          <a:prstGeom prst="line">
            <a:avLst/>
          </a:prstGeom>
          <a:noFill/>
          <a:ln w="9525">
            <a:solidFill>
              <a:srgbClr val="76923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 name="内容占位符 2"/>
          <p:cNvSpPr>
            <a:spLocks noGrp="1" noChangeArrowheads="1"/>
          </p:cNvSpPr>
          <p:nvPr>
            <p:ph idx="1"/>
          </p:nvPr>
        </p:nvSpPr>
        <p:spPr>
          <a:xfrm>
            <a:off x="3059832" y="1988840"/>
            <a:ext cx="4896544" cy="3157711"/>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marL="342900" indent="-342900" algn="just">
              <a:lnSpc>
                <a:spcPct val="150000"/>
              </a:lnSpc>
              <a:buFont typeface="Wingdings" panose="05000000000000000000" pitchFamily="2" charset="2"/>
              <a:buChar char="p"/>
            </a:pPr>
            <a:r>
              <a:rPr lang="en-US" altLang="zh-CN" b="1" dirty="0">
                <a:sym typeface="微软雅黑" panose="020B0503020204020204" pitchFamily="34" charset="-122"/>
              </a:rPr>
              <a:t>Introduction</a:t>
            </a:r>
          </a:p>
          <a:p>
            <a:pPr marL="342900" indent="-342900" algn="just">
              <a:lnSpc>
                <a:spcPct val="150000"/>
              </a:lnSpc>
              <a:buFont typeface="Wingdings" panose="05000000000000000000" pitchFamily="2" charset="2"/>
              <a:buChar char="p"/>
            </a:pPr>
            <a:r>
              <a:rPr lang="en-US" altLang="zh-CN" b="1" dirty="0">
                <a:sym typeface="微软雅黑" panose="020B0503020204020204" pitchFamily="34" charset="-122"/>
              </a:rPr>
              <a:t>Methodology</a:t>
            </a:r>
          </a:p>
          <a:p>
            <a:pPr marL="342900" indent="-342900" algn="just">
              <a:lnSpc>
                <a:spcPct val="150000"/>
              </a:lnSpc>
              <a:buFont typeface="Wingdings" panose="05000000000000000000" pitchFamily="2" charset="2"/>
              <a:buChar char="p"/>
            </a:pPr>
            <a:r>
              <a:rPr lang="en-US" altLang="zh-CN" b="1" dirty="0">
                <a:sym typeface="微软雅黑" panose="020B0503020204020204" pitchFamily="34" charset="-122"/>
              </a:rPr>
              <a:t>Case study</a:t>
            </a:r>
          </a:p>
          <a:p>
            <a:pPr marL="342900" indent="-342900" algn="just">
              <a:lnSpc>
                <a:spcPct val="150000"/>
              </a:lnSpc>
              <a:buFont typeface="Wingdings" panose="05000000000000000000" pitchFamily="2" charset="2"/>
              <a:buChar char="p"/>
            </a:pPr>
            <a:r>
              <a:rPr lang="en-US" altLang="zh-CN" b="1" dirty="0" smtClean="0">
                <a:sym typeface="微软雅黑" panose="020B0503020204020204" pitchFamily="34" charset="-122"/>
              </a:rPr>
              <a:t>Conclusions</a:t>
            </a:r>
            <a:endParaRPr lang="en-US" altLang="zh-CN" b="1" dirty="0">
              <a:sym typeface="微软雅黑" panose="020B0503020204020204" pitchFamily="34" charset="-122"/>
            </a:endParaRPr>
          </a:p>
        </p:txBody>
      </p:sp>
      <p:sp>
        <p:nvSpPr>
          <p:cNvPr id="10" name="文本框 4">
            <a:extLst>
              <a:ext uri="{FF2B5EF4-FFF2-40B4-BE49-F238E27FC236}">
                <a16:creationId xmlns="" xmlns:a16="http://schemas.microsoft.com/office/drawing/2014/main" id="{43D4DB1D-DB1D-43B5-808B-3BBE86CF4300}"/>
              </a:ext>
            </a:extLst>
          </p:cNvPr>
          <p:cNvSpPr>
            <a:spLocks noChangeArrowheads="1"/>
          </p:cNvSpPr>
          <p:nvPr/>
        </p:nvSpPr>
        <p:spPr bwMode="auto">
          <a:xfrm>
            <a:off x="899542" y="159023"/>
            <a:ext cx="62647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smtClean="0">
                <a:solidFill>
                  <a:schemeClr val="bg1">
                    <a:lumMod val="50000"/>
                  </a:schemeClr>
                </a:solidFill>
                <a:effectLst>
                  <a:outerShdw blurRad="38100" dist="38100" dir="2700000" algn="tl">
                    <a:srgbClr val="000000">
                      <a:alpha val="43137"/>
                    </a:srgbClr>
                  </a:outerShdw>
                </a:effectLst>
                <a:latin typeface="+mn-lt"/>
                <a:sym typeface="微软雅黑" panose="020B0503020204020204" pitchFamily="34" charset="-122"/>
              </a:rPr>
              <a:t>Content</a:t>
            </a:r>
            <a:endParaRPr lang="zh-CN" altLang="en-US" sz="2400" b="1" dirty="0">
              <a:solidFill>
                <a:schemeClr val="bg1">
                  <a:lumMod val="50000"/>
                </a:schemeClr>
              </a:solidFill>
              <a:effectLst>
                <a:outerShdw blurRad="38100" dist="38100" dir="2700000" algn="tl">
                  <a:srgbClr val="000000">
                    <a:alpha val="43137"/>
                  </a:srgbClr>
                </a:outerShdw>
              </a:effectLst>
              <a:latin typeface="+mn-lt"/>
              <a:sym typeface="微软雅黑" panose="020B0503020204020204" pitchFamily="34" charset="-122"/>
            </a:endParaRPr>
          </a:p>
        </p:txBody>
      </p:sp>
    </p:spTree>
    <p:extLst>
      <p:ext uri="{BB962C8B-B14F-4D97-AF65-F5344CB8AC3E}">
        <p14:creationId xmlns:p14="http://schemas.microsoft.com/office/powerpoint/2010/main" val="30355275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938" y="6529388"/>
            <a:ext cx="2028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标题 1"/>
          <p:cNvSpPr>
            <a:spLocks noChangeArrowheads="1"/>
          </p:cNvSpPr>
          <p:nvPr/>
        </p:nvSpPr>
        <p:spPr bwMode="auto">
          <a:xfrm>
            <a:off x="-4763" y="6529388"/>
            <a:ext cx="7385051" cy="361950"/>
          </a:xfrm>
          <a:prstGeom prst="rect">
            <a:avLst/>
          </a:prstGeom>
          <a:solidFill>
            <a:srgbClr val="538CD5"/>
          </a:solidFill>
          <a:ln>
            <a:noFill/>
          </a:ln>
          <a:extLst>
            <a:ext uri="{91240B29-F687-4F45-9708-019B960494DF}">
              <a14:hiddenLine xmlns:a14="http://schemas.microsoft.com/office/drawing/2010/main" w="25400">
                <a:solidFill>
                  <a:srgbClr val="718841"/>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solidFill>
                  <a:schemeClr val="bg1"/>
                </a:solidFill>
                <a:latin typeface="楷体" panose="02010609060101010101" pitchFamily="49" charset="-122"/>
                <a:ea typeface="楷体" panose="02010609060101010101" pitchFamily="49" charset="-122"/>
                <a:sym typeface="Times New Roman" panose="02020603050405020304" pitchFamily="18" charset="0"/>
              </a:rPr>
              <a:t>             </a:t>
            </a:r>
            <a:r>
              <a:rPr lang="zh-CN" altLang="zh-CN" sz="2000">
                <a:solidFill>
                  <a:schemeClr val="bg1"/>
                </a:solidFill>
                <a:latin typeface="楷体" panose="02010609060101010101" pitchFamily="49" charset="-122"/>
                <a:ea typeface="楷体" panose="02010609060101010101" pitchFamily="49" charset="-122"/>
                <a:sym typeface="Times New Roman" panose="02020603050405020304" pitchFamily="18" charset="0"/>
              </a:rPr>
              <a:t>机械与能源工程学院---高效清洁能源课题组</a:t>
            </a:r>
            <a:endParaRPr lang="zh-CN" altLang="zh-CN"/>
          </a:p>
        </p:txBody>
      </p:sp>
      <p:sp>
        <p:nvSpPr>
          <p:cNvPr id="4100" name="直接连接符 4"/>
          <p:cNvSpPr>
            <a:spLocks noChangeShapeType="1"/>
          </p:cNvSpPr>
          <p:nvPr/>
        </p:nvSpPr>
        <p:spPr bwMode="auto">
          <a:xfrm flipV="1">
            <a:off x="758825" y="0"/>
            <a:ext cx="1588" cy="809625"/>
          </a:xfrm>
          <a:prstGeom prst="line">
            <a:avLst/>
          </a:prstGeom>
          <a:noFill/>
          <a:ln w="15875">
            <a:solidFill>
              <a:srgbClr val="8CB3E3"/>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101" name="图片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2763" y="0"/>
            <a:ext cx="2286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直接连接符 16"/>
          <p:cNvSpPr>
            <a:spLocks noChangeShapeType="1"/>
          </p:cNvSpPr>
          <p:nvPr/>
        </p:nvSpPr>
        <p:spPr bwMode="auto">
          <a:xfrm>
            <a:off x="-4763" y="620713"/>
            <a:ext cx="5513388" cy="1587"/>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 name="直接连接符 23"/>
          <p:cNvSpPr>
            <a:spLocks noChangeShapeType="1"/>
          </p:cNvSpPr>
          <p:nvPr/>
        </p:nvSpPr>
        <p:spPr bwMode="auto">
          <a:xfrm>
            <a:off x="923925" y="-6350"/>
            <a:ext cx="1588" cy="784225"/>
          </a:xfrm>
          <a:prstGeom prst="line">
            <a:avLst/>
          </a:prstGeom>
          <a:noFill/>
          <a:ln w="9525">
            <a:solidFill>
              <a:srgbClr val="76923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文本框 4">
            <a:extLst>
              <a:ext uri="{FF2B5EF4-FFF2-40B4-BE49-F238E27FC236}">
                <a16:creationId xmlns="" xmlns:a16="http://schemas.microsoft.com/office/drawing/2014/main" id="{43D4DB1D-DB1D-43B5-808B-3BBE86CF4300}"/>
              </a:ext>
            </a:extLst>
          </p:cNvPr>
          <p:cNvSpPr>
            <a:spLocks noChangeArrowheads="1"/>
          </p:cNvSpPr>
          <p:nvPr/>
        </p:nvSpPr>
        <p:spPr bwMode="auto">
          <a:xfrm>
            <a:off x="899542" y="159023"/>
            <a:ext cx="6264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dirty="0">
                <a:solidFill>
                  <a:schemeClr val="bg1">
                    <a:lumMod val="50000"/>
                  </a:schemeClr>
                </a:solidFill>
                <a:latin typeface="+mn-lt"/>
                <a:sym typeface="微软雅黑" panose="020B0503020204020204" pitchFamily="34" charset="-122"/>
              </a:rPr>
              <a:t>The Impact of Solar Radiation on Pollutant Transmission Characteristics in High-rise Building</a:t>
            </a:r>
          </a:p>
        </p:txBody>
      </p:sp>
      <p:sp>
        <p:nvSpPr>
          <p:cNvPr id="11" name="Freeform 24" descr="© INSCALE GmbH, 26.05.2010&#10;http://www.presentationload.com/">
            <a:extLst>
              <a:ext uri="{FF2B5EF4-FFF2-40B4-BE49-F238E27FC236}">
                <a16:creationId xmlns="" xmlns:a16="http://schemas.microsoft.com/office/drawing/2014/main" id="{0D301BF0-4207-4FC1-ACA4-D705E1A5FA56}"/>
              </a:ext>
            </a:extLst>
          </p:cNvPr>
          <p:cNvSpPr>
            <a:spLocks/>
          </p:cNvSpPr>
          <p:nvPr/>
        </p:nvSpPr>
        <p:spPr bwMode="gray">
          <a:xfrm>
            <a:off x="6732240" y="866755"/>
            <a:ext cx="2412000" cy="568800"/>
          </a:xfrm>
          <a:custGeom>
            <a:avLst/>
            <a:gdLst/>
            <a:ahLst/>
            <a:cxnLst>
              <a:cxn ang="0">
                <a:pos x="993" y="184"/>
              </a:cxn>
              <a:cxn ang="0">
                <a:pos x="993" y="46"/>
              </a:cxn>
              <a:cxn ang="0">
                <a:pos x="947" y="0"/>
              </a:cxn>
              <a:cxn ang="0">
                <a:pos x="92" y="0"/>
              </a:cxn>
              <a:cxn ang="0">
                <a:pos x="46" y="46"/>
              </a:cxn>
              <a:cxn ang="0">
                <a:pos x="46" y="184"/>
              </a:cxn>
              <a:cxn ang="0">
                <a:pos x="0" y="230"/>
              </a:cxn>
              <a:cxn ang="0">
                <a:pos x="993" y="229"/>
              </a:cxn>
              <a:cxn ang="0">
                <a:pos x="993" y="184"/>
              </a:cxn>
            </a:cxnLst>
            <a:rect l="0" t="0" r="r" b="b"/>
            <a:pathLst>
              <a:path w="993" h="230">
                <a:moveTo>
                  <a:pt x="993" y="184"/>
                </a:moveTo>
                <a:cubicBezTo>
                  <a:pt x="993" y="46"/>
                  <a:pt x="993" y="46"/>
                  <a:pt x="993" y="46"/>
                </a:cubicBezTo>
                <a:cubicBezTo>
                  <a:pt x="993" y="20"/>
                  <a:pt x="971" y="0"/>
                  <a:pt x="947" y="0"/>
                </a:cubicBezTo>
                <a:cubicBezTo>
                  <a:pt x="92" y="0"/>
                  <a:pt x="92" y="0"/>
                  <a:pt x="92" y="0"/>
                </a:cubicBezTo>
                <a:cubicBezTo>
                  <a:pt x="66" y="0"/>
                  <a:pt x="46" y="20"/>
                  <a:pt x="46" y="46"/>
                </a:cubicBezTo>
                <a:cubicBezTo>
                  <a:pt x="46" y="184"/>
                  <a:pt x="46" y="184"/>
                  <a:pt x="46" y="184"/>
                </a:cubicBezTo>
                <a:cubicBezTo>
                  <a:pt x="46" y="208"/>
                  <a:pt x="26" y="230"/>
                  <a:pt x="0" y="230"/>
                </a:cubicBezTo>
                <a:lnTo>
                  <a:pt x="993" y="229"/>
                </a:lnTo>
                <a:lnTo>
                  <a:pt x="993" y="184"/>
                </a:ln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p>
        </p:txBody>
      </p:sp>
      <p:sp>
        <p:nvSpPr>
          <p:cNvPr id="16" name="Text Box 52" descr="© INSCALE GmbH, 26.05.2010&#10;http://www.presentationload.com/">
            <a:extLst>
              <a:ext uri="{FF2B5EF4-FFF2-40B4-BE49-F238E27FC236}">
                <a16:creationId xmlns="" xmlns:a16="http://schemas.microsoft.com/office/drawing/2014/main" id="{F03C1729-2D82-42F2-BF54-981576564C6B}"/>
              </a:ext>
            </a:extLst>
          </p:cNvPr>
          <p:cNvSpPr txBox="1">
            <a:spLocks noChangeArrowheads="1"/>
          </p:cNvSpPr>
          <p:nvPr/>
        </p:nvSpPr>
        <p:spPr bwMode="gray">
          <a:xfrm>
            <a:off x="7092280" y="906690"/>
            <a:ext cx="1872208"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Conclusions</a:t>
            </a:r>
          </a:p>
        </p:txBody>
      </p:sp>
      <p:sp>
        <p:nvSpPr>
          <p:cNvPr id="17" name="Freeform 29" descr="© INSCALE GmbH, 26.05.2010&#10;http://www.presentationload.com/">
            <a:extLst>
              <a:ext uri="{FF2B5EF4-FFF2-40B4-BE49-F238E27FC236}">
                <a16:creationId xmlns="" xmlns:a16="http://schemas.microsoft.com/office/drawing/2014/main" id="{692589D1-EA26-4421-94A2-CD19712160B7}"/>
              </a:ext>
            </a:extLst>
          </p:cNvPr>
          <p:cNvSpPr>
            <a:spLocks/>
          </p:cNvSpPr>
          <p:nvPr/>
        </p:nvSpPr>
        <p:spPr bwMode="gray">
          <a:xfrm>
            <a:off x="4536264" y="865143"/>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8" name="Text Box 52" descr="© INSCALE GmbH, 26.05.2010&#10;http://www.presentationload.com/">
            <a:extLst>
              <a:ext uri="{FF2B5EF4-FFF2-40B4-BE49-F238E27FC236}">
                <a16:creationId xmlns="" xmlns:a16="http://schemas.microsoft.com/office/drawing/2014/main" id="{365066B1-6253-44BE-A180-54813E667D4B}"/>
              </a:ext>
            </a:extLst>
          </p:cNvPr>
          <p:cNvSpPr txBox="1">
            <a:spLocks noChangeArrowheads="1"/>
          </p:cNvSpPr>
          <p:nvPr/>
        </p:nvSpPr>
        <p:spPr bwMode="gray">
          <a:xfrm>
            <a:off x="4788024" y="904514"/>
            <a:ext cx="1863674"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solidFill>
                  <a:schemeClr val="bg1">
                    <a:lumMod val="65000"/>
                  </a:schemeClr>
                </a:solidFill>
                <a:latin typeface="Tw Cen MT Condensed Extra Bold" panose="020B0803020202020204" pitchFamily="34" charset="0"/>
                <a:ea typeface="黑体" panose="02010609060101010101" pitchFamily="49" charset="-122"/>
              </a:rPr>
              <a:t>Case study</a:t>
            </a:r>
          </a:p>
        </p:txBody>
      </p:sp>
      <p:sp>
        <p:nvSpPr>
          <p:cNvPr id="12" name="Freeform 29" descr="© INSCALE GmbH, 26.05.2010&#10;http://www.presentationload.com/">
            <a:extLst>
              <a:ext uri="{FF2B5EF4-FFF2-40B4-BE49-F238E27FC236}">
                <a16:creationId xmlns="" xmlns:a16="http://schemas.microsoft.com/office/drawing/2014/main" id="{0A7C2CC6-99BC-4221-AC4B-1A0F6DDBE5EB}"/>
              </a:ext>
            </a:extLst>
          </p:cNvPr>
          <p:cNvSpPr>
            <a:spLocks/>
          </p:cNvSpPr>
          <p:nvPr/>
        </p:nvSpPr>
        <p:spPr bwMode="gray">
          <a:xfrm>
            <a:off x="2267744" y="867319"/>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5" name="Text Box 52" descr="© INSCALE GmbH, 26.05.2010&#10;http://www.presentationload.com/">
            <a:extLst>
              <a:ext uri="{FF2B5EF4-FFF2-40B4-BE49-F238E27FC236}">
                <a16:creationId xmlns="" xmlns:a16="http://schemas.microsoft.com/office/drawing/2014/main" id="{244DC8C8-105A-4B63-B7F1-36150054B343}"/>
              </a:ext>
            </a:extLst>
          </p:cNvPr>
          <p:cNvSpPr txBox="1">
            <a:spLocks noChangeArrowheads="1"/>
          </p:cNvSpPr>
          <p:nvPr/>
        </p:nvSpPr>
        <p:spPr bwMode="gray">
          <a:xfrm>
            <a:off x="2483768" y="906690"/>
            <a:ext cx="1863674"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solidFill>
                  <a:schemeClr val="bg1">
                    <a:lumMod val="65000"/>
                  </a:schemeClr>
                </a:solidFill>
                <a:latin typeface="Tw Cen MT Condensed Extra Bold" panose="020B0803020202020204" pitchFamily="34" charset="0"/>
                <a:ea typeface="黑体" panose="02010609060101010101" pitchFamily="49" charset="-122"/>
              </a:rPr>
              <a:t>Methodology</a:t>
            </a:r>
          </a:p>
        </p:txBody>
      </p:sp>
      <p:sp>
        <p:nvSpPr>
          <p:cNvPr id="13" name="Freeform 29" descr="© INSCALE GmbH, 26.05.2010&#10;http://www.presentationload.com/">
            <a:extLst>
              <a:ext uri="{FF2B5EF4-FFF2-40B4-BE49-F238E27FC236}">
                <a16:creationId xmlns="" xmlns:a16="http://schemas.microsoft.com/office/drawing/2014/main" id="{455E27F8-F483-4CC5-8B8C-C374B7BF0624}"/>
              </a:ext>
            </a:extLst>
          </p:cNvPr>
          <p:cNvSpPr>
            <a:spLocks/>
          </p:cNvSpPr>
          <p:nvPr/>
        </p:nvSpPr>
        <p:spPr bwMode="gray">
          <a:xfrm>
            <a:off x="8199" y="867319"/>
            <a:ext cx="2376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a:p>
        </p:txBody>
      </p:sp>
      <p:sp>
        <p:nvSpPr>
          <p:cNvPr id="14" name="Text Box 52" descr="© INSCALE GmbH, 26.05.2010&#10;http://www.presentationload.com/">
            <a:extLst>
              <a:ext uri="{FF2B5EF4-FFF2-40B4-BE49-F238E27FC236}">
                <a16:creationId xmlns="" xmlns:a16="http://schemas.microsoft.com/office/drawing/2014/main" id="{FA23ABE7-F510-4969-92A7-1CD6FC5E7559}"/>
              </a:ext>
            </a:extLst>
          </p:cNvPr>
          <p:cNvSpPr txBox="1">
            <a:spLocks noChangeArrowheads="1"/>
          </p:cNvSpPr>
          <p:nvPr/>
        </p:nvSpPr>
        <p:spPr bwMode="gray">
          <a:xfrm>
            <a:off x="256926" y="906690"/>
            <a:ext cx="1722786" cy="469892"/>
          </a:xfrm>
          <a:prstGeom prst="rect">
            <a:avLst/>
          </a:prstGeom>
          <a:noFill/>
          <a:ln w="9525">
            <a:noFill/>
            <a:miter lim="800000"/>
            <a:headEnd/>
            <a:tailEnd/>
          </a:ln>
          <a:effectLst>
            <a:outerShdw blurRad="50800" dist="63500" dir="2700000" algn="tl" rotWithShape="0">
              <a:prstClr val="black">
                <a:alpha val="40000"/>
              </a:prstClr>
            </a:outerShdw>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latin typeface="Tw Cen MT Condensed Extra Bold" panose="020B0803020202020204" pitchFamily="34" charset="0"/>
                <a:ea typeface="黑体" panose="02010609060101010101" pitchFamily="49" charset="-122"/>
              </a:rPr>
              <a:t>Introduction</a:t>
            </a:r>
          </a:p>
        </p:txBody>
      </p:sp>
      <p:sp>
        <p:nvSpPr>
          <p:cNvPr id="20" name="内容占位符 2">
            <a:extLst>
              <a:ext uri="{FF2B5EF4-FFF2-40B4-BE49-F238E27FC236}">
                <a16:creationId xmlns="" xmlns:a16="http://schemas.microsoft.com/office/drawing/2014/main" id="{427F0AD0-FC86-42EC-B7B7-D7780CC13D5E}"/>
              </a:ext>
            </a:extLst>
          </p:cNvPr>
          <p:cNvSpPr txBox="1">
            <a:spLocks noChangeArrowheads="1"/>
          </p:cNvSpPr>
          <p:nvPr/>
        </p:nvSpPr>
        <p:spPr bwMode="auto">
          <a:xfrm>
            <a:off x="4499404" y="1556792"/>
            <a:ext cx="440102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0070C0"/>
              </a:buClr>
              <a:buSzPct val="75000"/>
              <a:buFont typeface="Wingdings" pitchFamily="2" charset="2"/>
              <a:buNone/>
              <a:defRPr sz="2400" kern="1200">
                <a:solidFill>
                  <a:schemeClr val="tx1"/>
                </a:solidFill>
                <a:latin typeface="Times New Roman" pitchFamily="18" charset="0"/>
                <a:ea typeface="+mn-ea"/>
                <a:cs typeface="Times New Roman" pitchFamily="18" charset="0"/>
              </a:defRPr>
            </a:lvl1pPr>
            <a:lvl2pPr marL="457200" indent="0" algn="ctr" rtl="0" eaLnBrk="1" fontAlgn="base" hangingPunct="1">
              <a:spcBef>
                <a:spcPct val="20000"/>
              </a:spcBef>
              <a:spcAft>
                <a:spcPct val="0"/>
              </a:spcAft>
              <a:buFont typeface="Arial" charset="0"/>
              <a:buNone/>
              <a:defRPr sz="2000" kern="1200">
                <a:solidFill>
                  <a:schemeClr val="tx1"/>
                </a:solidFill>
                <a:latin typeface="Times New Roman" pitchFamily="18" charset="0"/>
                <a:ea typeface="+mn-ea"/>
                <a:cs typeface="Times New Roman" pitchFamily="18" charset="0"/>
              </a:defRPr>
            </a:lvl2pPr>
            <a:lvl3pPr marL="914400" indent="0" algn="ctr" rtl="0" eaLnBrk="1" fontAlgn="base" hangingPunct="1">
              <a:spcBef>
                <a:spcPct val="20000"/>
              </a:spcBef>
              <a:spcAft>
                <a:spcPct val="0"/>
              </a:spcAft>
              <a:buFont typeface="Arial" charset="0"/>
              <a:buNone/>
              <a:defRPr sz="1800" kern="1200">
                <a:solidFill>
                  <a:schemeClr val="tx1"/>
                </a:solidFill>
                <a:latin typeface="Times New Roman" pitchFamily="18" charset="0"/>
                <a:ea typeface="+mn-ea"/>
                <a:cs typeface="Times New Roman" pitchFamily="18" charset="0"/>
              </a:defRPr>
            </a:lvl3pPr>
            <a:lvl4pPr marL="1371600" indent="0" algn="ctr" rtl="0" eaLnBrk="1" fontAlgn="base" hangingPunct="1">
              <a:spcBef>
                <a:spcPct val="20000"/>
              </a:spcBef>
              <a:spcAft>
                <a:spcPct val="0"/>
              </a:spcAft>
              <a:buFont typeface="Arial" charset="0"/>
              <a:buNone/>
              <a:defRPr sz="1600" kern="1200">
                <a:solidFill>
                  <a:schemeClr val="tx1"/>
                </a:solidFill>
                <a:latin typeface="Times New Roman" pitchFamily="18" charset="0"/>
                <a:ea typeface="+mn-ea"/>
                <a:cs typeface="Times New Roman" pitchFamily="18" charset="0"/>
              </a:defRPr>
            </a:lvl4pPr>
            <a:lvl5pPr marL="1828800" indent="0" algn="ctr" rtl="0" eaLnBrk="1" fontAlgn="base" hangingPunct="1">
              <a:spcBef>
                <a:spcPct val="20000"/>
              </a:spcBef>
              <a:spcAft>
                <a:spcPct val="0"/>
              </a:spcAft>
              <a:buFont typeface="Arial" charset="0"/>
              <a:buNone/>
              <a:defRPr sz="1600" kern="1200">
                <a:solidFill>
                  <a:schemeClr val="tx1"/>
                </a:solidFill>
                <a:latin typeface="Times New Roman" pitchFamily="18" charset="0"/>
                <a:ea typeface="+mn-ea"/>
                <a:cs typeface="Times New Roman" pitchFamily="18" charset="0"/>
              </a:defRPr>
            </a:lvl5pPr>
            <a:lvl6pPr marL="22860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algn="just">
              <a:lnSpc>
                <a:spcPts val="2800"/>
              </a:lnSpc>
            </a:pPr>
            <a:r>
              <a:rPr lang="en-US" altLang="zh-CN" sz="1800" dirty="0">
                <a:sym typeface="微软雅黑" panose="020B0503020204020204" pitchFamily="34" charset="-122"/>
              </a:rPr>
              <a:t>In windless or breezy sunny days, the outer vertical walls of a building could be heated strongly by solar </a:t>
            </a:r>
            <a:r>
              <a:rPr lang="en-US" altLang="zh-CN" sz="1800" dirty="0" smtClean="0">
                <a:sym typeface="微软雅黑" panose="020B0503020204020204" pitchFamily="34" charset="-122"/>
              </a:rPr>
              <a:t>radiation. </a:t>
            </a:r>
            <a:r>
              <a:rPr lang="en-US" altLang="zh-CN" sz="1800" dirty="0">
                <a:sym typeface="微软雅黑" panose="020B0503020204020204" pitchFamily="34" charset="-122"/>
              </a:rPr>
              <a:t>The flow caused by natural convection adjacent to the heated wall becomes an important mechanism in the creation of wind flows, especially in cities with high-rise </a:t>
            </a:r>
            <a:r>
              <a:rPr lang="en-US" altLang="zh-CN" sz="1800" dirty="0" smtClean="0">
                <a:sym typeface="微软雅黑" panose="020B0503020204020204" pitchFamily="34" charset="-122"/>
              </a:rPr>
              <a:t>buildings. The </a:t>
            </a:r>
            <a:r>
              <a:rPr lang="en-US" altLang="zh-CN" sz="1800" dirty="0">
                <a:sym typeface="微软雅黑" panose="020B0503020204020204" pitchFamily="34" charset="-122"/>
              </a:rPr>
              <a:t>wall thermal plume could drive the gaseous pollutant releasing from lower floor to upper floors. Combined with the effect of the background ambient wind, the vertical transmission routes will change as the relative forces of buoyancy and wind variation. </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对象 5"/>
          <p:cNvGraphicFramePr>
            <a:graphicFrameLocks noChangeAspect="1"/>
          </p:cNvGraphicFramePr>
          <p:nvPr>
            <p:extLst>
              <p:ext uri="{D42A27DB-BD31-4B8C-83A1-F6EECF244321}">
                <p14:modId xmlns:p14="http://schemas.microsoft.com/office/powerpoint/2010/main" val="1112266387"/>
              </p:ext>
            </p:extLst>
          </p:nvPr>
        </p:nvGraphicFramePr>
        <p:xfrm>
          <a:off x="270632" y="1628800"/>
          <a:ext cx="4228772" cy="4686664"/>
        </p:xfrm>
        <a:graphic>
          <a:graphicData uri="http://schemas.openxmlformats.org/presentationml/2006/ole">
            <mc:AlternateContent xmlns:mc="http://schemas.openxmlformats.org/markup-compatibility/2006">
              <mc:Choice xmlns:v="urn:schemas-microsoft-com:vml" Requires="v">
                <p:oleObj spid="_x0000_s1089" name="Visio" r:id="rId5" imgW="6970494" imgH="7753120" progId="Visio.Drawing.11">
                  <p:embed/>
                </p:oleObj>
              </mc:Choice>
              <mc:Fallback>
                <p:oleObj name="Visio" r:id="rId5" imgW="6970494" imgH="7753120"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32" y="1628800"/>
                        <a:ext cx="4228772" cy="4686664"/>
                      </a:xfrm>
                      <a:prstGeom prst="rect">
                        <a:avLst/>
                      </a:prstGeom>
                      <a:noFill/>
                    </p:spPr>
                  </p:pic>
                </p:oleObj>
              </mc:Fallback>
            </mc:AlternateContent>
          </a:graphicData>
        </a:graphic>
      </p:graphicFrame>
    </p:spTree>
    <p:extLst>
      <p:ext uri="{BB962C8B-B14F-4D97-AF65-F5344CB8AC3E}">
        <p14:creationId xmlns:p14="http://schemas.microsoft.com/office/powerpoint/2010/main" val="406533934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938" y="6529388"/>
            <a:ext cx="2028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标题 1"/>
          <p:cNvSpPr>
            <a:spLocks noChangeArrowheads="1"/>
          </p:cNvSpPr>
          <p:nvPr/>
        </p:nvSpPr>
        <p:spPr bwMode="auto">
          <a:xfrm>
            <a:off x="-4763" y="6529388"/>
            <a:ext cx="7385051" cy="361950"/>
          </a:xfrm>
          <a:prstGeom prst="rect">
            <a:avLst/>
          </a:prstGeom>
          <a:solidFill>
            <a:srgbClr val="538CD5"/>
          </a:solidFill>
          <a:ln>
            <a:noFill/>
          </a:ln>
          <a:extLst>
            <a:ext uri="{91240B29-F687-4F45-9708-019B960494DF}">
              <a14:hiddenLine xmlns:a14="http://schemas.microsoft.com/office/drawing/2010/main" w="25400">
                <a:solidFill>
                  <a:srgbClr val="718841"/>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solidFill>
                  <a:schemeClr val="bg1"/>
                </a:solidFill>
                <a:latin typeface="楷体" panose="02010609060101010101" pitchFamily="49" charset="-122"/>
                <a:ea typeface="楷体" panose="02010609060101010101" pitchFamily="49" charset="-122"/>
                <a:sym typeface="Times New Roman" panose="02020603050405020304" pitchFamily="18" charset="0"/>
              </a:rPr>
              <a:t>             </a:t>
            </a:r>
            <a:r>
              <a:rPr lang="zh-CN" altLang="zh-CN" sz="2000">
                <a:solidFill>
                  <a:schemeClr val="bg1"/>
                </a:solidFill>
                <a:latin typeface="楷体" panose="02010609060101010101" pitchFamily="49" charset="-122"/>
                <a:ea typeface="楷体" panose="02010609060101010101" pitchFamily="49" charset="-122"/>
                <a:sym typeface="Times New Roman" panose="02020603050405020304" pitchFamily="18" charset="0"/>
              </a:rPr>
              <a:t>机械与能源工程学院---高效清洁能源课题组</a:t>
            </a:r>
            <a:endParaRPr lang="zh-CN" altLang="zh-CN"/>
          </a:p>
        </p:txBody>
      </p:sp>
      <p:sp>
        <p:nvSpPr>
          <p:cNvPr id="4100" name="直接连接符 4"/>
          <p:cNvSpPr>
            <a:spLocks noChangeShapeType="1"/>
          </p:cNvSpPr>
          <p:nvPr/>
        </p:nvSpPr>
        <p:spPr bwMode="auto">
          <a:xfrm flipV="1">
            <a:off x="758825" y="0"/>
            <a:ext cx="1588" cy="809625"/>
          </a:xfrm>
          <a:prstGeom prst="line">
            <a:avLst/>
          </a:prstGeom>
          <a:noFill/>
          <a:ln w="15875">
            <a:solidFill>
              <a:srgbClr val="8CB3E3"/>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101" name="图片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2763" y="0"/>
            <a:ext cx="2286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直接连接符 16"/>
          <p:cNvSpPr>
            <a:spLocks noChangeShapeType="1"/>
          </p:cNvSpPr>
          <p:nvPr/>
        </p:nvSpPr>
        <p:spPr bwMode="auto">
          <a:xfrm>
            <a:off x="-4763" y="620713"/>
            <a:ext cx="5513388" cy="1587"/>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 name="直接连接符 23"/>
          <p:cNvSpPr>
            <a:spLocks noChangeShapeType="1"/>
          </p:cNvSpPr>
          <p:nvPr/>
        </p:nvSpPr>
        <p:spPr bwMode="auto">
          <a:xfrm>
            <a:off x="923925" y="-6350"/>
            <a:ext cx="1588" cy="784225"/>
          </a:xfrm>
          <a:prstGeom prst="line">
            <a:avLst/>
          </a:prstGeom>
          <a:noFill/>
          <a:ln w="9525">
            <a:solidFill>
              <a:srgbClr val="76923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Freeform 24" descr="© INSCALE GmbH, 26.05.2010&#10;http://www.presentationload.com/">
            <a:extLst>
              <a:ext uri="{FF2B5EF4-FFF2-40B4-BE49-F238E27FC236}">
                <a16:creationId xmlns="" xmlns:a16="http://schemas.microsoft.com/office/drawing/2014/main" id="{0D301BF0-4207-4FC1-ACA4-D705E1A5FA56}"/>
              </a:ext>
            </a:extLst>
          </p:cNvPr>
          <p:cNvSpPr>
            <a:spLocks/>
          </p:cNvSpPr>
          <p:nvPr/>
        </p:nvSpPr>
        <p:spPr bwMode="gray">
          <a:xfrm>
            <a:off x="6732240" y="866755"/>
            <a:ext cx="2412000" cy="568800"/>
          </a:xfrm>
          <a:custGeom>
            <a:avLst/>
            <a:gdLst/>
            <a:ahLst/>
            <a:cxnLst>
              <a:cxn ang="0">
                <a:pos x="993" y="184"/>
              </a:cxn>
              <a:cxn ang="0">
                <a:pos x="993" y="46"/>
              </a:cxn>
              <a:cxn ang="0">
                <a:pos x="947" y="0"/>
              </a:cxn>
              <a:cxn ang="0">
                <a:pos x="92" y="0"/>
              </a:cxn>
              <a:cxn ang="0">
                <a:pos x="46" y="46"/>
              </a:cxn>
              <a:cxn ang="0">
                <a:pos x="46" y="184"/>
              </a:cxn>
              <a:cxn ang="0">
                <a:pos x="0" y="230"/>
              </a:cxn>
              <a:cxn ang="0">
                <a:pos x="993" y="229"/>
              </a:cxn>
              <a:cxn ang="0">
                <a:pos x="993" y="184"/>
              </a:cxn>
            </a:cxnLst>
            <a:rect l="0" t="0" r="r" b="b"/>
            <a:pathLst>
              <a:path w="993" h="230">
                <a:moveTo>
                  <a:pt x="993" y="184"/>
                </a:moveTo>
                <a:cubicBezTo>
                  <a:pt x="993" y="46"/>
                  <a:pt x="993" y="46"/>
                  <a:pt x="993" y="46"/>
                </a:cubicBezTo>
                <a:cubicBezTo>
                  <a:pt x="993" y="20"/>
                  <a:pt x="971" y="0"/>
                  <a:pt x="947" y="0"/>
                </a:cubicBezTo>
                <a:cubicBezTo>
                  <a:pt x="92" y="0"/>
                  <a:pt x="92" y="0"/>
                  <a:pt x="92" y="0"/>
                </a:cubicBezTo>
                <a:cubicBezTo>
                  <a:pt x="66" y="0"/>
                  <a:pt x="46" y="20"/>
                  <a:pt x="46" y="46"/>
                </a:cubicBezTo>
                <a:cubicBezTo>
                  <a:pt x="46" y="184"/>
                  <a:pt x="46" y="184"/>
                  <a:pt x="46" y="184"/>
                </a:cubicBezTo>
                <a:cubicBezTo>
                  <a:pt x="46" y="208"/>
                  <a:pt x="26" y="230"/>
                  <a:pt x="0" y="230"/>
                </a:cubicBezTo>
                <a:lnTo>
                  <a:pt x="993" y="229"/>
                </a:lnTo>
                <a:lnTo>
                  <a:pt x="993" y="184"/>
                </a:ln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p>
        </p:txBody>
      </p:sp>
      <p:sp>
        <p:nvSpPr>
          <p:cNvPr id="16" name="Text Box 52" descr="© INSCALE GmbH, 26.05.2010&#10;http://www.presentationload.com/">
            <a:extLst>
              <a:ext uri="{FF2B5EF4-FFF2-40B4-BE49-F238E27FC236}">
                <a16:creationId xmlns="" xmlns:a16="http://schemas.microsoft.com/office/drawing/2014/main" id="{F03C1729-2D82-42F2-BF54-981576564C6B}"/>
              </a:ext>
            </a:extLst>
          </p:cNvPr>
          <p:cNvSpPr txBox="1">
            <a:spLocks noChangeArrowheads="1"/>
          </p:cNvSpPr>
          <p:nvPr/>
        </p:nvSpPr>
        <p:spPr bwMode="gray">
          <a:xfrm>
            <a:off x="7092280" y="906690"/>
            <a:ext cx="1872208"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Conclusions</a:t>
            </a:r>
          </a:p>
        </p:txBody>
      </p:sp>
      <p:sp>
        <p:nvSpPr>
          <p:cNvPr id="17" name="Freeform 29" descr="© INSCALE GmbH, 26.05.2010&#10;http://www.presentationload.com/">
            <a:extLst>
              <a:ext uri="{FF2B5EF4-FFF2-40B4-BE49-F238E27FC236}">
                <a16:creationId xmlns="" xmlns:a16="http://schemas.microsoft.com/office/drawing/2014/main" id="{692589D1-EA26-4421-94A2-CD19712160B7}"/>
              </a:ext>
            </a:extLst>
          </p:cNvPr>
          <p:cNvSpPr>
            <a:spLocks/>
          </p:cNvSpPr>
          <p:nvPr/>
        </p:nvSpPr>
        <p:spPr bwMode="gray">
          <a:xfrm>
            <a:off x="4536264" y="865143"/>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8" name="Text Box 52" descr="© INSCALE GmbH, 26.05.2010&#10;http://www.presentationload.com/">
            <a:extLst>
              <a:ext uri="{FF2B5EF4-FFF2-40B4-BE49-F238E27FC236}">
                <a16:creationId xmlns="" xmlns:a16="http://schemas.microsoft.com/office/drawing/2014/main" id="{365066B1-6253-44BE-A180-54813E667D4B}"/>
              </a:ext>
            </a:extLst>
          </p:cNvPr>
          <p:cNvSpPr txBox="1">
            <a:spLocks noChangeArrowheads="1"/>
          </p:cNvSpPr>
          <p:nvPr/>
        </p:nvSpPr>
        <p:spPr bwMode="gray">
          <a:xfrm>
            <a:off x="4788024" y="904514"/>
            <a:ext cx="1863674"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solidFill>
                  <a:schemeClr val="bg1">
                    <a:lumMod val="65000"/>
                  </a:schemeClr>
                </a:solidFill>
                <a:latin typeface="Tw Cen MT Condensed Extra Bold" panose="020B0803020202020204" pitchFamily="34" charset="0"/>
                <a:ea typeface="黑体" panose="02010609060101010101" pitchFamily="49" charset="-122"/>
              </a:rPr>
              <a:t>Case study</a:t>
            </a:r>
          </a:p>
        </p:txBody>
      </p:sp>
      <p:sp>
        <p:nvSpPr>
          <p:cNvPr id="12" name="Freeform 29" descr="© INSCALE GmbH, 26.05.2010&#10;http://www.presentationload.com/">
            <a:extLst>
              <a:ext uri="{FF2B5EF4-FFF2-40B4-BE49-F238E27FC236}">
                <a16:creationId xmlns="" xmlns:a16="http://schemas.microsoft.com/office/drawing/2014/main" id="{0A7C2CC6-99BC-4221-AC4B-1A0F6DDBE5EB}"/>
              </a:ext>
            </a:extLst>
          </p:cNvPr>
          <p:cNvSpPr>
            <a:spLocks/>
          </p:cNvSpPr>
          <p:nvPr/>
        </p:nvSpPr>
        <p:spPr bwMode="gray">
          <a:xfrm>
            <a:off x="2267744" y="867319"/>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5" name="Text Box 52" descr="© INSCALE GmbH, 26.05.2010&#10;http://www.presentationload.com/">
            <a:extLst>
              <a:ext uri="{FF2B5EF4-FFF2-40B4-BE49-F238E27FC236}">
                <a16:creationId xmlns="" xmlns:a16="http://schemas.microsoft.com/office/drawing/2014/main" id="{244DC8C8-105A-4B63-B7F1-36150054B343}"/>
              </a:ext>
            </a:extLst>
          </p:cNvPr>
          <p:cNvSpPr txBox="1">
            <a:spLocks noChangeArrowheads="1"/>
          </p:cNvSpPr>
          <p:nvPr/>
        </p:nvSpPr>
        <p:spPr bwMode="gray">
          <a:xfrm>
            <a:off x="2483768" y="906690"/>
            <a:ext cx="1863674" cy="469892"/>
          </a:xfrm>
          <a:prstGeom prst="rect">
            <a:avLst/>
          </a:prstGeom>
          <a:noFill/>
          <a:ln w="9525">
            <a:noFill/>
            <a:miter lim="800000"/>
            <a:headEnd/>
            <a:tailEnd/>
          </a:ln>
          <a:effectLst>
            <a:outerShdw blurRad="50800" dist="38100" dir="2700000" algn="tl" rotWithShape="0">
              <a:prstClr val="black">
                <a:alpha val="40000"/>
              </a:prstClr>
            </a:outerShdw>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latin typeface="Tw Cen MT Condensed Extra Bold" panose="020B0803020202020204" pitchFamily="34" charset="0"/>
                <a:ea typeface="黑体" panose="02010609060101010101" pitchFamily="49" charset="-122"/>
              </a:rPr>
              <a:t>Methodology</a:t>
            </a:r>
          </a:p>
        </p:txBody>
      </p:sp>
      <p:sp>
        <p:nvSpPr>
          <p:cNvPr id="13" name="Freeform 29" descr="© INSCALE GmbH, 26.05.2010&#10;http://www.presentationload.com/">
            <a:extLst>
              <a:ext uri="{FF2B5EF4-FFF2-40B4-BE49-F238E27FC236}">
                <a16:creationId xmlns="" xmlns:a16="http://schemas.microsoft.com/office/drawing/2014/main" id="{455E27F8-F483-4CC5-8B8C-C374B7BF0624}"/>
              </a:ext>
            </a:extLst>
          </p:cNvPr>
          <p:cNvSpPr>
            <a:spLocks/>
          </p:cNvSpPr>
          <p:nvPr/>
        </p:nvSpPr>
        <p:spPr bwMode="gray">
          <a:xfrm>
            <a:off x="8199" y="867319"/>
            <a:ext cx="2376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a:p>
        </p:txBody>
      </p:sp>
      <p:sp>
        <p:nvSpPr>
          <p:cNvPr id="14" name="Text Box 52" descr="© INSCALE GmbH, 26.05.2010&#10;http://www.presentationload.com/">
            <a:extLst>
              <a:ext uri="{FF2B5EF4-FFF2-40B4-BE49-F238E27FC236}">
                <a16:creationId xmlns="" xmlns:a16="http://schemas.microsoft.com/office/drawing/2014/main" id="{FA23ABE7-F510-4969-92A7-1CD6FC5E7559}"/>
              </a:ext>
            </a:extLst>
          </p:cNvPr>
          <p:cNvSpPr txBox="1">
            <a:spLocks noChangeArrowheads="1"/>
          </p:cNvSpPr>
          <p:nvPr/>
        </p:nvSpPr>
        <p:spPr bwMode="gray">
          <a:xfrm>
            <a:off x="256926" y="906690"/>
            <a:ext cx="1722786"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Introduction</a:t>
            </a:r>
          </a:p>
        </p:txBody>
      </p:sp>
      <p:sp>
        <p:nvSpPr>
          <p:cNvPr id="20" name="内容占位符 2">
            <a:extLst>
              <a:ext uri="{FF2B5EF4-FFF2-40B4-BE49-F238E27FC236}">
                <a16:creationId xmlns="" xmlns:a16="http://schemas.microsoft.com/office/drawing/2014/main" id="{427F0AD0-FC86-42EC-B7B7-D7780CC13D5E}"/>
              </a:ext>
            </a:extLst>
          </p:cNvPr>
          <p:cNvSpPr txBox="1">
            <a:spLocks noChangeArrowheads="1"/>
          </p:cNvSpPr>
          <p:nvPr/>
        </p:nvSpPr>
        <p:spPr bwMode="auto">
          <a:xfrm>
            <a:off x="35496" y="1639442"/>
            <a:ext cx="9044434" cy="423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0070C0"/>
              </a:buClr>
              <a:buSzPct val="75000"/>
              <a:buFont typeface="Wingdings" pitchFamily="2" charset="2"/>
              <a:buNone/>
              <a:defRPr sz="2400" kern="1200">
                <a:solidFill>
                  <a:schemeClr val="tx1"/>
                </a:solidFill>
                <a:latin typeface="Times New Roman" pitchFamily="18" charset="0"/>
                <a:ea typeface="+mn-ea"/>
                <a:cs typeface="Times New Roman" pitchFamily="18" charset="0"/>
              </a:defRPr>
            </a:lvl1pPr>
            <a:lvl2pPr marL="457200" indent="0" algn="ctr" rtl="0" eaLnBrk="1" fontAlgn="base" hangingPunct="1">
              <a:spcBef>
                <a:spcPct val="20000"/>
              </a:spcBef>
              <a:spcAft>
                <a:spcPct val="0"/>
              </a:spcAft>
              <a:buFont typeface="Arial" charset="0"/>
              <a:buNone/>
              <a:defRPr sz="2000" kern="1200">
                <a:solidFill>
                  <a:schemeClr val="tx1"/>
                </a:solidFill>
                <a:latin typeface="Times New Roman" pitchFamily="18" charset="0"/>
                <a:ea typeface="+mn-ea"/>
                <a:cs typeface="Times New Roman" pitchFamily="18" charset="0"/>
              </a:defRPr>
            </a:lvl2pPr>
            <a:lvl3pPr marL="914400" indent="0" algn="ctr" rtl="0" eaLnBrk="1" fontAlgn="base" hangingPunct="1">
              <a:spcBef>
                <a:spcPct val="20000"/>
              </a:spcBef>
              <a:spcAft>
                <a:spcPct val="0"/>
              </a:spcAft>
              <a:buFont typeface="Arial" charset="0"/>
              <a:buNone/>
              <a:defRPr sz="1800" kern="1200">
                <a:solidFill>
                  <a:schemeClr val="tx1"/>
                </a:solidFill>
                <a:latin typeface="Times New Roman" pitchFamily="18" charset="0"/>
                <a:ea typeface="+mn-ea"/>
                <a:cs typeface="Times New Roman" pitchFamily="18" charset="0"/>
              </a:defRPr>
            </a:lvl3pPr>
            <a:lvl4pPr marL="1371600" indent="0" algn="ctr" rtl="0" eaLnBrk="1" fontAlgn="base" hangingPunct="1">
              <a:spcBef>
                <a:spcPct val="20000"/>
              </a:spcBef>
              <a:spcAft>
                <a:spcPct val="0"/>
              </a:spcAft>
              <a:buFont typeface="Arial" charset="0"/>
              <a:buNone/>
              <a:defRPr sz="1600" kern="1200">
                <a:solidFill>
                  <a:schemeClr val="tx1"/>
                </a:solidFill>
                <a:latin typeface="Times New Roman" pitchFamily="18" charset="0"/>
                <a:ea typeface="+mn-ea"/>
                <a:cs typeface="Times New Roman" pitchFamily="18" charset="0"/>
              </a:defRPr>
            </a:lvl4pPr>
            <a:lvl5pPr marL="1828800" indent="0" algn="ctr" rtl="0" eaLnBrk="1" fontAlgn="base" hangingPunct="1">
              <a:spcBef>
                <a:spcPct val="20000"/>
              </a:spcBef>
              <a:spcAft>
                <a:spcPct val="0"/>
              </a:spcAft>
              <a:buFont typeface="Arial" charset="0"/>
              <a:buNone/>
              <a:defRPr sz="1600" kern="1200">
                <a:solidFill>
                  <a:schemeClr val="tx1"/>
                </a:solidFill>
                <a:latin typeface="Times New Roman" pitchFamily="18" charset="0"/>
                <a:ea typeface="+mn-ea"/>
                <a:cs typeface="Times New Roman" pitchFamily="18" charset="0"/>
              </a:defRPr>
            </a:lvl5pPr>
            <a:lvl6pPr marL="22860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algn="just">
              <a:lnSpc>
                <a:spcPts val="2800"/>
              </a:lnSpc>
            </a:pPr>
            <a:r>
              <a:rPr lang="en-US" altLang="zh-CN" sz="2000" b="1" i="1" dirty="0" smtClean="0"/>
              <a:t>1. </a:t>
            </a:r>
            <a:r>
              <a:rPr lang="en-GB" sz="2000" b="1" i="1" dirty="0" smtClean="0"/>
              <a:t>Solar </a:t>
            </a:r>
            <a:r>
              <a:rPr lang="en-GB" sz="2000" b="1" i="1" dirty="0"/>
              <a:t>radiation </a:t>
            </a:r>
            <a:r>
              <a:rPr lang="en-GB" sz="2000" b="1" i="1" dirty="0" smtClean="0"/>
              <a:t>intensity Calculation</a:t>
            </a:r>
          </a:p>
          <a:p>
            <a:pPr algn="just">
              <a:lnSpc>
                <a:spcPts val="2800"/>
              </a:lnSpc>
            </a:pPr>
            <a:r>
              <a:rPr lang="en-US" altLang="zh-CN" sz="2000" dirty="0" smtClean="0">
                <a:solidFill>
                  <a:schemeClr val="tx2"/>
                </a:solidFill>
              </a:rPr>
              <a:t>    </a:t>
            </a:r>
            <a:endParaRPr lang="en-US" altLang="zh-CN" sz="2000" dirty="0">
              <a:sym typeface="微软雅黑" panose="020B0503020204020204" pitchFamily="34" charset="-122"/>
            </a:endParaRPr>
          </a:p>
        </p:txBody>
      </p:sp>
      <p:sp>
        <p:nvSpPr>
          <p:cNvPr id="23" name="文本框 4">
            <a:extLst>
              <a:ext uri="{FF2B5EF4-FFF2-40B4-BE49-F238E27FC236}">
                <a16:creationId xmlns="" xmlns:a16="http://schemas.microsoft.com/office/drawing/2014/main" id="{43D4DB1D-DB1D-43B5-808B-3BBE86CF4300}"/>
              </a:ext>
            </a:extLst>
          </p:cNvPr>
          <p:cNvSpPr>
            <a:spLocks noChangeArrowheads="1"/>
          </p:cNvSpPr>
          <p:nvPr/>
        </p:nvSpPr>
        <p:spPr bwMode="auto">
          <a:xfrm>
            <a:off x="899542" y="159023"/>
            <a:ext cx="6264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dirty="0">
                <a:solidFill>
                  <a:schemeClr val="bg1">
                    <a:lumMod val="50000"/>
                  </a:schemeClr>
                </a:solidFill>
                <a:latin typeface="+mn-lt"/>
                <a:sym typeface="微软雅黑" panose="020B0503020204020204" pitchFamily="34" charset="-122"/>
              </a:rPr>
              <a:t>The Impact of Solar Radiation on Pollutant Transmission Characteristics in High-rise Building</a:t>
            </a:r>
          </a:p>
        </p:txBody>
      </p:sp>
      <p:sp>
        <p:nvSpPr>
          <p:cNvPr id="22" name="矩形 21"/>
          <p:cNvSpPr/>
          <p:nvPr/>
        </p:nvSpPr>
        <p:spPr>
          <a:xfrm>
            <a:off x="191344" y="5683453"/>
            <a:ext cx="5382344" cy="646331"/>
          </a:xfrm>
          <a:prstGeom prst="rect">
            <a:avLst/>
          </a:prstGeom>
        </p:spPr>
        <p:txBody>
          <a:bodyPr wrap="square">
            <a:spAutoFit/>
          </a:bodyPr>
          <a:lstStyle/>
          <a:p>
            <a:pPr algn="ctr"/>
            <a:r>
              <a:rPr lang="en-GB" i="1" dirty="0">
                <a:latin typeface="Times New Roman" panose="02020603050405020304" pitchFamily="18" charset="0"/>
                <a:cs typeface="Times New Roman" panose="02020603050405020304" pitchFamily="18" charset="0"/>
              </a:rPr>
              <a:t>The solar radiation intensity in each direction</a:t>
            </a:r>
            <a:endParaRPr lang="en-US" i="1"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(S-South, N-North, E-East, W-West, H-Horizontal)</a:t>
            </a:r>
          </a:p>
        </p:txBody>
      </p:sp>
      <p:sp>
        <p:nvSpPr>
          <p:cNvPr id="24"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7" name="组合 26"/>
          <p:cNvGrpSpPr/>
          <p:nvPr/>
        </p:nvGrpSpPr>
        <p:grpSpPr>
          <a:xfrm>
            <a:off x="179512" y="2083453"/>
            <a:ext cx="5161446" cy="3600000"/>
            <a:chOff x="1788740" y="2083453"/>
            <a:chExt cx="5161446" cy="3600000"/>
          </a:xfrm>
        </p:grpSpPr>
        <p:sp>
          <p:nvSpPr>
            <p:cNvPr id="31" name="椭圆 30"/>
            <p:cNvSpPr/>
            <p:nvPr/>
          </p:nvSpPr>
          <p:spPr>
            <a:xfrm>
              <a:off x="3701112" y="3761080"/>
              <a:ext cx="1009935" cy="341194"/>
            </a:xfrm>
            <a:prstGeom prst="ellipse">
              <a:avLst/>
            </a:prstGeom>
            <a:noFill/>
            <a:ln w="285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2" name="椭圆 31"/>
            <p:cNvSpPr/>
            <p:nvPr/>
          </p:nvSpPr>
          <p:spPr>
            <a:xfrm>
              <a:off x="3703384" y="4527640"/>
              <a:ext cx="1009935" cy="341194"/>
            </a:xfrm>
            <a:prstGeom prst="ellipse">
              <a:avLst/>
            </a:prstGeom>
            <a:noFill/>
            <a:ln w="285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graphicFrame>
          <p:nvGraphicFramePr>
            <p:cNvPr id="26" name="对象 25"/>
            <p:cNvGraphicFramePr>
              <a:graphicFrameLocks noChangeAspect="1"/>
            </p:cNvGraphicFramePr>
            <p:nvPr>
              <p:extLst>
                <p:ext uri="{D42A27DB-BD31-4B8C-83A1-F6EECF244321}">
                  <p14:modId xmlns:p14="http://schemas.microsoft.com/office/powerpoint/2010/main" val="2388819006"/>
                </p:ext>
              </p:extLst>
            </p:nvPr>
          </p:nvGraphicFramePr>
          <p:xfrm>
            <a:off x="1788740" y="2083453"/>
            <a:ext cx="5161446" cy="3600000"/>
          </p:xfrm>
          <a:graphic>
            <a:graphicData uri="http://schemas.openxmlformats.org/presentationml/2006/ole">
              <mc:AlternateContent xmlns:mc="http://schemas.openxmlformats.org/markup-compatibility/2006">
                <mc:Choice xmlns:v="urn:schemas-microsoft-com:vml" Requires="v">
                  <p:oleObj spid="_x0000_s2115" name="Graph" r:id="rId5" imgW="3715395" imgH="2578980" progId="Origin50.Graph">
                    <p:embed/>
                  </p:oleObj>
                </mc:Choice>
                <mc:Fallback>
                  <p:oleObj name="Graph" r:id="rId5" imgW="3715395" imgH="2578980" progId="Origin50.Graph">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8740" y="2083453"/>
                          <a:ext cx="5161446" cy="360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 name="矩形 27"/>
          <p:cNvSpPr/>
          <p:nvPr/>
        </p:nvSpPr>
        <p:spPr>
          <a:xfrm>
            <a:off x="5724128" y="1942799"/>
            <a:ext cx="3267000" cy="4006481"/>
          </a:xfrm>
          <a:prstGeom prst="rect">
            <a:avLst/>
          </a:prstGeom>
        </p:spPr>
        <p:txBody>
          <a:bodyPr wrap="square">
            <a:spAutoFit/>
          </a:bodyPr>
          <a:lstStyle/>
          <a:p>
            <a:pPr algn="just">
              <a:lnSpc>
                <a:spcPts val="2800"/>
              </a:lnSpc>
              <a:spcBef>
                <a:spcPct val="20000"/>
              </a:spcBef>
              <a:buClr>
                <a:srgbClr val="0070C0"/>
              </a:buClr>
              <a:buSzPct val="75000"/>
            </a:pPr>
            <a:r>
              <a:rPr lang="en-GB" dirty="0">
                <a:latin typeface="Times New Roman" pitchFamily="18" charset="0"/>
                <a:ea typeface="+mn-ea"/>
                <a:cs typeface="Times New Roman" pitchFamily="18" charset="0"/>
              </a:rPr>
              <a:t>T</a:t>
            </a:r>
            <a:r>
              <a:rPr lang="en-GB" dirty="0" smtClean="0">
                <a:latin typeface="Times New Roman" pitchFamily="18" charset="0"/>
                <a:ea typeface="+mn-ea"/>
                <a:cs typeface="Times New Roman" pitchFamily="18" charset="0"/>
              </a:rPr>
              <a:t>he </a:t>
            </a:r>
            <a:r>
              <a:rPr lang="en-GB" dirty="0">
                <a:latin typeface="Times New Roman" pitchFamily="18" charset="0"/>
                <a:ea typeface="+mn-ea"/>
                <a:cs typeface="Times New Roman" pitchFamily="18" charset="0"/>
              </a:rPr>
              <a:t>vertical wall facing south could receive solar radiation for a relatively long time in a day, but the north wall could not get direct solar radiation. For the sunward and shady side vertical walls at noon, the received solar radiation intensity are in a very small range, which could be seen as a steady-state condition for the following calculation.</a:t>
            </a:r>
            <a:endParaRPr lang="en-US" dirty="0">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98206214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938" y="6529388"/>
            <a:ext cx="2028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标题 1"/>
          <p:cNvSpPr>
            <a:spLocks noChangeArrowheads="1"/>
          </p:cNvSpPr>
          <p:nvPr/>
        </p:nvSpPr>
        <p:spPr bwMode="auto">
          <a:xfrm>
            <a:off x="-4763" y="6529388"/>
            <a:ext cx="7385051" cy="361950"/>
          </a:xfrm>
          <a:prstGeom prst="rect">
            <a:avLst/>
          </a:prstGeom>
          <a:solidFill>
            <a:srgbClr val="538CD5"/>
          </a:solidFill>
          <a:ln>
            <a:noFill/>
          </a:ln>
          <a:extLst>
            <a:ext uri="{91240B29-F687-4F45-9708-019B960494DF}">
              <a14:hiddenLine xmlns:a14="http://schemas.microsoft.com/office/drawing/2010/main" w="25400">
                <a:solidFill>
                  <a:srgbClr val="718841"/>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solidFill>
                  <a:schemeClr val="bg1"/>
                </a:solidFill>
                <a:latin typeface="楷体" panose="02010609060101010101" pitchFamily="49" charset="-122"/>
                <a:ea typeface="楷体" panose="02010609060101010101" pitchFamily="49" charset="-122"/>
                <a:sym typeface="Times New Roman" panose="02020603050405020304" pitchFamily="18" charset="0"/>
              </a:rPr>
              <a:t>             </a:t>
            </a:r>
            <a:r>
              <a:rPr lang="zh-CN" altLang="zh-CN" sz="2000">
                <a:solidFill>
                  <a:schemeClr val="bg1"/>
                </a:solidFill>
                <a:latin typeface="楷体" panose="02010609060101010101" pitchFamily="49" charset="-122"/>
                <a:ea typeface="楷体" panose="02010609060101010101" pitchFamily="49" charset="-122"/>
                <a:sym typeface="Times New Roman" panose="02020603050405020304" pitchFamily="18" charset="0"/>
              </a:rPr>
              <a:t>机械与能源工程学院---高效清洁能源课题组</a:t>
            </a:r>
            <a:endParaRPr lang="zh-CN" altLang="zh-CN"/>
          </a:p>
        </p:txBody>
      </p:sp>
      <p:sp>
        <p:nvSpPr>
          <p:cNvPr id="4100" name="直接连接符 4"/>
          <p:cNvSpPr>
            <a:spLocks noChangeShapeType="1"/>
          </p:cNvSpPr>
          <p:nvPr/>
        </p:nvSpPr>
        <p:spPr bwMode="auto">
          <a:xfrm flipV="1">
            <a:off x="758825" y="0"/>
            <a:ext cx="1588" cy="809625"/>
          </a:xfrm>
          <a:prstGeom prst="line">
            <a:avLst/>
          </a:prstGeom>
          <a:noFill/>
          <a:ln w="15875">
            <a:solidFill>
              <a:srgbClr val="8CB3E3"/>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101" name="图片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2763" y="0"/>
            <a:ext cx="2286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直接连接符 16"/>
          <p:cNvSpPr>
            <a:spLocks noChangeShapeType="1"/>
          </p:cNvSpPr>
          <p:nvPr/>
        </p:nvSpPr>
        <p:spPr bwMode="auto">
          <a:xfrm>
            <a:off x="-4763" y="620713"/>
            <a:ext cx="5513388" cy="1587"/>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 name="直接连接符 23"/>
          <p:cNvSpPr>
            <a:spLocks noChangeShapeType="1"/>
          </p:cNvSpPr>
          <p:nvPr/>
        </p:nvSpPr>
        <p:spPr bwMode="auto">
          <a:xfrm>
            <a:off x="923925" y="-6350"/>
            <a:ext cx="1588" cy="784225"/>
          </a:xfrm>
          <a:prstGeom prst="line">
            <a:avLst/>
          </a:prstGeom>
          <a:noFill/>
          <a:ln w="9525">
            <a:solidFill>
              <a:srgbClr val="76923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Freeform 24" descr="© INSCALE GmbH, 26.05.2010&#10;http://www.presentationload.com/">
            <a:extLst>
              <a:ext uri="{FF2B5EF4-FFF2-40B4-BE49-F238E27FC236}">
                <a16:creationId xmlns="" xmlns:a16="http://schemas.microsoft.com/office/drawing/2014/main" id="{0D301BF0-4207-4FC1-ACA4-D705E1A5FA56}"/>
              </a:ext>
            </a:extLst>
          </p:cNvPr>
          <p:cNvSpPr>
            <a:spLocks/>
          </p:cNvSpPr>
          <p:nvPr/>
        </p:nvSpPr>
        <p:spPr bwMode="gray">
          <a:xfrm>
            <a:off x="6732240" y="866755"/>
            <a:ext cx="2412000" cy="568800"/>
          </a:xfrm>
          <a:custGeom>
            <a:avLst/>
            <a:gdLst/>
            <a:ahLst/>
            <a:cxnLst>
              <a:cxn ang="0">
                <a:pos x="993" y="184"/>
              </a:cxn>
              <a:cxn ang="0">
                <a:pos x="993" y="46"/>
              </a:cxn>
              <a:cxn ang="0">
                <a:pos x="947" y="0"/>
              </a:cxn>
              <a:cxn ang="0">
                <a:pos x="92" y="0"/>
              </a:cxn>
              <a:cxn ang="0">
                <a:pos x="46" y="46"/>
              </a:cxn>
              <a:cxn ang="0">
                <a:pos x="46" y="184"/>
              </a:cxn>
              <a:cxn ang="0">
                <a:pos x="0" y="230"/>
              </a:cxn>
              <a:cxn ang="0">
                <a:pos x="993" y="229"/>
              </a:cxn>
              <a:cxn ang="0">
                <a:pos x="993" y="184"/>
              </a:cxn>
            </a:cxnLst>
            <a:rect l="0" t="0" r="r" b="b"/>
            <a:pathLst>
              <a:path w="993" h="230">
                <a:moveTo>
                  <a:pt x="993" y="184"/>
                </a:moveTo>
                <a:cubicBezTo>
                  <a:pt x="993" y="46"/>
                  <a:pt x="993" y="46"/>
                  <a:pt x="993" y="46"/>
                </a:cubicBezTo>
                <a:cubicBezTo>
                  <a:pt x="993" y="20"/>
                  <a:pt x="971" y="0"/>
                  <a:pt x="947" y="0"/>
                </a:cubicBezTo>
                <a:cubicBezTo>
                  <a:pt x="92" y="0"/>
                  <a:pt x="92" y="0"/>
                  <a:pt x="92" y="0"/>
                </a:cubicBezTo>
                <a:cubicBezTo>
                  <a:pt x="66" y="0"/>
                  <a:pt x="46" y="20"/>
                  <a:pt x="46" y="46"/>
                </a:cubicBezTo>
                <a:cubicBezTo>
                  <a:pt x="46" y="184"/>
                  <a:pt x="46" y="184"/>
                  <a:pt x="46" y="184"/>
                </a:cubicBezTo>
                <a:cubicBezTo>
                  <a:pt x="46" y="208"/>
                  <a:pt x="26" y="230"/>
                  <a:pt x="0" y="230"/>
                </a:cubicBezTo>
                <a:lnTo>
                  <a:pt x="993" y="229"/>
                </a:lnTo>
                <a:lnTo>
                  <a:pt x="993" y="184"/>
                </a:ln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p>
        </p:txBody>
      </p:sp>
      <p:sp>
        <p:nvSpPr>
          <p:cNvPr id="16" name="Text Box 52" descr="© INSCALE GmbH, 26.05.2010&#10;http://www.presentationload.com/">
            <a:extLst>
              <a:ext uri="{FF2B5EF4-FFF2-40B4-BE49-F238E27FC236}">
                <a16:creationId xmlns="" xmlns:a16="http://schemas.microsoft.com/office/drawing/2014/main" id="{F03C1729-2D82-42F2-BF54-981576564C6B}"/>
              </a:ext>
            </a:extLst>
          </p:cNvPr>
          <p:cNvSpPr txBox="1">
            <a:spLocks noChangeArrowheads="1"/>
          </p:cNvSpPr>
          <p:nvPr/>
        </p:nvSpPr>
        <p:spPr bwMode="gray">
          <a:xfrm>
            <a:off x="7092280" y="906690"/>
            <a:ext cx="1872208"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Conclusions</a:t>
            </a:r>
          </a:p>
        </p:txBody>
      </p:sp>
      <p:sp>
        <p:nvSpPr>
          <p:cNvPr id="17" name="Freeform 29" descr="© INSCALE GmbH, 26.05.2010&#10;http://www.presentationload.com/">
            <a:extLst>
              <a:ext uri="{FF2B5EF4-FFF2-40B4-BE49-F238E27FC236}">
                <a16:creationId xmlns="" xmlns:a16="http://schemas.microsoft.com/office/drawing/2014/main" id="{692589D1-EA26-4421-94A2-CD19712160B7}"/>
              </a:ext>
            </a:extLst>
          </p:cNvPr>
          <p:cNvSpPr>
            <a:spLocks/>
          </p:cNvSpPr>
          <p:nvPr/>
        </p:nvSpPr>
        <p:spPr bwMode="gray">
          <a:xfrm>
            <a:off x="4536264" y="865143"/>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8" name="Text Box 52" descr="© INSCALE GmbH, 26.05.2010&#10;http://www.presentationload.com/">
            <a:extLst>
              <a:ext uri="{FF2B5EF4-FFF2-40B4-BE49-F238E27FC236}">
                <a16:creationId xmlns="" xmlns:a16="http://schemas.microsoft.com/office/drawing/2014/main" id="{365066B1-6253-44BE-A180-54813E667D4B}"/>
              </a:ext>
            </a:extLst>
          </p:cNvPr>
          <p:cNvSpPr txBox="1">
            <a:spLocks noChangeArrowheads="1"/>
          </p:cNvSpPr>
          <p:nvPr/>
        </p:nvSpPr>
        <p:spPr bwMode="gray">
          <a:xfrm>
            <a:off x="4788024" y="904514"/>
            <a:ext cx="1863674"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solidFill>
                  <a:schemeClr val="bg1">
                    <a:lumMod val="65000"/>
                  </a:schemeClr>
                </a:solidFill>
                <a:latin typeface="Tw Cen MT Condensed Extra Bold" panose="020B0803020202020204" pitchFamily="34" charset="0"/>
                <a:ea typeface="黑体" panose="02010609060101010101" pitchFamily="49" charset="-122"/>
              </a:rPr>
              <a:t>Case study</a:t>
            </a:r>
          </a:p>
        </p:txBody>
      </p:sp>
      <p:sp>
        <p:nvSpPr>
          <p:cNvPr id="12" name="Freeform 29" descr="© INSCALE GmbH, 26.05.2010&#10;http://www.presentationload.com/">
            <a:extLst>
              <a:ext uri="{FF2B5EF4-FFF2-40B4-BE49-F238E27FC236}">
                <a16:creationId xmlns="" xmlns:a16="http://schemas.microsoft.com/office/drawing/2014/main" id="{0A7C2CC6-99BC-4221-AC4B-1A0F6DDBE5EB}"/>
              </a:ext>
            </a:extLst>
          </p:cNvPr>
          <p:cNvSpPr>
            <a:spLocks/>
          </p:cNvSpPr>
          <p:nvPr/>
        </p:nvSpPr>
        <p:spPr bwMode="gray">
          <a:xfrm>
            <a:off x="2267744" y="867319"/>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5" name="Text Box 52" descr="© INSCALE GmbH, 26.05.2010&#10;http://www.presentationload.com/">
            <a:extLst>
              <a:ext uri="{FF2B5EF4-FFF2-40B4-BE49-F238E27FC236}">
                <a16:creationId xmlns="" xmlns:a16="http://schemas.microsoft.com/office/drawing/2014/main" id="{244DC8C8-105A-4B63-B7F1-36150054B343}"/>
              </a:ext>
            </a:extLst>
          </p:cNvPr>
          <p:cNvSpPr txBox="1">
            <a:spLocks noChangeArrowheads="1"/>
          </p:cNvSpPr>
          <p:nvPr/>
        </p:nvSpPr>
        <p:spPr bwMode="gray">
          <a:xfrm>
            <a:off x="2483768" y="906690"/>
            <a:ext cx="1863674" cy="469892"/>
          </a:xfrm>
          <a:prstGeom prst="rect">
            <a:avLst/>
          </a:prstGeom>
          <a:noFill/>
          <a:ln w="9525">
            <a:noFill/>
            <a:miter lim="800000"/>
            <a:headEnd/>
            <a:tailEnd/>
          </a:ln>
          <a:effectLst>
            <a:outerShdw blurRad="50800" dist="38100" dir="2700000" algn="tl" rotWithShape="0">
              <a:prstClr val="black">
                <a:alpha val="40000"/>
              </a:prstClr>
            </a:outerShdw>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latin typeface="Tw Cen MT Condensed Extra Bold" panose="020B0803020202020204" pitchFamily="34" charset="0"/>
                <a:ea typeface="黑体" panose="02010609060101010101" pitchFamily="49" charset="-122"/>
              </a:rPr>
              <a:t>Methodology</a:t>
            </a:r>
          </a:p>
        </p:txBody>
      </p:sp>
      <p:sp>
        <p:nvSpPr>
          <p:cNvPr id="13" name="Freeform 29" descr="© INSCALE GmbH, 26.05.2010&#10;http://www.presentationload.com/">
            <a:extLst>
              <a:ext uri="{FF2B5EF4-FFF2-40B4-BE49-F238E27FC236}">
                <a16:creationId xmlns="" xmlns:a16="http://schemas.microsoft.com/office/drawing/2014/main" id="{455E27F8-F483-4CC5-8B8C-C374B7BF0624}"/>
              </a:ext>
            </a:extLst>
          </p:cNvPr>
          <p:cNvSpPr>
            <a:spLocks/>
          </p:cNvSpPr>
          <p:nvPr/>
        </p:nvSpPr>
        <p:spPr bwMode="gray">
          <a:xfrm>
            <a:off x="8199" y="867319"/>
            <a:ext cx="2376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a:p>
        </p:txBody>
      </p:sp>
      <p:sp>
        <p:nvSpPr>
          <p:cNvPr id="14" name="Text Box 52" descr="© INSCALE GmbH, 26.05.2010&#10;http://www.presentationload.com/">
            <a:extLst>
              <a:ext uri="{FF2B5EF4-FFF2-40B4-BE49-F238E27FC236}">
                <a16:creationId xmlns="" xmlns:a16="http://schemas.microsoft.com/office/drawing/2014/main" id="{FA23ABE7-F510-4969-92A7-1CD6FC5E7559}"/>
              </a:ext>
            </a:extLst>
          </p:cNvPr>
          <p:cNvSpPr txBox="1">
            <a:spLocks noChangeArrowheads="1"/>
          </p:cNvSpPr>
          <p:nvPr/>
        </p:nvSpPr>
        <p:spPr bwMode="gray">
          <a:xfrm>
            <a:off x="256926" y="906690"/>
            <a:ext cx="1722786"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Introduction</a:t>
            </a:r>
          </a:p>
        </p:txBody>
      </p:sp>
      <p:sp>
        <p:nvSpPr>
          <p:cNvPr id="21" name="文本框 4">
            <a:extLst>
              <a:ext uri="{FF2B5EF4-FFF2-40B4-BE49-F238E27FC236}">
                <a16:creationId xmlns="" xmlns:a16="http://schemas.microsoft.com/office/drawing/2014/main" id="{43D4DB1D-DB1D-43B5-808B-3BBE86CF4300}"/>
              </a:ext>
            </a:extLst>
          </p:cNvPr>
          <p:cNvSpPr>
            <a:spLocks noChangeArrowheads="1"/>
          </p:cNvSpPr>
          <p:nvPr/>
        </p:nvSpPr>
        <p:spPr bwMode="auto">
          <a:xfrm>
            <a:off x="899542" y="159023"/>
            <a:ext cx="6264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dirty="0">
                <a:solidFill>
                  <a:schemeClr val="bg1">
                    <a:lumMod val="50000"/>
                  </a:schemeClr>
                </a:solidFill>
                <a:latin typeface="+mn-lt"/>
                <a:sym typeface="微软雅黑" panose="020B0503020204020204" pitchFamily="34" charset="-122"/>
              </a:rPr>
              <a:t>The Impact of Solar Radiation on Pollutant Transmission Characteristics in High-rise Building</a:t>
            </a:r>
          </a:p>
        </p:txBody>
      </p:sp>
      <p:sp>
        <p:nvSpPr>
          <p:cNvPr id="22" name="内容占位符 2">
            <a:extLst>
              <a:ext uri="{FF2B5EF4-FFF2-40B4-BE49-F238E27FC236}">
                <a16:creationId xmlns="" xmlns:a16="http://schemas.microsoft.com/office/drawing/2014/main" id="{427F0AD0-FC86-42EC-B7B7-D7780CC13D5E}"/>
              </a:ext>
            </a:extLst>
          </p:cNvPr>
          <p:cNvSpPr txBox="1">
            <a:spLocks noChangeArrowheads="1"/>
          </p:cNvSpPr>
          <p:nvPr/>
        </p:nvSpPr>
        <p:spPr bwMode="auto">
          <a:xfrm>
            <a:off x="35496" y="1639442"/>
            <a:ext cx="9044434" cy="423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0070C0"/>
              </a:buClr>
              <a:buSzPct val="75000"/>
              <a:buFont typeface="Wingdings" pitchFamily="2" charset="2"/>
              <a:buNone/>
              <a:defRPr sz="2400" kern="1200">
                <a:solidFill>
                  <a:schemeClr val="tx1"/>
                </a:solidFill>
                <a:latin typeface="Times New Roman" pitchFamily="18" charset="0"/>
                <a:ea typeface="+mn-ea"/>
                <a:cs typeface="Times New Roman" pitchFamily="18" charset="0"/>
              </a:defRPr>
            </a:lvl1pPr>
            <a:lvl2pPr marL="457200" indent="0" algn="ctr" rtl="0" eaLnBrk="1" fontAlgn="base" hangingPunct="1">
              <a:spcBef>
                <a:spcPct val="20000"/>
              </a:spcBef>
              <a:spcAft>
                <a:spcPct val="0"/>
              </a:spcAft>
              <a:buFont typeface="Arial" charset="0"/>
              <a:buNone/>
              <a:defRPr sz="2000" kern="1200">
                <a:solidFill>
                  <a:schemeClr val="tx1"/>
                </a:solidFill>
                <a:latin typeface="Times New Roman" pitchFamily="18" charset="0"/>
                <a:ea typeface="+mn-ea"/>
                <a:cs typeface="Times New Roman" pitchFamily="18" charset="0"/>
              </a:defRPr>
            </a:lvl2pPr>
            <a:lvl3pPr marL="914400" indent="0" algn="ctr" rtl="0" eaLnBrk="1" fontAlgn="base" hangingPunct="1">
              <a:spcBef>
                <a:spcPct val="20000"/>
              </a:spcBef>
              <a:spcAft>
                <a:spcPct val="0"/>
              </a:spcAft>
              <a:buFont typeface="Arial" charset="0"/>
              <a:buNone/>
              <a:defRPr sz="1800" kern="1200">
                <a:solidFill>
                  <a:schemeClr val="tx1"/>
                </a:solidFill>
                <a:latin typeface="Times New Roman" pitchFamily="18" charset="0"/>
                <a:ea typeface="+mn-ea"/>
                <a:cs typeface="Times New Roman" pitchFamily="18" charset="0"/>
              </a:defRPr>
            </a:lvl3pPr>
            <a:lvl4pPr marL="1371600" indent="0" algn="ctr" rtl="0" eaLnBrk="1" fontAlgn="base" hangingPunct="1">
              <a:spcBef>
                <a:spcPct val="20000"/>
              </a:spcBef>
              <a:spcAft>
                <a:spcPct val="0"/>
              </a:spcAft>
              <a:buFont typeface="Arial" charset="0"/>
              <a:buNone/>
              <a:defRPr sz="1600" kern="1200">
                <a:solidFill>
                  <a:schemeClr val="tx1"/>
                </a:solidFill>
                <a:latin typeface="Times New Roman" pitchFamily="18" charset="0"/>
                <a:ea typeface="+mn-ea"/>
                <a:cs typeface="Times New Roman" pitchFamily="18" charset="0"/>
              </a:defRPr>
            </a:lvl4pPr>
            <a:lvl5pPr marL="1828800" indent="0" algn="ctr" rtl="0" eaLnBrk="1" fontAlgn="base" hangingPunct="1">
              <a:spcBef>
                <a:spcPct val="20000"/>
              </a:spcBef>
              <a:spcAft>
                <a:spcPct val="0"/>
              </a:spcAft>
              <a:buFont typeface="Arial" charset="0"/>
              <a:buNone/>
              <a:defRPr sz="1600" kern="1200">
                <a:solidFill>
                  <a:schemeClr val="tx1"/>
                </a:solidFill>
                <a:latin typeface="Times New Roman" pitchFamily="18" charset="0"/>
                <a:ea typeface="+mn-ea"/>
                <a:cs typeface="Times New Roman" pitchFamily="18" charset="0"/>
              </a:defRPr>
            </a:lvl5pPr>
            <a:lvl6pPr marL="22860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algn="just">
              <a:lnSpc>
                <a:spcPts val="2800"/>
              </a:lnSpc>
            </a:pPr>
            <a:r>
              <a:rPr lang="en-US" altLang="zh-CN" sz="2000" b="1" i="1" dirty="0"/>
              <a:t>2</a:t>
            </a:r>
            <a:r>
              <a:rPr lang="en-US" altLang="zh-CN" sz="2000" b="1" i="1" dirty="0" smtClean="0"/>
              <a:t>. </a:t>
            </a:r>
            <a:r>
              <a:rPr lang="en-GB" sz="2000" b="1" i="1" dirty="0" smtClean="0"/>
              <a:t>Temperature of wall surface</a:t>
            </a:r>
          </a:p>
          <a:p>
            <a:pPr algn="just">
              <a:lnSpc>
                <a:spcPts val="2800"/>
              </a:lnSpc>
            </a:pPr>
            <a:r>
              <a:rPr lang="en-US" altLang="zh-CN" sz="2000" dirty="0" smtClean="0">
                <a:solidFill>
                  <a:schemeClr val="tx2"/>
                </a:solidFill>
              </a:rPr>
              <a:t>    </a:t>
            </a:r>
            <a:endParaRPr lang="en-US" altLang="zh-CN" sz="2000" dirty="0">
              <a:sym typeface="微软雅黑" panose="020B0503020204020204" pitchFamily="34" charset="-122"/>
            </a:endParaRPr>
          </a:p>
        </p:txBody>
      </p:sp>
      <p:pic>
        <p:nvPicPr>
          <p:cNvPr id="23" name="图片 2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6950" y="2132856"/>
            <a:ext cx="3883002" cy="4320000"/>
          </a:xfrm>
          <a:prstGeom prst="rect">
            <a:avLst/>
          </a:prstGeom>
          <a:noFill/>
          <a:ln>
            <a:noFill/>
          </a:ln>
        </p:spPr>
      </p:pic>
      <p:graphicFrame>
        <p:nvGraphicFramePr>
          <p:cNvPr id="24" name="对象 23"/>
          <p:cNvGraphicFramePr>
            <a:graphicFrameLocks noChangeAspect="1"/>
          </p:cNvGraphicFramePr>
          <p:nvPr>
            <p:extLst>
              <p:ext uri="{D42A27DB-BD31-4B8C-83A1-F6EECF244321}">
                <p14:modId xmlns:p14="http://schemas.microsoft.com/office/powerpoint/2010/main" val="900705683"/>
              </p:ext>
            </p:extLst>
          </p:nvPr>
        </p:nvGraphicFramePr>
        <p:xfrm>
          <a:off x="5188564" y="1901760"/>
          <a:ext cx="2740000" cy="360000"/>
        </p:xfrm>
        <a:graphic>
          <a:graphicData uri="http://schemas.openxmlformats.org/presentationml/2006/ole">
            <mc:AlternateContent xmlns:mc="http://schemas.openxmlformats.org/markup-compatibility/2006">
              <mc:Choice xmlns:v="urn:schemas-microsoft-com:vml" Requires="v">
                <p:oleObj spid="_x0000_s3487" name="Equation" r:id="rId6" imgW="1739880" imgH="228600" progId="Equation.DSMT4">
                  <p:embed/>
                </p:oleObj>
              </mc:Choice>
              <mc:Fallback>
                <p:oleObj name="Equation" r:id="rId6" imgW="1739880" imgH="228600" progId="Equation.DSMT4">
                  <p:embed/>
                  <p:pic>
                    <p:nvPicPr>
                      <p:cNvPr id="0" name=""/>
                      <p:cNvPicPr/>
                      <p:nvPr/>
                    </p:nvPicPr>
                    <p:blipFill>
                      <a:blip r:embed="rId7"/>
                      <a:stretch>
                        <a:fillRect/>
                      </a:stretch>
                    </p:blipFill>
                    <p:spPr>
                      <a:xfrm>
                        <a:off x="5188564" y="1901760"/>
                        <a:ext cx="2740000" cy="360000"/>
                      </a:xfrm>
                      <a:prstGeom prst="rect">
                        <a:avLst/>
                      </a:prstGeom>
                    </p:spPr>
                  </p:pic>
                </p:oleObj>
              </mc:Fallback>
            </mc:AlternateContent>
          </a:graphicData>
        </a:graphic>
      </p:graphicFrame>
      <p:sp>
        <p:nvSpPr>
          <p:cNvPr id="25" name="TextBox 24"/>
          <p:cNvSpPr txBox="1"/>
          <p:nvPr/>
        </p:nvSpPr>
        <p:spPr>
          <a:xfrm>
            <a:off x="5092552" y="1456450"/>
            <a:ext cx="2614818" cy="507831"/>
          </a:xfrm>
          <a:prstGeom prst="rect">
            <a:avLst/>
          </a:prstGeom>
          <a:noFill/>
        </p:spPr>
        <p:txBody>
          <a:bodyPr wrap="none" rtlCol="0">
            <a:spAutoFit/>
          </a:bodyPr>
          <a:lstStyle/>
          <a:p>
            <a:pPr>
              <a:lnSpc>
                <a:spcPct val="150000"/>
              </a:lnSpc>
            </a:pPr>
            <a:r>
              <a:rPr lang="en-US" altLang="zh-CN" dirty="0" smtClean="0">
                <a:latin typeface="Times New Roman" panose="02020603050405020304" pitchFamily="18" charset="0"/>
                <a:cs typeface="Times New Roman" panose="02020603050405020304" pitchFamily="18" charset="0"/>
              </a:rPr>
              <a:t>For the outer </a:t>
            </a:r>
            <a:r>
              <a:rPr lang="en-US" altLang="zh-CN" dirty="0">
                <a:latin typeface="Times New Roman" panose="02020603050405020304" pitchFamily="18" charset="0"/>
                <a:cs typeface="Times New Roman" panose="02020603050405020304" pitchFamily="18" charset="0"/>
              </a:rPr>
              <a:t>wall surface </a:t>
            </a:r>
            <a:endParaRPr lang="en-US" dirty="0">
              <a:latin typeface="Times New Roman" panose="02020603050405020304" pitchFamily="18" charset="0"/>
              <a:cs typeface="Times New Roman" panose="02020603050405020304" pitchFamily="18" charset="0"/>
            </a:endParaRPr>
          </a:p>
        </p:txBody>
      </p:sp>
      <p:graphicFrame>
        <p:nvGraphicFramePr>
          <p:cNvPr id="26" name="对象 25"/>
          <p:cNvGraphicFramePr>
            <a:graphicFrameLocks noChangeAspect="1"/>
          </p:cNvGraphicFramePr>
          <p:nvPr>
            <p:extLst>
              <p:ext uri="{D42A27DB-BD31-4B8C-83A1-F6EECF244321}">
                <p14:modId xmlns:p14="http://schemas.microsoft.com/office/powerpoint/2010/main" val="2156275063"/>
              </p:ext>
            </p:extLst>
          </p:nvPr>
        </p:nvGraphicFramePr>
        <p:xfrm>
          <a:off x="5180734" y="2405816"/>
          <a:ext cx="1260000" cy="360000"/>
        </p:xfrm>
        <a:graphic>
          <a:graphicData uri="http://schemas.openxmlformats.org/presentationml/2006/ole">
            <mc:AlternateContent xmlns:mc="http://schemas.openxmlformats.org/markup-compatibility/2006">
              <mc:Choice xmlns:v="urn:schemas-microsoft-com:vml" Requires="v">
                <p:oleObj spid="_x0000_s3488" name="Equation" r:id="rId8" imgW="799920" imgH="228600" progId="Equation.DSMT4">
                  <p:embed/>
                </p:oleObj>
              </mc:Choice>
              <mc:Fallback>
                <p:oleObj name="Equation" r:id="rId8" imgW="799920" imgH="228600" progId="Equation.DSMT4">
                  <p:embed/>
                  <p:pic>
                    <p:nvPicPr>
                      <p:cNvPr id="0" name=""/>
                      <p:cNvPicPr/>
                      <p:nvPr/>
                    </p:nvPicPr>
                    <p:blipFill>
                      <a:blip r:embed="rId9"/>
                      <a:stretch>
                        <a:fillRect/>
                      </a:stretch>
                    </p:blipFill>
                    <p:spPr>
                      <a:xfrm>
                        <a:off x="5180734" y="2405816"/>
                        <a:ext cx="1260000" cy="360000"/>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2759557318"/>
              </p:ext>
            </p:extLst>
          </p:nvPr>
        </p:nvGraphicFramePr>
        <p:xfrm>
          <a:off x="5183860" y="2837864"/>
          <a:ext cx="1883972" cy="922762"/>
        </p:xfrm>
        <a:graphic>
          <a:graphicData uri="http://schemas.openxmlformats.org/presentationml/2006/ole">
            <mc:AlternateContent xmlns:mc="http://schemas.openxmlformats.org/markup-compatibility/2006">
              <mc:Choice xmlns:v="urn:schemas-microsoft-com:vml" Requires="v">
                <p:oleObj spid="_x0000_s3489" name="Equation" r:id="rId10" imgW="1244520" imgH="609480" progId="Equation.DSMT4">
                  <p:embed/>
                </p:oleObj>
              </mc:Choice>
              <mc:Fallback>
                <p:oleObj name="Equation" r:id="rId10" imgW="1244520" imgH="609480" progId="Equation.DSMT4">
                  <p:embed/>
                  <p:pic>
                    <p:nvPicPr>
                      <p:cNvPr id="0" name=""/>
                      <p:cNvPicPr/>
                      <p:nvPr/>
                    </p:nvPicPr>
                    <p:blipFill>
                      <a:blip r:embed="rId11"/>
                      <a:stretch>
                        <a:fillRect/>
                      </a:stretch>
                    </p:blipFill>
                    <p:spPr>
                      <a:xfrm>
                        <a:off x="5183860" y="2837864"/>
                        <a:ext cx="1883972" cy="922762"/>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4272938768"/>
              </p:ext>
            </p:extLst>
          </p:nvPr>
        </p:nvGraphicFramePr>
        <p:xfrm>
          <a:off x="5181976" y="3845976"/>
          <a:ext cx="2440000" cy="360000"/>
        </p:xfrm>
        <a:graphic>
          <a:graphicData uri="http://schemas.openxmlformats.org/presentationml/2006/ole">
            <mc:AlternateContent xmlns:mc="http://schemas.openxmlformats.org/markup-compatibility/2006">
              <mc:Choice xmlns:v="urn:schemas-microsoft-com:vml" Requires="v">
                <p:oleObj spid="_x0000_s3490" name="Equation" r:id="rId12" imgW="1549080" imgH="228600" progId="Equation.DSMT4">
                  <p:embed/>
                </p:oleObj>
              </mc:Choice>
              <mc:Fallback>
                <p:oleObj name="Equation" r:id="rId12" imgW="1549080" imgH="228600" progId="Equation.DSMT4">
                  <p:embed/>
                  <p:pic>
                    <p:nvPicPr>
                      <p:cNvPr id="0" name=""/>
                      <p:cNvPicPr/>
                      <p:nvPr/>
                    </p:nvPicPr>
                    <p:blipFill>
                      <a:blip r:embed="rId13"/>
                      <a:stretch>
                        <a:fillRect/>
                      </a:stretch>
                    </p:blipFill>
                    <p:spPr>
                      <a:xfrm>
                        <a:off x="5181976" y="3845976"/>
                        <a:ext cx="2440000" cy="360000"/>
                      </a:xfrm>
                      <a:prstGeom prst="rect">
                        <a:avLst/>
                      </a:prstGeom>
                    </p:spPr>
                  </p:pic>
                </p:oleObj>
              </mc:Fallback>
            </mc:AlternateContent>
          </a:graphicData>
        </a:graphic>
      </p:graphicFrame>
      <p:sp>
        <p:nvSpPr>
          <p:cNvPr id="29" name="TextBox 28"/>
          <p:cNvSpPr txBox="1"/>
          <p:nvPr/>
        </p:nvSpPr>
        <p:spPr>
          <a:xfrm>
            <a:off x="5132440" y="4926096"/>
            <a:ext cx="2557110" cy="507831"/>
          </a:xfrm>
          <a:prstGeom prst="rect">
            <a:avLst/>
          </a:prstGeom>
          <a:noFill/>
        </p:spPr>
        <p:txBody>
          <a:bodyPr wrap="none" rtlCol="0">
            <a:spAutoFit/>
          </a:bodyPr>
          <a:lstStyle/>
          <a:p>
            <a:pPr>
              <a:lnSpc>
                <a:spcPct val="150000"/>
              </a:lnSpc>
            </a:pPr>
            <a:r>
              <a:rPr lang="en-US" altLang="zh-CN" dirty="0" smtClean="0">
                <a:latin typeface="Times New Roman" panose="02020603050405020304" pitchFamily="18" charset="0"/>
                <a:cs typeface="Times New Roman" panose="02020603050405020304" pitchFamily="18" charset="0"/>
              </a:rPr>
              <a:t>For the inner wall surface</a:t>
            </a:r>
            <a:endParaRPr lang="en-US" dirty="0">
              <a:latin typeface="Times New Roman" panose="02020603050405020304" pitchFamily="18" charset="0"/>
              <a:cs typeface="Times New Roman" panose="02020603050405020304" pitchFamily="18" charset="0"/>
            </a:endParaRPr>
          </a:p>
        </p:txBody>
      </p:sp>
      <p:graphicFrame>
        <p:nvGraphicFramePr>
          <p:cNvPr id="30" name="对象 29"/>
          <p:cNvGraphicFramePr>
            <a:graphicFrameLocks noChangeAspect="1"/>
          </p:cNvGraphicFramePr>
          <p:nvPr>
            <p:extLst>
              <p:ext uri="{D42A27DB-BD31-4B8C-83A1-F6EECF244321}">
                <p14:modId xmlns:p14="http://schemas.microsoft.com/office/powerpoint/2010/main" val="1270062355"/>
              </p:ext>
            </p:extLst>
          </p:nvPr>
        </p:nvGraphicFramePr>
        <p:xfrm>
          <a:off x="5199392" y="5478632"/>
          <a:ext cx="1680000" cy="360000"/>
        </p:xfrm>
        <a:graphic>
          <a:graphicData uri="http://schemas.openxmlformats.org/presentationml/2006/ole">
            <mc:AlternateContent xmlns:mc="http://schemas.openxmlformats.org/markup-compatibility/2006">
              <mc:Choice xmlns:v="urn:schemas-microsoft-com:vml" Requires="v">
                <p:oleObj spid="_x0000_s3491" name="Equation" r:id="rId14" imgW="1066680" imgH="228600" progId="Equation.DSMT4">
                  <p:embed/>
                </p:oleObj>
              </mc:Choice>
              <mc:Fallback>
                <p:oleObj name="Equation" r:id="rId14" imgW="1066680" imgH="228600" progId="Equation.DSMT4">
                  <p:embed/>
                  <p:pic>
                    <p:nvPicPr>
                      <p:cNvPr id="0" name=""/>
                      <p:cNvPicPr/>
                      <p:nvPr/>
                    </p:nvPicPr>
                    <p:blipFill>
                      <a:blip r:embed="rId15"/>
                      <a:stretch>
                        <a:fillRect/>
                      </a:stretch>
                    </p:blipFill>
                    <p:spPr>
                      <a:xfrm>
                        <a:off x="5199392" y="5478632"/>
                        <a:ext cx="1680000" cy="360000"/>
                      </a:xfrm>
                      <a:prstGeom prst="rect">
                        <a:avLst/>
                      </a:prstGeom>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165159887"/>
              </p:ext>
            </p:extLst>
          </p:nvPr>
        </p:nvGraphicFramePr>
        <p:xfrm>
          <a:off x="5183742" y="6013752"/>
          <a:ext cx="2320000" cy="360000"/>
        </p:xfrm>
        <a:graphic>
          <a:graphicData uri="http://schemas.openxmlformats.org/presentationml/2006/ole">
            <mc:AlternateContent xmlns:mc="http://schemas.openxmlformats.org/markup-compatibility/2006">
              <mc:Choice xmlns:v="urn:schemas-microsoft-com:vml" Requires="v">
                <p:oleObj spid="_x0000_s3492" name="Equation" r:id="rId16" imgW="1473120" imgH="228600" progId="Equation.DSMT4">
                  <p:embed/>
                </p:oleObj>
              </mc:Choice>
              <mc:Fallback>
                <p:oleObj name="Equation" r:id="rId16" imgW="1473120" imgH="228600" progId="Equation.DSMT4">
                  <p:embed/>
                  <p:pic>
                    <p:nvPicPr>
                      <p:cNvPr id="0" name=""/>
                      <p:cNvPicPr/>
                      <p:nvPr/>
                    </p:nvPicPr>
                    <p:blipFill>
                      <a:blip r:embed="rId17"/>
                      <a:stretch>
                        <a:fillRect/>
                      </a:stretch>
                    </p:blipFill>
                    <p:spPr>
                      <a:xfrm>
                        <a:off x="5183742" y="6013752"/>
                        <a:ext cx="2320000" cy="360000"/>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3305938635"/>
              </p:ext>
            </p:extLst>
          </p:nvPr>
        </p:nvGraphicFramePr>
        <p:xfrm>
          <a:off x="5199640" y="4451556"/>
          <a:ext cx="2232000" cy="360000"/>
        </p:xfrm>
        <a:graphic>
          <a:graphicData uri="http://schemas.openxmlformats.org/presentationml/2006/ole">
            <mc:AlternateContent xmlns:mc="http://schemas.openxmlformats.org/markup-compatibility/2006">
              <mc:Choice xmlns:v="urn:schemas-microsoft-com:vml" Requires="v">
                <p:oleObj spid="_x0000_s3493" name="Equation" r:id="rId18" imgW="1574640" imgH="253800" progId="Equation.DSMT4">
                  <p:embed/>
                </p:oleObj>
              </mc:Choice>
              <mc:Fallback>
                <p:oleObj name="Equation" r:id="rId18" imgW="1574640" imgH="253800" progId="Equation.DSMT4">
                  <p:embed/>
                  <p:pic>
                    <p:nvPicPr>
                      <p:cNvPr id="0" name=""/>
                      <p:cNvPicPr/>
                      <p:nvPr/>
                    </p:nvPicPr>
                    <p:blipFill>
                      <a:blip r:embed="rId19"/>
                      <a:stretch>
                        <a:fillRect/>
                      </a:stretch>
                    </p:blipFill>
                    <p:spPr>
                      <a:xfrm>
                        <a:off x="5199640" y="4451556"/>
                        <a:ext cx="2232000" cy="360000"/>
                      </a:xfrm>
                      <a:prstGeom prst="rect">
                        <a:avLst/>
                      </a:prstGeom>
                    </p:spPr>
                  </p:pic>
                </p:oleObj>
              </mc:Fallback>
            </mc:AlternateContent>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631345669"/>
              </p:ext>
            </p:extLst>
          </p:nvPr>
        </p:nvGraphicFramePr>
        <p:xfrm>
          <a:off x="1761775" y="2553612"/>
          <a:ext cx="5835938" cy="2880315"/>
        </p:xfrm>
        <a:graphic>
          <a:graphicData uri="http://schemas.openxmlformats.org/drawingml/2006/table">
            <a:tbl>
              <a:tblPr firstRow="1" firstCol="1" bandRow="1">
                <a:tableStyleId>{5C22544A-7EE6-4342-B048-85BDC9FD1C3A}</a:tableStyleId>
              </a:tblPr>
              <a:tblGrid>
                <a:gridCol w="3142632"/>
                <a:gridCol w="1429353"/>
                <a:gridCol w="1263953"/>
              </a:tblGrid>
              <a:tr h="320035">
                <a:tc gridSpan="3">
                  <a:txBody>
                    <a:bodyPr/>
                    <a:lstStyle/>
                    <a:p>
                      <a:pPr algn="l">
                        <a:spcAft>
                          <a:spcPts val="600"/>
                        </a:spcAft>
                      </a:pPr>
                      <a:r>
                        <a:rPr lang="en-US" sz="1600" kern="100" dirty="0" smtClean="0">
                          <a:effectLst/>
                          <a:latin typeface="Times New Roman" panose="02020603050405020304" pitchFamily="18" charset="0"/>
                          <a:cs typeface="Times New Roman" panose="02020603050405020304" pitchFamily="18" charset="0"/>
                        </a:rPr>
                        <a:t>Relative </a:t>
                      </a:r>
                      <a:r>
                        <a:rPr lang="en-US" sz="1600" kern="100" dirty="0">
                          <a:effectLst/>
                          <a:latin typeface="Times New Roman" panose="02020603050405020304" pitchFamily="18" charset="0"/>
                          <a:cs typeface="Times New Roman" panose="02020603050405020304" pitchFamily="18" charset="0"/>
                        </a:rPr>
                        <a:t>parameters</a:t>
                      </a:r>
                      <a:endParaRPr lang="en-US" sz="1200" kern="100" dirty="0">
                        <a:effectLst/>
                        <a:latin typeface="Times New Roman" panose="02020603050405020304" pitchFamily="18" charset="0"/>
                        <a:ea typeface="宋体"/>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r>
              <a:tr h="320035">
                <a:tc gridSpan="2">
                  <a:txBody>
                    <a:bodyPr/>
                    <a:lstStyle/>
                    <a:p>
                      <a:pPr algn="l">
                        <a:spcAft>
                          <a:spcPts val="600"/>
                        </a:spcAft>
                      </a:pPr>
                      <a:r>
                        <a:rPr lang="en-US" sz="1600" kern="100">
                          <a:effectLst/>
                          <a:latin typeface="Times New Roman" panose="02020603050405020304" pitchFamily="18" charset="0"/>
                          <a:cs typeface="Times New Roman" panose="02020603050405020304" pitchFamily="18" charset="0"/>
                        </a:rPr>
                        <a:t>Parameters</a:t>
                      </a:r>
                      <a:endParaRPr lang="en-US" sz="1200" kern="100">
                        <a:effectLst/>
                        <a:latin typeface="Times New Roman" panose="02020603050405020304" pitchFamily="18" charset="0"/>
                        <a:ea typeface="宋体"/>
                        <a:cs typeface="Times New Roman" panose="02020603050405020304" pitchFamily="18" charset="0"/>
                      </a:endParaRPr>
                    </a:p>
                  </a:txBody>
                  <a:tcPr marL="68580" marR="68580" marT="0" marB="0"/>
                </a:tc>
                <a:tc hMerge="1">
                  <a:txBody>
                    <a:bodyPr/>
                    <a:lstStyle/>
                    <a:p>
                      <a:endParaRPr lang="en-US"/>
                    </a:p>
                  </a:txBody>
                  <a:tcPr/>
                </a:tc>
                <a:tc>
                  <a:txBody>
                    <a:bodyPr/>
                    <a:lstStyle/>
                    <a:p>
                      <a:pPr algn="l">
                        <a:spcAft>
                          <a:spcPts val="600"/>
                        </a:spcAft>
                      </a:pPr>
                      <a:r>
                        <a:rPr lang="en-US" sz="1600" kern="100">
                          <a:effectLst/>
                          <a:latin typeface="Times New Roman" panose="02020603050405020304" pitchFamily="18" charset="0"/>
                          <a:cs typeface="Times New Roman" panose="02020603050405020304" pitchFamily="18" charset="0"/>
                        </a:rPr>
                        <a:t>Value</a:t>
                      </a:r>
                      <a:endParaRPr lang="en-US" sz="1200" kern="100">
                        <a:effectLst/>
                        <a:latin typeface="Times New Roman" panose="02020603050405020304" pitchFamily="18" charset="0"/>
                        <a:ea typeface="宋体"/>
                        <a:cs typeface="Times New Roman" panose="02020603050405020304" pitchFamily="18" charset="0"/>
                      </a:endParaRPr>
                    </a:p>
                  </a:txBody>
                  <a:tcPr marL="68580" marR="68580" marT="0" marB="0"/>
                </a:tc>
              </a:tr>
              <a:tr h="320035">
                <a:tc gridSpan="2">
                  <a:txBody>
                    <a:bodyPr/>
                    <a:lstStyle/>
                    <a:p>
                      <a:pPr algn="l">
                        <a:spcAft>
                          <a:spcPts val="600"/>
                        </a:spcAft>
                      </a:pPr>
                      <a:r>
                        <a:rPr lang="en-US" sz="1600" kern="100">
                          <a:effectLst/>
                          <a:latin typeface="Times New Roman" panose="02020603050405020304" pitchFamily="18" charset="0"/>
                          <a:cs typeface="Times New Roman" panose="02020603050405020304" pitchFamily="18" charset="0"/>
                        </a:rPr>
                        <a:t>Time</a:t>
                      </a:r>
                      <a:endParaRPr lang="en-US" sz="1200" kern="100">
                        <a:effectLst/>
                        <a:latin typeface="Times New Roman" panose="02020603050405020304" pitchFamily="18" charset="0"/>
                        <a:ea typeface="宋体"/>
                        <a:cs typeface="Times New Roman" panose="02020603050405020304" pitchFamily="18" charset="0"/>
                      </a:endParaRPr>
                    </a:p>
                  </a:txBody>
                  <a:tcPr marL="68580" marR="68580" marT="0" marB="0"/>
                </a:tc>
                <a:tc hMerge="1">
                  <a:txBody>
                    <a:bodyPr/>
                    <a:lstStyle/>
                    <a:p>
                      <a:endParaRPr lang="en-US"/>
                    </a:p>
                  </a:txBody>
                  <a:tcPr/>
                </a:tc>
                <a:tc>
                  <a:txBody>
                    <a:bodyPr/>
                    <a:lstStyle/>
                    <a:p>
                      <a:pPr algn="l">
                        <a:spcAft>
                          <a:spcPts val="600"/>
                        </a:spcAft>
                      </a:pPr>
                      <a:r>
                        <a:rPr lang="en-US" sz="1600" kern="100" dirty="0" smtClean="0">
                          <a:effectLst/>
                          <a:latin typeface="Times New Roman" panose="02020603050405020304" pitchFamily="18" charset="0"/>
                          <a:ea typeface="+mn-ea"/>
                          <a:cs typeface="Times New Roman" panose="02020603050405020304" pitchFamily="18" charset="0"/>
                        </a:rPr>
                        <a:t>Noon</a:t>
                      </a:r>
                      <a:endParaRPr lang="en-US" sz="1200" kern="100" dirty="0">
                        <a:effectLst/>
                        <a:latin typeface="Times New Roman" panose="02020603050405020304" pitchFamily="18" charset="0"/>
                        <a:ea typeface="宋体"/>
                        <a:cs typeface="Times New Roman" panose="02020603050405020304" pitchFamily="18" charset="0"/>
                      </a:endParaRPr>
                    </a:p>
                  </a:txBody>
                  <a:tcPr marL="68580" marR="68580" marT="0" marB="0"/>
                </a:tc>
              </a:tr>
              <a:tr h="320035">
                <a:tc gridSpan="2">
                  <a:txBody>
                    <a:bodyPr/>
                    <a:lstStyle/>
                    <a:p>
                      <a:pPr algn="l">
                        <a:spcAft>
                          <a:spcPts val="600"/>
                        </a:spcAft>
                      </a:pPr>
                      <a:r>
                        <a:rPr lang="en-US" sz="1600" kern="100">
                          <a:effectLst/>
                          <a:latin typeface="Times New Roman" panose="02020603050405020304" pitchFamily="18" charset="0"/>
                          <a:cs typeface="Times New Roman" panose="02020603050405020304" pitchFamily="18" charset="0"/>
                        </a:rPr>
                        <a:t>Outdoor air temperature (K)</a:t>
                      </a:r>
                      <a:endParaRPr lang="en-US" sz="1200" kern="100">
                        <a:effectLst/>
                        <a:latin typeface="Times New Roman" panose="02020603050405020304" pitchFamily="18" charset="0"/>
                        <a:ea typeface="宋体"/>
                        <a:cs typeface="Times New Roman" panose="02020603050405020304" pitchFamily="18" charset="0"/>
                      </a:endParaRPr>
                    </a:p>
                  </a:txBody>
                  <a:tcPr marL="68580" marR="68580" marT="0" marB="0"/>
                </a:tc>
                <a:tc hMerge="1">
                  <a:txBody>
                    <a:bodyPr/>
                    <a:lstStyle/>
                    <a:p>
                      <a:endParaRPr lang="en-US"/>
                    </a:p>
                  </a:txBody>
                  <a:tcPr/>
                </a:tc>
                <a:tc>
                  <a:txBody>
                    <a:bodyPr/>
                    <a:lstStyle/>
                    <a:p>
                      <a:pPr algn="l">
                        <a:spcAft>
                          <a:spcPts val="600"/>
                        </a:spcAft>
                      </a:pPr>
                      <a:r>
                        <a:rPr lang="en-US" sz="1600" kern="100">
                          <a:effectLst/>
                          <a:latin typeface="Times New Roman" panose="02020603050405020304" pitchFamily="18" charset="0"/>
                          <a:cs typeface="Times New Roman" panose="02020603050405020304" pitchFamily="18" charset="0"/>
                        </a:rPr>
                        <a:t>288.15</a:t>
                      </a:r>
                      <a:endParaRPr lang="en-US" sz="1200" kern="100">
                        <a:effectLst/>
                        <a:latin typeface="Times New Roman" panose="02020603050405020304" pitchFamily="18" charset="0"/>
                        <a:ea typeface="宋体"/>
                        <a:cs typeface="Times New Roman" panose="02020603050405020304" pitchFamily="18" charset="0"/>
                      </a:endParaRPr>
                    </a:p>
                  </a:txBody>
                  <a:tcPr marL="68580" marR="68580" marT="0" marB="0"/>
                </a:tc>
              </a:tr>
              <a:tr h="320035">
                <a:tc gridSpan="2">
                  <a:txBody>
                    <a:bodyPr/>
                    <a:lstStyle/>
                    <a:p>
                      <a:pPr algn="l">
                        <a:spcAft>
                          <a:spcPts val="600"/>
                        </a:spcAft>
                      </a:pPr>
                      <a:r>
                        <a:rPr lang="en-US" sz="1600" kern="100">
                          <a:effectLst/>
                          <a:latin typeface="Times New Roman" panose="02020603050405020304" pitchFamily="18" charset="0"/>
                          <a:cs typeface="Times New Roman" panose="02020603050405020304" pitchFamily="18" charset="0"/>
                        </a:rPr>
                        <a:t>Sky effective temperature (K)</a:t>
                      </a:r>
                      <a:endParaRPr lang="en-US" sz="1200" kern="100">
                        <a:effectLst/>
                        <a:latin typeface="Times New Roman" panose="02020603050405020304" pitchFamily="18" charset="0"/>
                        <a:ea typeface="宋体"/>
                        <a:cs typeface="Times New Roman" panose="02020603050405020304" pitchFamily="18" charset="0"/>
                      </a:endParaRPr>
                    </a:p>
                  </a:txBody>
                  <a:tcPr marL="68580" marR="68580" marT="0" marB="0"/>
                </a:tc>
                <a:tc hMerge="1">
                  <a:txBody>
                    <a:bodyPr/>
                    <a:lstStyle/>
                    <a:p>
                      <a:endParaRPr lang="en-US"/>
                    </a:p>
                  </a:txBody>
                  <a:tcPr/>
                </a:tc>
                <a:tc>
                  <a:txBody>
                    <a:bodyPr/>
                    <a:lstStyle/>
                    <a:p>
                      <a:pPr algn="l">
                        <a:spcAft>
                          <a:spcPts val="600"/>
                        </a:spcAft>
                      </a:pPr>
                      <a:r>
                        <a:rPr lang="en-US" sz="1600" kern="100">
                          <a:effectLst/>
                          <a:latin typeface="Times New Roman" panose="02020603050405020304" pitchFamily="18" charset="0"/>
                          <a:cs typeface="Times New Roman" panose="02020603050405020304" pitchFamily="18" charset="0"/>
                        </a:rPr>
                        <a:t>270</a:t>
                      </a:r>
                      <a:endParaRPr lang="en-US" sz="1200" kern="100">
                        <a:effectLst/>
                        <a:latin typeface="Times New Roman" panose="02020603050405020304" pitchFamily="18" charset="0"/>
                        <a:ea typeface="宋体"/>
                        <a:cs typeface="Times New Roman" panose="02020603050405020304" pitchFamily="18" charset="0"/>
                      </a:endParaRPr>
                    </a:p>
                  </a:txBody>
                  <a:tcPr marL="68580" marR="68580" marT="0" marB="0"/>
                </a:tc>
              </a:tr>
              <a:tr h="320035">
                <a:tc rowSpan="2">
                  <a:txBody>
                    <a:bodyPr/>
                    <a:lstStyle/>
                    <a:p>
                      <a:pPr algn="l">
                        <a:spcAft>
                          <a:spcPts val="600"/>
                        </a:spcAft>
                      </a:pPr>
                      <a:r>
                        <a:rPr lang="en-US" sz="1600" kern="100">
                          <a:effectLst/>
                          <a:latin typeface="Times New Roman" panose="02020603050405020304" pitchFamily="18" charset="0"/>
                          <a:cs typeface="Times New Roman" panose="02020603050405020304" pitchFamily="18" charset="0"/>
                        </a:rPr>
                        <a:t>Solar radiation intensity (W/m</a:t>
                      </a:r>
                      <a:r>
                        <a:rPr lang="en-US" sz="1600" kern="100" baseline="30000">
                          <a:effectLst/>
                          <a:latin typeface="Times New Roman" panose="02020603050405020304" pitchFamily="18" charset="0"/>
                          <a:cs typeface="Times New Roman" panose="02020603050405020304" pitchFamily="18" charset="0"/>
                        </a:rPr>
                        <a:t>2</a:t>
                      </a:r>
                      <a:r>
                        <a:rPr lang="en-US" sz="1600" kern="100">
                          <a:effectLst/>
                          <a:latin typeface="Times New Roman" panose="02020603050405020304" pitchFamily="18" charset="0"/>
                          <a:cs typeface="Times New Roman" panose="02020603050405020304" pitchFamily="18" charset="0"/>
                        </a:rPr>
                        <a:t>)</a:t>
                      </a:r>
                      <a:endParaRPr lang="en-US" sz="1200" kern="100">
                        <a:effectLst/>
                        <a:latin typeface="Times New Roman" panose="02020603050405020304" pitchFamily="18" charset="0"/>
                        <a:ea typeface="宋体"/>
                        <a:cs typeface="Times New Roman" panose="02020603050405020304" pitchFamily="18" charset="0"/>
                      </a:endParaRPr>
                    </a:p>
                  </a:txBody>
                  <a:tcPr marL="68580" marR="68580" marT="0" marB="0"/>
                </a:tc>
                <a:tc>
                  <a:txBody>
                    <a:bodyPr/>
                    <a:lstStyle/>
                    <a:p>
                      <a:pPr algn="l">
                        <a:spcAft>
                          <a:spcPts val="600"/>
                        </a:spcAft>
                      </a:pPr>
                      <a:r>
                        <a:rPr lang="en-US" sz="1600" kern="100">
                          <a:effectLst/>
                          <a:latin typeface="Times New Roman" panose="02020603050405020304" pitchFamily="18" charset="0"/>
                          <a:cs typeface="Times New Roman" panose="02020603050405020304" pitchFamily="18" charset="0"/>
                        </a:rPr>
                        <a:t>Sunward</a:t>
                      </a:r>
                      <a:endParaRPr lang="en-US" sz="1200" kern="100">
                        <a:effectLst/>
                        <a:latin typeface="Times New Roman" panose="02020603050405020304" pitchFamily="18" charset="0"/>
                        <a:ea typeface="宋体"/>
                        <a:cs typeface="Times New Roman" panose="02020603050405020304" pitchFamily="18" charset="0"/>
                      </a:endParaRPr>
                    </a:p>
                  </a:txBody>
                  <a:tcPr marL="68580" marR="68580" marT="0" marB="0"/>
                </a:tc>
                <a:tc>
                  <a:txBody>
                    <a:bodyPr/>
                    <a:lstStyle/>
                    <a:p>
                      <a:pPr algn="l">
                        <a:spcAft>
                          <a:spcPts val="600"/>
                        </a:spcAft>
                      </a:pPr>
                      <a:r>
                        <a:rPr lang="en-US" sz="1600" kern="100">
                          <a:effectLst/>
                          <a:latin typeface="Times New Roman" panose="02020603050405020304" pitchFamily="18" charset="0"/>
                          <a:cs typeface="Times New Roman" panose="02020603050405020304" pitchFamily="18" charset="0"/>
                        </a:rPr>
                        <a:t>430</a:t>
                      </a:r>
                      <a:endParaRPr lang="en-US" sz="1200" kern="100">
                        <a:effectLst/>
                        <a:latin typeface="Times New Roman" panose="02020603050405020304" pitchFamily="18" charset="0"/>
                        <a:ea typeface="宋体"/>
                        <a:cs typeface="Times New Roman" panose="02020603050405020304" pitchFamily="18" charset="0"/>
                      </a:endParaRPr>
                    </a:p>
                  </a:txBody>
                  <a:tcPr marL="68580" marR="68580" marT="0" marB="0"/>
                </a:tc>
              </a:tr>
              <a:tr h="320035">
                <a:tc vMerge="1">
                  <a:txBody>
                    <a:bodyPr/>
                    <a:lstStyle/>
                    <a:p>
                      <a:endParaRPr lang="en-US"/>
                    </a:p>
                  </a:txBody>
                  <a:tcPr/>
                </a:tc>
                <a:tc>
                  <a:txBody>
                    <a:bodyPr/>
                    <a:lstStyle/>
                    <a:p>
                      <a:pPr algn="l">
                        <a:spcAft>
                          <a:spcPts val="600"/>
                        </a:spcAft>
                      </a:pPr>
                      <a:r>
                        <a:rPr lang="en-US" sz="1600" kern="100">
                          <a:effectLst/>
                          <a:latin typeface="Times New Roman" panose="02020603050405020304" pitchFamily="18" charset="0"/>
                          <a:cs typeface="Times New Roman" panose="02020603050405020304" pitchFamily="18" charset="0"/>
                        </a:rPr>
                        <a:t>Shady side</a:t>
                      </a:r>
                      <a:endParaRPr lang="en-US" sz="1200" kern="100">
                        <a:effectLst/>
                        <a:latin typeface="Times New Roman" panose="02020603050405020304" pitchFamily="18" charset="0"/>
                        <a:ea typeface="宋体"/>
                        <a:cs typeface="Times New Roman" panose="02020603050405020304" pitchFamily="18" charset="0"/>
                      </a:endParaRPr>
                    </a:p>
                  </a:txBody>
                  <a:tcPr marL="68580" marR="68580" marT="0" marB="0"/>
                </a:tc>
                <a:tc>
                  <a:txBody>
                    <a:bodyPr/>
                    <a:lstStyle/>
                    <a:p>
                      <a:pPr algn="l">
                        <a:spcAft>
                          <a:spcPts val="600"/>
                        </a:spcAft>
                      </a:pPr>
                      <a:r>
                        <a:rPr lang="en-US" sz="1600" kern="100">
                          <a:effectLst/>
                          <a:latin typeface="Times New Roman" panose="02020603050405020304" pitchFamily="18" charset="0"/>
                          <a:cs typeface="Times New Roman" panose="02020603050405020304" pitchFamily="18" charset="0"/>
                        </a:rPr>
                        <a:t>165</a:t>
                      </a:r>
                      <a:endParaRPr lang="en-US" sz="1200" kern="100">
                        <a:effectLst/>
                        <a:latin typeface="Times New Roman" panose="02020603050405020304" pitchFamily="18" charset="0"/>
                        <a:ea typeface="宋体"/>
                        <a:cs typeface="Times New Roman" panose="02020603050405020304" pitchFamily="18" charset="0"/>
                      </a:endParaRPr>
                    </a:p>
                  </a:txBody>
                  <a:tcPr marL="68580" marR="68580" marT="0" marB="0"/>
                </a:tc>
              </a:tr>
              <a:tr h="320035">
                <a:tc rowSpan="2">
                  <a:txBody>
                    <a:bodyPr/>
                    <a:lstStyle/>
                    <a:p>
                      <a:pPr algn="l">
                        <a:spcAft>
                          <a:spcPts val="600"/>
                        </a:spcAft>
                      </a:pPr>
                      <a:r>
                        <a:rPr lang="en-US" sz="1600" kern="100">
                          <a:effectLst/>
                          <a:latin typeface="Times New Roman" panose="02020603050405020304" pitchFamily="18" charset="0"/>
                          <a:cs typeface="Times New Roman" panose="02020603050405020304" pitchFamily="18" charset="0"/>
                        </a:rPr>
                        <a:t>Wall surface temperature (K)</a:t>
                      </a:r>
                      <a:endParaRPr lang="en-US" sz="1200" kern="100">
                        <a:effectLst/>
                        <a:latin typeface="Times New Roman" panose="02020603050405020304" pitchFamily="18" charset="0"/>
                        <a:ea typeface="宋体"/>
                        <a:cs typeface="Times New Roman" panose="02020603050405020304" pitchFamily="18" charset="0"/>
                      </a:endParaRPr>
                    </a:p>
                  </a:txBody>
                  <a:tcPr marL="68580" marR="68580" marT="0" marB="0"/>
                </a:tc>
                <a:tc>
                  <a:txBody>
                    <a:bodyPr/>
                    <a:lstStyle/>
                    <a:p>
                      <a:pPr algn="l">
                        <a:spcAft>
                          <a:spcPts val="600"/>
                        </a:spcAft>
                      </a:pPr>
                      <a:r>
                        <a:rPr lang="en-US" sz="1600" kern="100">
                          <a:effectLst/>
                          <a:latin typeface="Times New Roman" panose="02020603050405020304" pitchFamily="18" charset="0"/>
                          <a:cs typeface="Times New Roman" panose="02020603050405020304" pitchFamily="18" charset="0"/>
                        </a:rPr>
                        <a:t>Sunward</a:t>
                      </a:r>
                      <a:endParaRPr lang="en-US" sz="1200" kern="100">
                        <a:effectLst/>
                        <a:latin typeface="Times New Roman" panose="02020603050405020304" pitchFamily="18" charset="0"/>
                        <a:ea typeface="宋体"/>
                        <a:cs typeface="Times New Roman" panose="02020603050405020304" pitchFamily="18" charset="0"/>
                      </a:endParaRPr>
                    </a:p>
                  </a:txBody>
                  <a:tcPr marL="68580" marR="68580" marT="0" marB="0"/>
                </a:tc>
                <a:tc>
                  <a:txBody>
                    <a:bodyPr/>
                    <a:lstStyle/>
                    <a:p>
                      <a:pPr algn="l">
                        <a:spcAft>
                          <a:spcPts val="600"/>
                        </a:spcAft>
                      </a:pPr>
                      <a:r>
                        <a:rPr lang="en-US" sz="1600" kern="100">
                          <a:effectLst/>
                          <a:latin typeface="Times New Roman" panose="02020603050405020304" pitchFamily="18" charset="0"/>
                          <a:cs typeface="Times New Roman" panose="02020603050405020304" pitchFamily="18" charset="0"/>
                        </a:rPr>
                        <a:t>301.16</a:t>
                      </a:r>
                      <a:endParaRPr lang="en-US" sz="1200" kern="100">
                        <a:effectLst/>
                        <a:latin typeface="Times New Roman" panose="02020603050405020304" pitchFamily="18" charset="0"/>
                        <a:ea typeface="宋体"/>
                        <a:cs typeface="Times New Roman" panose="02020603050405020304" pitchFamily="18" charset="0"/>
                      </a:endParaRPr>
                    </a:p>
                  </a:txBody>
                  <a:tcPr marL="68580" marR="68580" marT="0" marB="0"/>
                </a:tc>
              </a:tr>
              <a:tr h="320035">
                <a:tc vMerge="1">
                  <a:txBody>
                    <a:bodyPr/>
                    <a:lstStyle/>
                    <a:p>
                      <a:endParaRPr lang="en-US"/>
                    </a:p>
                  </a:txBody>
                  <a:tcPr/>
                </a:tc>
                <a:tc>
                  <a:txBody>
                    <a:bodyPr/>
                    <a:lstStyle/>
                    <a:p>
                      <a:pPr algn="l">
                        <a:spcAft>
                          <a:spcPts val="600"/>
                        </a:spcAft>
                      </a:pPr>
                      <a:r>
                        <a:rPr lang="en-US" sz="1600" kern="100" dirty="0">
                          <a:effectLst/>
                          <a:latin typeface="Times New Roman" panose="02020603050405020304" pitchFamily="18" charset="0"/>
                          <a:cs typeface="Times New Roman" panose="02020603050405020304" pitchFamily="18" charset="0"/>
                        </a:rPr>
                        <a:t>Shady side</a:t>
                      </a:r>
                      <a:endParaRPr lang="en-US" sz="1200" kern="100" dirty="0">
                        <a:effectLst/>
                        <a:latin typeface="Times New Roman" panose="02020603050405020304" pitchFamily="18" charset="0"/>
                        <a:ea typeface="宋体"/>
                        <a:cs typeface="Times New Roman" panose="02020603050405020304" pitchFamily="18" charset="0"/>
                      </a:endParaRPr>
                    </a:p>
                  </a:txBody>
                  <a:tcPr marL="68580" marR="68580" marT="0" marB="0"/>
                </a:tc>
                <a:tc>
                  <a:txBody>
                    <a:bodyPr/>
                    <a:lstStyle/>
                    <a:p>
                      <a:pPr algn="l">
                        <a:spcAft>
                          <a:spcPts val="600"/>
                        </a:spcAft>
                      </a:pPr>
                      <a:r>
                        <a:rPr lang="en-US" sz="1600" kern="100" dirty="0">
                          <a:effectLst/>
                          <a:latin typeface="Times New Roman" panose="02020603050405020304" pitchFamily="18" charset="0"/>
                          <a:cs typeface="Times New Roman" panose="02020603050405020304" pitchFamily="18" charset="0"/>
                        </a:rPr>
                        <a:t>291.67</a:t>
                      </a:r>
                      <a:endParaRPr lang="en-US" sz="1200" kern="100" dirty="0">
                        <a:effectLst/>
                        <a:latin typeface="Times New Roman" panose="02020603050405020304" pitchFamily="18" charset="0"/>
                        <a:ea typeface="宋体"/>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7645802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938" y="6529388"/>
            <a:ext cx="2028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标题 1"/>
          <p:cNvSpPr>
            <a:spLocks noChangeArrowheads="1"/>
          </p:cNvSpPr>
          <p:nvPr/>
        </p:nvSpPr>
        <p:spPr bwMode="auto">
          <a:xfrm>
            <a:off x="-4763" y="6529388"/>
            <a:ext cx="7385051" cy="361950"/>
          </a:xfrm>
          <a:prstGeom prst="rect">
            <a:avLst/>
          </a:prstGeom>
          <a:solidFill>
            <a:srgbClr val="538CD5"/>
          </a:solidFill>
          <a:ln>
            <a:noFill/>
          </a:ln>
          <a:extLst>
            <a:ext uri="{91240B29-F687-4F45-9708-019B960494DF}">
              <a14:hiddenLine xmlns:a14="http://schemas.microsoft.com/office/drawing/2010/main" w="25400">
                <a:solidFill>
                  <a:srgbClr val="718841"/>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solidFill>
                  <a:schemeClr val="bg1"/>
                </a:solidFill>
                <a:latin typeface="楷体" panose="02010609060101010101" pitchFamily="49" charset="-122"/>
                <a:ea typeface="楷体" panose="02010609060101010101" pitchFamily="49" charset="-122"/>
                <a:sym typeface="Times New Roman" panose="02020603050405020304" pitchFamily="18" charset="0"/>
              </a:rPr>
              <a:t>             </a:t>
            </a:r>
            <a:r>
              <a:rPr lang="zh-CN" altLang="zh-CN" sz="2000">
                <a:solidFill>
                  <a:schemeClr val="bg1"/>
                </a:solidFill>
                <a:latin typeface="楷体" panose="02010609060101010101" pitchFamily="49" charset="-122"/>
                <a:ea typeface="楷体" panose="02010609060101010101" pitchFamily="49" charset="-122"/>
                <a:sym typeface="Times New Roman" panose="02020603050405020304" pitchFamily="18" charset="0"/>
              </a:rPr>
              <a:t>机械与能源工程学院---高效清洁能源课题组</a:t>
            </a:r>
            <a:endParaRPr lang="zh-CN" altLang="zh-CN"/>
          </a:p>
        </p:txBody>
      </p:sp>
      <p:sp>
        <p:nvSpPr>
          <p:cNvPr id="4100" name="直接连接符 4"/>
          <p:cNvSpPr>
            <a:spLocks noChangeShapeType="1"/>
          </p:cNvSpPr>
          <p:nvPr/>
        </p:nvSpPr>
        <p:spPr bwMode="auto">
          <a:xfrm flipV="1">
            <a:off x="758825" y="0"/>
            <a:ext cx="1588" cy="809625"/>
          </a:xfrm>
          <a:prstGeom prst="line">
            <a:avLst/>
          </a:prstGeom>
          <a:noFill/>
          <a:ln w="15875">
            <a:solidFill>
              <a:srgbClr val="8CB3E3"/>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101" name="图片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2763" y="0"/>
            <a:ext cx="2286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直接连接符 16"/>
          <p:cNvSpPr>
            <a:spLocks noChangeShapeType="1"/>
          </p:cNvSpPr>
          <p:nvPr/>
        </p:nvSpPr>
        <p:spPr bwMode="auto">
          <a:xfrm>
            <a:off x="-4763" y="620713"/>
            <a:ext cx="5513388" cy="1587"/>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 name="直接连接符 23"/>
          <p:cNvSpPr>
            <a:spLocks noChangeShapeType="1"/>
          </p:cNvSpPr>
          <p:nvPr/>
        </p:nvSpPr>
        <p:spPr bwMode="auto">
          <a:xfrm>
            <a:off x="923925" y="-6350"/>
            <a:ext cx="1588" cy="784225"/>
          </a:xfrm>
          <a:prstGeom prst="line">
            <a:avLst/>
          </a:prstGeom>
          <a:noFill/>
          <a:ln w="9525">
            <a:solidFill>
              <a:srgbClr val="76923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Freeform 24" descr="© INSCALE GmbH, 26.05.2010&#10;http://www.presentationload.com/">
            <a:extLst>
              <a:ext uri="{FF2B5EF4-FFF2-40B4-BE49-F238E27FC236}">
                <a16:creationId xmlns="" xmlns:a16="http://schemas.microsoft.com/office/drawing/2014/main" id="{0D301BF0-4207-4FC1-ACA4-D705E1A5FA56}"/>
              </a:ext>
            </a:extLst>
          </p:cNvPr>
          <p:cNvSpPr>
            <a:spLocks/>
          </p:cNvSpPr>
          <p:nvPr/>
        </p:nvSpPr>
        <p:spPr bwMode="gray">
          <a:xfrm>
            <a:off x="6732240" y="866755"/>
            <a:ext cx="2412000" cy="568800"/>
          </a:xfrm>
          <a:custGeom>
            <a:avLst/>
            <a:gdLst/>
            <a:ahLst/>
            <a:cxnLst>
              <a:cxn ang="0">
                <a:pos x="993" y="184"/>
              </a:cxn>
              <a:cxn ang="0">
                <a:pos x="993" y="46"/>
              </a:cxn>
              <a:cxn ang="0">
                <a:pos x="947" y="0"/>
              </a:cxn>
              <a:cxn ang="0">
                <a:pos x="92" y="0"/>
              </a:cxn>
              <a:cxn ang="0">
                <a:pos x="46" y="46"/>
              </a:cxn>
              <a:cxn ang="0">
                <a:pos x="46" y="184"/>
              </a:cxn>
              <a:cxn ang="0">
                <a:pos x="0" y="230"/>
              </a:cxn>
              <a:cxn ang="0">
                <a:pos x="993" y="229"/>
              </a:cxn>
              <a:cxn ang="0">
                <a:pos x="993" y="184"/>
              </a:cxn>
            </a:cxnLst>
            <a:rect l="0" t="0" r="r" b="b"/>
            <a:pathLst>
              <a:path w="993" h="230">
                <a:moveTo>
                  <a:pt x="993" y="184"/>
                </a:moveTo>
                <a:cubicBezTo>
                  <a:pt x="993" y="46"/>
                  <a:pt x="993" y="46"/>
                  <a:pt x="993" y="46"/>
                </a:cubicBezTo>
                <a:cubicBezTo>
                  <a:pt x="993" y="20"/>
                  <a:pt x="971" y="0"/>
                  <a:pt x="947" y="0"/>
                </a:cubicBezTo>
                <a:cubicBezTo>
                  <a:pt x="92" y="0"/>
                  <a:pt x="92" y="0"/>
                  <a:pt x="92" y="0"/>
                </a:cubicBezTo>
                <a:cubicBezTo>
                  <a:pt x="66" y="0"/>
                  <a:pt x="46" y="20"/>
                  <a:pt x="46" y="46"/>
                </a:cubicBezTo>
                <a:cubicBezTo>
                  <a:pt x="46" y="184"/>
                  <a:pt x="46" y="184"/>
                  <a:pt x="46" y="184"/>
                </a:cubicBezTo>
                <a:cubicBezTo>
                  <a:pt x="46" y="208"/>
                  <a:pt x="26" y="230"/>
                  <a:pt x="0" y="230"/>
                </a:cubicBezTo>
                <a:lnTo>
                  <a:pt x="993" y="229"/>
                </a:lnTo>
                <a:lnTo>
                  <a:pt x="993" y="184"/>
                </a:ln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p>
        </p:txBody>
      </p:sp>
      <p:sp>
        <p:nvSpPr>
          <p:cNvPr id="16" name="Text Box 52" descr="© INSCALE GmbH, 26.05.2010&#10;http://www.presentationload.com/">
            <a:extLst>
              <a:ext uri="{FF2B5EF4-FFF2-40B4-BE49-F238E27FC236}">
                <a16:creationId xmlns="" xmlns:a16="http://schemas.microsoft.com/office/drawing/2014/main" id="{F03C1729-2D82-42F2-BF54-981576564C6B}"/>
              </a:ext>
            </a:extLst>
          </p:cNvPr>
          <p:cNvSpPr txBox="1">
            <a:spLocks noChangeArrowheads="1"/>
          </p:cNvSpPr>
          <p:nvPr/>
        </p:nvSpPr>
        <p:spPr bwMode="gray">
          <a:xfrm>
            <a:off x="7092280" y="906690"/>
            <a:ext cx="1872208"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Conclusions</a:t>
            </a:r>
          </a:p>
        </p:txBody>
      </p:sp>
      <p:sp>
        <p:nvSpPr>
          <p:cNvPr id="17" name="Freeform 29" descr="© INSCALE GmbH, 26.05.2010&#10;http://www.presentationload.com/">
            <a:extLst>
              <a:ext uri="{FF2B5EF4-FFF2-40B4-BE49-F238E27FC236}">
                <a16:creationId xmlns="" xmlns:a16="http://schemas.microsoft.com/office/drawing/2014/main" id="{692589D1-EA26-4421-94A2-CD19712160B7}"/>
              </a:ext>
            </a:extLst>
          </p:cNvPr>
          <p:cNvSpPr>
            <a:spLocks/>
          </p:cNvSpPr>
          <p:nvPr/>
        </p:nvSpPr>
        <p:spPr bwMode="gray">
          <a:xfrm>
            <a:off x="4536264" y="865143"/>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8" name="Text Box 52" descr="© INSCALE GmbH, 26.05.2010&#10;http://www.presentationload.com/">
            <a:extLst>
              <a:ext uri="{FF2B5EF4-FFF2-40B4-BE49-F238E27FC236}">
                <a16:creationId xmlns="" xmlns:a16="http://schemas.microsoft.com/office/drawing/2014/main" id="{365066B1-6253-44BE-A180-54813E667D4B}"/>
              </a:ext>
            </a:extLst>
          </p:cNvPr>
          <p:cNvSpPr txBox="1">
            <a:spLocks noChangeArrowheads="1"/>
          </p:cNvSpPr>
          <p:nvPr/>
        </p:nvSpPr>
        <p:spPr bwMode="gray">
          <a:xfrm>
            <a:off x="4788024" y="904514"/>
            <a:ext cx="1863674"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solidFill>
                  <a:schemeClr val="bg1">
                    <a:lumMod val="65000"/>
                  </a:schemeClr>
                </a:solidFill>
                <a:latin typeface="Tw Cen MT Condensed Extra Bold" panose="020B0803020202020204" pitchFamily="34" charset="0"/>
                <a:ea typeface="黑体" panose="02010609060101010101" pitchFamily="49" charset="-122"/>
              </a:rPr>
              <a:t>Case study</a:t>
            </a:r>
          </a:p>
        </p:txBody>
      </p:sp>
      <p:sp>
        <p:nvSpPr>
          <p:cNvPr id="12" name="Freeform 29" descr="© INSCALE GmbH, 26.05.2010&#10;http://www.presentationload.com/">
            <a:extLst>
              <a:ext uri="{FF2B5EF4-FFF2-40B4-BE49-F238E27FC236}">
                <a16:creationId xmlns="" xmlns:a16="http://schemas.microsoft.com/office/drawing/2014/main" id="{0A7C2CC6-99BC-4221-AC4B-1A0F6DDBE5EB}"/>
              </a:ext>
            </a:extLst>
          </p:cNvPr>
          <p:cNvSpPr>
            <a:spLocks/>
          </p:cNvSpPr>
          <p:nvPr/>
        </p:nvSpPr>
        <p:spPr bwMode="gray">
          <a:xfrm>
            <a:off x="2267744" y="867319"/>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5" name="Text Box 52" descr="© INSCALE GmbH, 26.05.2010&#10;http://www.presentationload.com/">
            <a:extLst>
              <a:ext uri="{FF2B5EF4-FFF2-40B4-BE49-F238E27FC236}">
                <a16:creationId xmlns="" xmlns:a16="http://schemas.microsoft.com/office/drawing/2014/main" id="{244DC8C8-105A-4B63-B7F1-36150054B343}"/>
              </a:ext>
            </a:extLst>
          </p:cNvPr>
          <p:cNvSpPr txBox="1">
            <a:spLocks noChangeArrowheads="1"/>
          </p:cNvSpPr>
          <p:nvPr/>
        </p:nvSpPr>
        <p:spPr bwMode="gray">
          <a:xfrm>
            <a:off x="2483768" y="906690"/>
            <a:ext cx="1863674" cy="469892"/>
          </a:xfrm>
          <a:prstGeom prst="rect">
            <a:avLst/>
          </a:prstGeom>
          <a:noFill/>
          <a:ln w="9525">
            <a:noFill/>
            <a:miter lim="800000"/>
            <a:headEnd/>
            <a:tailEnd/>
          </a:ln>
          <a:effectLst>
            <a:outerShdw blurRad="50800" dist="38100" dir="2700000" algn="tl" rotWithShape="0">
              <a:prstClr val="black">
                <a:alpha val="40000"/>
              </a:prstClr>
            </a:outerShdw>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latin typeface="Tw Cen MT Condensed Extra Bold" panose="020B0803020202020204" pitchFamily="34" charset="0"/>
                <a:ea typeface="黑体" panose="02010609060101010101" pitchFamily="49" charset="-122"/>
              </a:rPr>
              <a:t>Methodology</a:t>
            </a:r>
          </a:p>
        </p:txBody>
      </p:sp>
      <p:sp>
        <p:nvSpPr>
          <p:cNvPr id="13" name="Freeform 29" descr="© INSCALE GmbH, 26.05.2010&#10;http://www.presentationload.com/">
            <a:extLst>
              <a:ext uri="{FF2B5EF4-FFF2-40B4-BE49-F238E27FC236}">
                <a16:creationId xmlns="" xmlns:a16="http://schemas.microsoft.com/office/drawing/2014/main" id="{455E27F8-F483-4CC5-8B8C-C374B7BF0624}"/>
              </a:ext>
            </a:extLst>
          </p:cNvPr>
          <p:cNvSpPr>
            <a:spLocks/>
          </p:cNvSpPr>
          <p:nvPr/>
        </p:nvSpPr>
        <p:spPr bwMode="gray">
          <a:xfrm>
            <a:off x="8199" y="867319"/>
            <a:ext cx="2376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a:p>
        </p:txBody>
      </p:sp>
      <p:sp>
        <p:nvSpPr>
          <p:cNvPr id="14" name="Text Box 52" descr="© INSCALE GmbH, 26.05.2010&#10;http://www.presentationload.com/">
            <a:extLst>
              <a:ext uri="{FF2B5EF4-FFF2-40B4-BE49-F238E27FC236}">
                <a16:creationId xmlns="" xmlns:a16="http://schemas.microsoft.com/office/drawing/2014/main" id="{FA23ABE7-F510-4969-92A7-1CD6FC5E7559}"/>
              </a:ext>
            </a:extLst>
          </p:cNvPr>
          <p:cNvSpPr txBox="1">
            <a:spLocks noChangeArrowheads="1"/>
          </p:cNvSpPr>
          <p:nvPr/>
        </p:nvSpPr>
        <p:spPr bwMode="gray">
          <a:xfrm>
            <a:off x="256926" y="906690"/>
            <a:ext cx="1722786"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Introduction</a:t>
            </a:r>
          </a:p>
        </p:txBody>
      </p:sp>
      <p:sp>
        <p:nvSpPr>
          <p:cNvPr id="20" name="内容占位符 2">
            <a:extLst>
              <a:ext uri="{FF2B5EF4-FFF2-40B4-BE49-F238E27FC236}">
                <a16:creationId xmlns="" xmlns:a16="http://schemas.microsoft.com/office/drawing/2014/main" id="{427F0AD0-FC86-42EC-B7B7-D7780CC13D5E}"/>
              </a:ext>
            </a:extLst>
          </p:cNvPr>
          <p:cNvSpPr txBox="1">
            <a:spLocks noChangeArrowheads="1"/>
          </p:cNvSpPr>
          <p:nvPr/>
        </p:nvSpPr>
        <p:spPr bwMode="auto">
          <a:xfrm>
            <a:off x="35496" y="1639442"/>
            <a:ext cx="9044434" cy="423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0070C0"/>
              </a:buClr>
              <a:buSzPct val="75000"/>
              <a:buFont typeface="Wingdings" pitchFamily="2" charset="2"/>
              <a:buNone/>
              <a:defRPr sz="2400" kern="1200">
                <a:solidFill>
                  <a:schemeClr val="tx1"/>
                </a:solidFill>
                <a:latin typeface="Times New Roman" pitchFamily="18" charset="0"/>
                <a:ea typeface="+mn-ea"/>
                <a:cs typeface="Times New Roman" pitchFamily="18" charset="0"/>
              </a:defRPr>
            </a:lvl1pPr>
            <a:lvl2pPr marL="457200" indent="0" algn="ctr" rtl="0" eaLnBrk="1" fontAlgn="base" hangingPunct="1">
              <a:spcBef>
                <a:spcPct val="20000"/>
              </a:spcBef>
              <a:spcAft>
                <a:spcPct val="0"/>
              </a:spcAft>
              <a:buFont typeface="Arial" charset="0"/>
              <a:buNone/>
              <a:defRPr sz="2000" kern="1200">
                <a:solidFill>
                  <a:schemeClr val="tx1"/>
                </a:solidFill>
                <a:latin typeface="Times New Roman" pitchFamily="18" charset="0"/>
                <a:ea typeface="+mn-ea"/>
                <a:cs typeface="Times New Roman" pitchFamily="18" charset="0"/>
              </a:defRPr>
            </a:lvl2pPr>
            <a:lvl3pPr marL="914400" indent="0" algn="ctr" rtl="0" eaLnBrk="1" fontAlgn="base" hangingPunct="1">
              <a:spcBef>
                <a:spcPct val="20000"/>
              </a:spcBef>
              <a:spcAft>
                <a:spcPct val="0"/>
              </a:spcAft>
              <a:buFont typeface="Arial" charset="0"/>
              <a:buNone/>
              <a:defRPr sz="1800" kern="1200">
                <a:solidFill>
                  <a:schemeClr val="tx1"/>
                </a:solidFill>
                <a:latin typeface="Times New Roman" pitchFamily="18" charset="0"/>
                <a:ea typeface="+mn-ea"/>
                <a:cs typeface="Times New Roman" pitchFamily="18" charset="0"/>
              </a:defRPr>
            </a:lvl3pPr>
            <a:lvl4pPr marL="1371600" indent="0" algn="ctr" rtl="0" eaLnBrk="1" fontAlgn="base" hangingPunct="1">
              <a:spcBef>
                <a:spcPct val="20000"/>
              </a:spcBef>
              <a:spcAft>
                <a:spcPct val="0"/>
              </a:spcAft>
              <a:buFont typeface="Arial" charset="0"/>
              <a:buNone/>
              <a:defRPr sz="1600" kern="1200">
                <a:solidFill>
                  <a:schemeClr val="tx1"/>
                </a:solidFill>
                <a:latin typeface="Times New Roman" pitchFamily="18" charset="0"/>
                <a:ea typeface="+mn-ea"/>
                <a:cs typeface="Times New Roman" pitchFamily="18" charset="0"/>
              </a:defRPr>
            </a:lvl4pPr>
            <a:lvl5pPr marL="1828800" indent="0" algn="ctr" rtl="0" eaLnBrk="1" fontAlgn="base" hangingPunct="1">
              <a:spcBef>
                <a:spcPct val="20000"/>
              </a:spcBef>
              <a:spcAft>
                <a:spcPct val="0"/>
              </a:spcAft>
              <a:buFont typeface="Arial" charset="0"/>
              <a:buNone/>
              <a:defRPr sz="1600" kern="1200">
                <a:solidFill>
                  <a:schemeClr val="tx1"/>
                </a:solidFill>
                <a:latin typeface="Times New Roman" pitchFamily="18" charset="0"/>
                <a:ea typeface="+mn-ea"/>
                <a:cs typeface="Times New Roman" pitchFamily="18" charset="0"/>
              </a:defRPr>
            </a:lvl5pPr>
            <a:lvl6pPr marL="22860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indent="457200" algn="just">
              <a:lnSpc>
                <a:spcPts val="2800"/>
              </a:lnSpc>
            </a:pPr>
            <a:endParaRPr lang="en-US" altLang="zh-CN" sz="2000" dirty="0">
              <a:sym typeface="微软雅黑" panose="020B0503020204020204" pitchFamily="34" charset="-122"/>
            </a:endParaRPr>
          </a:p>
        </p:txBody>
      </p:sp>
      <p:sp>
        <p:nvSpPr>
          <p:cNvPr id="21" name="文本框 4">
            <a:extLst>
              <a:ext uri="{FF2B5EF4-FFF2-40B4-BE49-F238E27FC236}">
                <a16:creationId xmlns="" xmlns:a16="http://schemas.microsoft.com/office/drawing/2014/main" id="{43D4DB1D-DB1D-43B5-808B-3BBE86CF4300}"/>
              </a:ext>
            </a:extLst>
          </p:cNvPr>
          <p:cNvSpPr>
            <a:spLocks noChangeArrowheads="1"/>
          </p:cNvSpPr>
          <p:nvPr/>
        </p:nvSpPr>
        <p:spPr bwMode="auto">
          <a:xfrm>
            <a:off x="899542" y="159023"/>
            <a:ext cx="6264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dirty="0">
                <a:solidFill>
                  <a:schemeClr val="bg1">
                    <a:lumMod val="50000"/>
                  </a:schemeClr>
                </a:solidFill>
                <a:latin typeface="+mn-lt"/>
                <a:sym typeface="微软雅黑" panose="020B0503020204020204" pitchFamily="34" charset="-122"/>
              </a:rPr>
              <a:t>The Impact of Solar Radiation on Pollutant Transmission Characteristics in High-rise Building</a:t>
            </a:r>
          </a:p>
        </p:txBody>
      </p:sp>
      <p:sp>
        <p:nvSpPr>
          <p:cNvPr id="22" name="内容占位符 2">
            <a:extLst>
              <a:ext uri="{FF2B5EF4-FFF2-40B4-BE49-F238E27FC236}">
                <a16:creationId xmlns="" xmlns:a16="http://schemas.microsoft.com/office/drawing/2014/main" id="{427F0AD0-FC86-42EC-B7B7-D7780CC13D5E}"/>
              </a:ext>
            </a:extLst>
          </p:cNvPr>
          <p:cNvSpPr txBox="1">
            <a:spLocks noChangeArrowheads="1"/>
          </p:cNvSpPr>
          <p:nvPr/>
        </p:nvSpPr>
        <p:spPr bwMode="auto">
          <a:xfrm>
            <a:off x="187896" y="1791842"/>
            <a:ext cx="9044434" cy="423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0070C0"/>
              </a:buClr>
              <a:buSzPct val="75000"/>
              <a:buFont typeface="Wingdings" pitchFamily="2" charset="2"/>
              <a:buNone/>
              <a:defRPr sz="2400" kern="1200">
                <a:solidFill>
                  <a:schemeClr val="tx1"/>
                </a:solidFill>
                <a:latin typeface="Times New Roman" pitchFamily="18" charset="0"/>
                <a:ea typeface="+mn-ea"/>
                <a:cs typeface="Times New Roman" pitchFamily="18" charset="0"/>
              </a:defRPr>
            </a:lvl1pPr>
            <a:lvl2pPr marL="457200" indent="0" algn="ctr" rtl="0" eaLnBrk="1" fontAlgn="base" hangingPunct="1">
              <a:spcBef>
                <a:spcPct val="20000"/>
              </a:spcBef>
              <a:spcAft>
                <a:spcPct val="0"/>
              </a:spcAft>
              <a:buFont typeface="Arial" charset="0"/>
              <a:buNone/>
              <a:defRPr sz="2000" kern="1200">
                <a:solidFill>
                  <a:schemeClr val="tx1"/>
                </a:solidFill>
                <a:latin typeface="Times New Roman" pitchFamily="18" charset="0"/>
                <a:ea typeface="+mn-ea"/>
                <a:cs typeface="Times New Roman" pitchFamily="18" charset="0"/>
              </a:defRPr>
            </a:lvl2pPr>
            <a:lvl3pPr marL="914400" indent="0" algn="ctr" rtl="0" eaLnBrk="1" fontAlgn="base" hangingPunct="1">
              <a:spcBef>
                <a:spcPct val="20000"/>
              </a:spcBef>
              <a:spcAft>
                <a:spcPct val="0"/>
              </a:spcAft>
              <a:buFont typeface="Arial" charset="0"/>
              <a:buNone/>
              <a:defRPr sz="1800" kern="1200">
                <a:solidFill>
                  <a:schemeClr val="tx1"/>
                </a:solidFill>
                <a:latin typeface="Times New Roman" pitchFamily="18" charset="0"/>
                <a:ea typeface="+mn-ea"/>
                <a:cs typeface="Times New Roman" pitchFamily="18" charset="0"/>
              </a:defRPr>
            </a:lvl3pPr>
            <a:lvl4pPr marL="1371600" indent="0" algn="ctr" rtl="0" eaLnBrk="1" fontAlgn="base" hangingPunct="1">
              <a:spcBef>
                <a:spcPct val="20000"/>
              </a:spcBef>
              <a:spcAft>
                <a:spcPct val="0"/>
              </a:spcAft>
              <a:buFont typeface="Arial" charset="0"/>
              <a:buNone/>
              <a:defRPr sz="1600" kern="1200">
                <a:solidFill>
                  <a:schemeClr val="tx1"/>
                </a:solidFill>
                <a:latin typeface="Times New Roman" pitchFamily="18" charset="0"/>
                <a:ea typeface="+mn-ea"/>
                <a:cs typeface="Times New Roman" pitchFamily="18" charset="0"/>
              </a:defRPr>
            </a:lvl4pPr>
            <a:lvl5pPr marL="1828800" indent="0" algn="ctr" rtl="0" eaLnBrk="1" fontAlgn="base" hangingPunct="1">
              <a:spcBef>
                <a:spcPct val="20000"/>
              </a:spcBef>
              <a:spcAft>
                <a:spcPct val="0"/>
              </a:spcAft>
              <a:buFont typeface="Arial" charset="0"/>
              <a:buNone/>
              <a:defRPr sz="1600" kern="1200">
                <a:solidFill>
                  <a:schemeClr val="tx1"/>
                </a:solidFill>
                <a:latin typeface="Times New Roman" pitchFamily="18" charset="0"/>
                <a:ea typeface="+mn-ea"/>
                <a:cs typeface="Times New Roman" pitchFamily="18" charset="0"/>
              </a:defRPr>
            </a:lvl5pPr>
            <a:lvl6pPr marL="22860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algn="just">
              <a:lnSpc>
                <a:spcPts val="2800"/>
              </a:lnSpc>
            </a:pPr>
            <a:r>
              <a:rPr lang="en-US" altLang="zh-CN" sz="2000" b="1" i="1" dirty="0" smtClean="0"/>
              <a:t>3. </a:t>
            </a:r>
            <a:r>
              <a:rPr lang="en-GB" sz="2000" b="1" i="1" dirty="0" smtClean="0"/>
              <a:t>Physical model and case configuration</a:t>
            </a:r>
          </a:p>
          <a:p>
            <a:pPr algn="just">
              <a:lnSpc>
                <a:spcPts val="2800"/>
              </a:lnSpc>
            </a:pPr>
            <a:r>
              <a:rPr lang="en-US" altLang="zh-CN" sz="2000" dirty="0" smtClean="0">
                <a:solidFill>
                  <a:schemeClr val="tx2"/>
                </a:solidFill>
              </a:rPr>
              <a:t>    </a:t>
            </a:r>
            <a:endParaRPr lang="en-US" altLang="zh-CN" sz="2000" dirty="0">
              <a:sym typeface="微软雅黑" panose="020B0503020204020204" pitchFamily="34" charset="-122"/>
            </a:endParaRPr>
          </a:p>
        </p:txBody>
      </p:sp>
      <p:pic>
        <p:nvPicPr>
          <p:cNvPr id="23" name="图片 2"/>
          <p:cNvPicPr>
            <a:picLocks noChangeAspect="1" noChangeArrowheads="1"/>
          </p:cNvPicPr>
          <p:nvPr/>
        </p:nvPicPr>
        <p:blipFill>
          <a:blip r:embed="rId5">
            <a:extLst>
              <a:ext uri="{28A0092B-C50C-407E-A947-70E740481C1C}">
                <a14:useLocalDpi xmlns:a14="http://schemas.microsoft.com/office/drawing/2010/main" val="0"/>
              </a:ext>
            </a:extLst>
          </a:blip>
          <a:srcRect r="5542"/>
          <a:stretch>
            <a:fillRect/>
          </a:stretch>
        </p:blipFill>
        <p:spPr bwMode="auto">
          <a:xfrm>
            <a:off x="126739" y="2276872"/>
            <a:ext cx="5201762" cy="2880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4" name="对象 23"/>
          <p:cNvGraphicFramePr>
            <a:graphicFrameLocks noChangeAspect="1"/>
          </p:cNvGraphicFramePr>
          <p:nvPr>
            <p:extLst>
              <p:ext uri="{D42A27DB-BD31-4B8C-83A1-F6EECF244321}">
                <p14:modId xmlns:p14="http://schemas.microsoft.com/office/powerpoint/2010/main" val="3704306672"/>
              </p:ext>
            </p:extLst>
          </p:nvPr>
        </p:nvGraphicFramePr>
        <p:xfrm>
          <a:off x="5463016" y="2388632"/>
          <a:ext cx="3322941" cy="2520000"/>
        </p:xfrm>
        <a:graphic>
          <a:graphicData uri="http://schemas.openxmlformats.org/presentationml/2006/ole">
            <mc:AlternateContent xmlns:mc="http://schemas.openxmlformats.org/markup-compatibility/2006">
              <mc:Choice xmlns:v="urn:schemas-microsoft-com:vml" Requires="v">
                <p:oleObj spid="_x0000_s4155" name="BMP 图像" r:id="rId6" imgW="7857143" imgH="5952381" progId="Paint.Picture">
                  <p:embed/>
                </p:oleObj>
              </mc:Choice>
              <mc:Fallback>
                <p:oleObj name="BMP 图像" r:id="rId6" imgW="7857143" imgH="5952381"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3016" y="2388632"/>
                        <a:ext cx="3322941" cy="252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表格 26"/>
          <p:cNvGraphicFramePr>
            <a:graphicFrameLocks noGrp="1"/>
          </p:cNvGraphicFramePr>
          <p:nvPr>
            <p:extLst>
              <p:ext uri="{D42A27DB-BD31-4B8C-83A1-F6EECF244321}">
                <p14:modId xmlns:p14="http://schemas.microsoft.com/office/powerpoint/2010/main" val="1062921731"/>
              </p:ext>
            </p:extLst>
          </p:nvPr>
        </p:nvGraphicFramePr>
        <p:xfrm>
          <a:off x="395536" y="5301208"/>
          <a:ext cx="8540379" cy="1051560"/>
        </p:xfrm>
        <a:graphic>
          <a:graphicData uri="http://schemas.openxmlformats.org/drawingml/2006/table">
            <a:tbl>
              <a:tblPr firstRow="1" firstCol="1" bandRow="1">
                <a:tableStyleId>{69CF1AB2-1976-4502-BF36-3FF5EA218861}</a:tableStyleId>
              </a:tblPr>
              <a:tblGrid>
                <a:gridCol w="1116487"/>
                <a:gridCol w="1403793"/>
                <a:gridCol w="1152128"/>
                <a:gridCol w="1218899"/>
                <a:gridCol w="1314692"/>
                <a:gridCol w="1131361"/>
                <a:gridCol w="1203019"/>
              </a:tblGrid>
              <a:tr h="345311">
                <a:tc>
                  <a:txBody>
                    <a:bodyPr/>
                    <a:lstStyle/>
                    <a:p>
                      <a:pPr algn="ctr">
                        <a:spcAft>
                          <a:spcPts val="0"/>
                        </a:spcAft>
                      </a:pPr>
                      <a:r>
                        <a:rPr lang="en-US" altLang="zh-CN" sz="1200" kern="100" dirty="0" smtClean="0">
                          <a:effectLst/>
                        </a:rPr>
                        <a:t>Turbulent effect </a:t>
                      </a:r>
                      <a:endParaRPr lang="en-US" sz="1200" kern="100" dirty="0">
                        <a:effectLst/>
                        <a:latin typeface="Times New Roman" panose="02020603050405020304" pitchFamily="18" charset="0"/>
                        <a:ea typeface="宋体"/>
                        <a:cs typeface="Times New Roman" panose="02020603050405020304" pitchFamily="18" charset="0"/>
                      </a:endParaRPr>
                    </a:p>
                  </a:txBody>
                  <a:tcPr anchor="ctr"/>
                </a:tc>
                <a:tc>
                  <a:txBody>
                    <a:bodyPr/>
                    <a:lstStyle/>
                    <a:p>
                      <a:pPr algn="ctr">
                        <a:spcAft>
                          <a:spcPts val="0"/>
                        </a:spcAft>
                      </a:pPr>
                      <a:r>
                        <a:rPr lang="en-US" altLang="zh-CN" sz="1200" kern="100" dirty="0" smtClean="0">
                          <a:effectLst/>
                        </a:rPr>
                        <a:t>Pressure-velocity coupling algorithm</a:t>
                      </a:r>
                      <a:endParaRPr lang="en-US" sz="1200" kern="100" dirty="0">
                        <a:effectLst/>
                        <a:latin typeface="Times New Roman" panose="02020603050405020304" pitchFamily="18" charset="0"/>
                        <a:ea typeface="宋体"/>
                        <a:cs typeface="Times New Roman" panose="02020603050405020304" pitchFamily="18" charset="0"/>
                      </a:endParaRPr>
                    </a:p>
                  </a:txBody>
                  <a:tcPr anchor="ctr"/>
                </a:tc>
                <a:tc>
                  <a:txBody>
                    <a:bodyPr/>
                    <a:lstStyle/>
                    <a:p>
                      <a:pPr algn="ctr">
                        <a:spcAft>
                          <a:spcPts val="0"/>
                        </a:spcAft>
                      </a:pPr>
                      <a:r>
                        <a:rPr lang="en-US" altLang="zh-CN" sz="1200" kern="100" dirty="0" smtClean="0">
                          <a:effectLst/>
                        </a:rPr>
                        <a:t>Pressure interpolation method </a:t>
                      </a:r>
                      <a:endParaRPr lang="en-US" sz="1200" kern="100" dirty="0">
                        <a:effectLst/>
                        <a:latin typeface="Times New Roman" panose="02020603050405020304" pitchFamily="18" charset="0"/>
                        <a:ea typeface="宋体"/>
                        <a:cs typeface="Times New Roman" panose="02020603050405020304" pitchFamily="18" charset="0"/>
                      </a:endParaRPr>
                    </a:p>
                  </a:txBody>
                  <a:tcPr anchor="ctr"/>
                </a:tc>
                <a:tc>
                  <a:txBody>
                    <a:bodyPr/>
                    <a:lstStyle/>
                    <a:p>
                      <a:pPr algn="ctr">
                        <a:spcAft>
                          <a:spcPts val="0"/>
                        </a:spcAft>
                      </a:pPr>
                      <a:r>
                        <a:rPr lang="en-US" sz="1200" kern="100" dirty="0" smtClean="0">
                          <a:effectLst/>
                          <a:latin typeface="Times New Roman" panose="02020603050405020304" pitchFamily="18" charset="0"/>
                          <a:ea typeface="宋体"/>
                          <a:cs typeface="Times New Roman" panose="02020603050405020304" pitchFamily="18" charset="0"/>
                        </a:rPr>
                        <a:t>Other discretization scheme </a:t>
                      </a:r>
                      <a:endParaRPr lang="en-US" sz="1200" kern="100" dirty="0">
                        <a:effectLst/>
                        <a:latin typeface="Times New Roman" panose="02020603050405020304" pitchFamily="18" charset="0"/>
                        <a:ea typeface="宋体"/>
                        <a:cs typeface="Times New Roman" panose="02020603050405020304" pitchFamily="18" charset="0"/>
                      </a:endParaRPr>
                    </a:p>
                  </a:txBody>
                  <a:tcPr anchor="ctr"/>
                </a:tc>
                <a:tc>
                  <a:txBody>
                    <a:bodyPr/>
                    <a:lstStyle/>
                    <a:p>
                      <a:pPr algn="ctr">
                        <a:spcAft>
                          <a:spcPts val="0"/>
                        </a:spcAft>
                      </a:pPr>
                      <a:r>
                        <a:rPr lang="en-US" sz="1200" kern="100" dirty="0" smtClean="0">
                          <a:effectLst/>
                          <a:latin typeface="+mn-lt"/>
                          <a:ea typeface="+mn-ea"/>
                          <a:cs typeface="+mn-cs"/>
                        </a:rPr>
                        <a:t>Inlet</a:t>
                      </a:r>
                      <a:endParaRPr lang="en-US" sz="1200" kern="100" dirty="0">
                        <a:effectLst/>
                        <a:latin typeface="Times New Roman" panose="02020603050405020304" pitchFamily="18" charset="0"/>
                        <a:ea typeface="宋体"/>
                        <a:cs typeface="Times New Roman" panose="02020603050405020304" pitchFamily="18" charset="0"/>
                      </a:endParaRPr>
                    </a:p>
                  </a:txBody>
                  <a:tcPr marL="0" marR="0" marT="0" marB="0" anchor="ctr"/>
                </a:tc>
                <a:tc>
                  <a:txBody>
                    <a:bodyPr/>
                    <a:lstStyle/>
                    <a:p>
                      <a:pPr algn="ctr">
                        <a:spcAft>
                          <a:spcPts val="0"/>
                        </a:spcAft>
                      </a:pPr>
                      <a:r>
                        <a:rPr lang="en-US" sz="1200" kern="100" dirty="0" smtClean="0">
                          <a:effectLst/>
                          <a:latin typeface="+mn-lt"/>
                          <a:ea typeface="+mn-ea"/>
                          <a:cs typeface="+mn-cs"/>
                        </a:rPr>
                        <a:t>Wall</a:t>
                      </a:r>
                      <a:endParaRPr lang="en-US" sz="1200" kern="100" dirty="0">
                        <a:effectLst/>
                        <a:latin typeface="Times New Roman" panose="02020603050405020304" pitchFamily="18" charset="0"/>
                        <a:ea typeface="宋体"/>
                        <a:cs typeface="Times New Roman" panose="02020603050405020304" pitchFamily="18" charset="0"/>
                      </a:endParaRPr>
                    </a:p>
                  </a:txBody>
                  <a:tcPr marL="0" marR="0" marT="0" marB="0" anchor="ctr"/>
                </a:tc>
                <a:tc>
                  <a:txBody>
                    <a:bodyPr/>
                    <a:lstStyle/>
                    <a:p>
                      <a:pPr algn="ctr">
                        <a:spcAft>
                          <a:spcPts val="0"/>
                        </a:spcAft>
                      </a:pPr>
                      <a:r>
                        <a:rPr lang="en-US" sz="1200" kern="100" dirty="0" smtClean="0">
                          <a:effectLst/>
                          <a:latin typeface="+mn-lt"/>
                          <a:ea typeface="+mn-ea"/>
                          <a:cs typeface="+mn-cs"/>
                        </a:rPr>
                        <a:t>Outlet</a:t>
                      </a:r>
                      <a:endParaRPr lang="en-US" sz="1200" kern="100" dirty="0">
                        <a:effectLst/>
                        <a:latin typeface="Times New Roman" panose="02020603050405020304" pitchFamily="18" charset="0"/>
                        <a:ea typeface="宋体"/>
                        <a:cs typeface="Times New Roman" panose="02020603050405020304" pitchFamily="18" charset="0"/>
                      </a:endParaRPr>
                    </a:p>
                  </a:txBody>
                  <a:tcPr marL="0" marR="0" marT="0" marB="0" anchor="ctr"/>
                </a:tc>
              </a:tr>
              <a:tr h="383153">
                <a:tc>
                  <a:txBody>
                    <a:bodyPr/>
                    <a:lstStyle/>
                    <a:p>
                      <a:pPr algn="ctr">
                        <a:spcAft>
                          <a:spcPts val="0"/>
                        </a:spcAft>
                      </a:pPr>
                      <a:r>
                        <a:rPr lang="en-US" altLang="zh-CN" sz="1050" kern="100" dirty="0" smtClean="0">
                          <a:effectLst/>
                        </a:rPr>
                        <a:t>RNG</a:t>
                      </a:r>
                      <a:r>
                        <a:rPr lang="en-US" sz="1050" kern="100" dirty="0" smtClean="0">
                          <a:effectLst/>
                        </a:rPr>
                        <a:t> </a:t>
                      </a:r>
                      <a:r>
                        <a:rPr lang="en-US" sz="1050" i="1" kern="100" dirty="0">
                          <a:effectLst/>
                        </a:rPr>
                        <a:t>k-</a:t>
                      </a:r>
                      <a:r>
                        <a:rPr lang="el-GR" sz="1050" i="1" kern="100" dirty="0" smtClean="0">
                          <a:effectLst/>
                        </a:rPr>
                        <a:t>ε</a:t>
                      </a:r>
                      <a:endParaRPr lang="en-US" sz="1050" i="1" kern="100" dirty="0" smtClean="0">
                        <a:effectLst/>
                      </a:endParaRPr>
                    </a:p>
                    <a:p>
                      <a:pPr algn="ctr">
                        <a:spcAft>
                          <a:spcPts val="0"/>
                        </a:spcAft>
                      </a:pPr>
                      <a:r>
                        <a:rPr lang="en-US" altLang="zh-CN" sz="1050" kern="100" dirty="0" smtClean="0">
                          <a:effectLst/>
                        </a:rPr>
                        <a:t>+Enhanced WF</a:t>
                      </a:r>
                      <a:endParaRPr lang="en-US" sz="1050" b="0" i="0" kern="100" dirty="0">
                        <a:effectLst/>
                        <a:latin typeface="Times New Roman" panose="02020603050405020304" pitchFamily="18" charset="0"/>
                        <a:ea typeface="宋体"/>
                        <a:cs typeface="Times New Roman" panose="02020603050405020304" pitchFamily="18" charset="0"/>
                      </a:endParaRPr>
                    </a:p>
                  </a:txBody>
                  <a:tcPr anchor="ctr"/>
                </a:tc>
                <a:tc>
                  <a:txBody>
                    <a:bodyPr/>
                    <a:lstStyle/>
                    <a:p>
                      <a:pPr algn="ctr">
                        <a:spcAft>
                          <a:spcPts val="0"/>
                        </a:spcAft>
                      </a:pPr>
                      <a:r>
                        <a:rPr lang="en-US" sz="1050" kern="100" dirty="0">
                          <a:effectLst/>
                        </a:rPr>
                        <a:t>SIMPLE</a:t>
                      </a:r>
                      <a:endParaRPr lang="en-US" sz="1050" kern="100" dirty="0">
                        <a:effectLst/>
                        <a:latin typeface="Times New Roman" panose="02020603050405020304" pitchFamily="18" charset="0"/>
                        <a:ea typeface="宋体"/>
                        <a:cs typeface="Times New Roman" panose="02020603050405020304" pitchFamily="18" charset="0"/>
                      </a:endParaRPr>
                    </a:p>
                  </a:txBody>
                  <a:tcPr anchor="ctr"/>
                </a:tc>
                <a:tc>
                  <a:txBody>
                    <a:bodyPr/>
                    <a:lstStyle/>
                    <a:p>
                      <a:pPr algn="ctr">
                        <a:spcAft>
                          <a:spcPts val="0"/>
                        </a:spcAft>
                      </a:pPr>
                      <a:r>
                        <a:rPr lang="en-US" sz="1050" kern="100" dirty="0">
                          <a:effectLst/>
                        </a:rPr>
                        <a:t>PRESTO!</a:t>
                      </a:r>
                      <a:endParaRPr lang="en-US" sz="1050" kern="100" dirty="0">
                        <a:effectLst/>
                        <a:latin typeface="Times New Roman" panose="02020603050405020304" pitchFamily="18" charset="0"/>
                        <a:ea typeface="宋体"/>
                        <a:cs typeface="Times New Roman" panose="02020603050405020304" pitchFamily="18" charset="0"/>
                      </a:endParaRPr>
                    </a:p>
                  </a:txBody>
                  <a:tcPr anchor="ctr"/>
                </a:tc>
                <a:tc>
                  <a:txBody>
                    <a:bodyPr/>
                    <a:lstStyle/>
                    <a:p>
                      <a:pPr algn="ctr">
                        <a:spcAft>
                          <a:spcPts val="0"/>
                        </a:spcAft>
                      </a:pPr>
                      <a:r>
                        <a:rPr lang="en-US" sz="1050" kern="100" dirty="0">
                          <a:effectLst/>
                        </a:rPr>
                        <a:t>Second order</a:t>
                      </a:r>
                      <a:endParaRPr lang="en-US" sz="1050" kern="100" dirty="0">
                        <a:effectLst/>
                        <a:latin typeface="Times New Roman" panose="02020603050405020304" pitchFamily="18" charset="0"/>
                        <a:ea typeface="宋体"/>
                        <a:cs typeface="Times New Roman" panose="02020603050405020304" pitchFamily="18" charset="0"/>
                      </a:endParaRPr>
                    </a:p>
                  </a:txBody>
                  <a:tcPr anchor="ctr"/>
                </a:tc>
                <a:tc>
                  <a:txBody>
                    <a:bodyPr/>
                    <a:lstStyle/>
                    <a:p>
                      <a:pPr algn="ctr">
                        <a:spcAft>
                          <a:spcPts val="0"/>
                        </a:spcAft>
                      </a:pPr>
                      <a:r>
                        <a:rPr lang="en-US" altLang="zh-CN" sz="1050" kern="100" dirty="0" smtClean="0">
                          <a:effectLst/>
                        </a:rPr>
                        <a:t>Wind profile</a:t>
                      </a:r>
                    </a:p>
                    <a:p>
                      <a:pPr algn="ctr">
                        <a:spcAft>
                          <a:spcPts val="0"/>
                        </a:spcAft>
                      </a:pPr>
                      <a:r>
                        <a:rPr lang="en-US" sz="1050" kern="100" dirty="0" smtClean="0">
                          <a:effectLst/>
                        </a:rPr>
                        <a:t>TI = 8%,</a:t>
                      </a:r>
                      <a:r>
                        <a:rPr lang="en-US" sz="1050" kern="100" baseline="0" dirty="0" smtClean="0">
                          <a:effectLst/>
                        </a:rPr>
                        <a:t> LS=1</a:t>
                      </a:r>
                      <a:r>
                        <a:rPr lang="en-US" altLang="zh-CN" sz="1050" kern="100" baseline="0" dirty="0" smtClean="0">
                          <a:effectLst/>
                        </a:rPr>
                        <a:t>m, T</a:t>
                      </a:r>
                      <a:r>
                        <a:rPr lang="en-US" altLang="zh-CN" sz="1050" kern="100" baseline="-25000" dirty="0" smtClean="0">
                          <a:effectLst/>
                        </a:rPr>
                        <a:t>in</a:t>
                      </a:r>
                      <a:r>
                        <a:rPr lang="en-US" sz="1050" kern="100" dirty="0" smtClean="0">
                          <a:effectLst/>
                        </a:rPr>
                        <a:t> </a:t>
                      </a:r>
                      <a:endParaRPr lang="en-US" sz="1050" kern="100" dirty="0">
                        <a:effectLst/>
                        <a:latin typeface="Times New Roman" panose="02020603050405020304" pitchFamily="18" charset="0"/>
                        <a:ea typeface="宋体"/>
                        <a:cs typeface="Times New Roman" panose="02020603050405020304" pitchFamily="18" charset="0"/>
                      </a:endParaRPr>
                    </a:p>
                  </a:txBody>
                  <a:tcPr marL="0" marR="0" marT="0" marB="0" anchor="ctr"/>
                </a:tc>
                <a:tc>
                  <a:txBody>
                    <a:bodyPr/>
                    <a:lstStyle/>
                    <a:p>
                      <a:pPr algn="ctr">
                        <a:spcAft>
                          <a:spcPts val="0"/>
                        </a:spcAft>
                      </a:pPr>
                      <a:r>
                        <a:rPr lang="en-US" altLang="zh-CN" sz="1050" kern="100" dirty="0" smtClean="0">
                          <a:effectLst/>
                        </a:rPr>
                        <a:t>Windward</a:t>
                      </a:r>
                      <a:r>
                        <a:rPr lang="en-US" altLang="zh-CN" sz="1050" kern="100" baseline="0" dirty="0" smtClean="0">
                          <a:effectLst/>
                        </a:rPr>
                        <a:t> </a:t>
                      </a:r>
                      <a:r>
                        <a:rPr lang="en-US" altLang="zh-CN" sz="1050" kern="100" dirty="0" smtClean="0">
                          <a:effectLst/>
                        </a:rPr>
                        <a:t>T</a:t>
                      </a:r>
                      <a:r>
                        <a:rPr lang="en-US" altLang="zh-CN" sz="1050" kern="100" baseline="-25000" dirty="0" smtClean="0">
                          <a:effectLst/>
                        </a:rPr>
                        <a:t>w</a:t>
                      </a:r>
                    </a:p>
                    <a:p>
                      <a:pPr algn="ctr">
                        <a:spcAft>
                          <a:spcPts val="0"/>
                        </a:spcAft>
                      </a:pPr>
                      <a:r>
                        <a:rPr lang="en-US" sz="1050" kern="100" baseline="0" dirty="0" smtClean="0">
                          <a:effectLst/>
                          <a:latin typeface="Times New Roman" panose="02020603050405020304" pitchFamily="18" charset="0"/>
                          <a:ea typeface="宋体"/>
                          <a:cs typeface="Times New Roman" panose="02020603050405020304" pitchFamily="18" charset="0"/>
                        </a:rPr>
                        <a:t>Adiabatic</a:t>
                      </a:r>
                      <a:endParaRPr lang="en-US" sz="1050" kern="100" baseline="0" dirty="0">
                        <a:effectLst/>
                        <a:latin typeface="Times New Roman" panose="02020603050405020304" pitchFamily="18" charset="0"/>
                        <a:ea typeface="宋体"/>
                        <a:cs typeface="Times New Roman" panose="02020603050405020304" pitchFamily="18" charset="0"/>
                      </a:endParaRPr>
                    </a:p>
                  </a:txBody>
                  <a:tcPr marL="0" marR="0" marT="0" marB="0" anchor="ctr"/>
                </a:tc>
                <a:tc>
                  <a:txBody>
                    <a:bodyPr/>
                    <a:lstStyle/>
                    <a:p>
                      <a:pPr algn="ctr">
                        <a:spcAft>
                          <a:spcPts val="0"/>
                        </a:spcAft>
                      </a:pPr>
                      <a:r>
                        <a:rPr lang="en-US" sz="1050" kern="100" dirty="0">
                          <a:effectLst/>
                        </a:rPr>
                        <a:t>Pressure outlet</a:t>
                      </a:r>
                      <a:endParaRPr lang="en-US" sz="1050" kern="100" dirty="0">
                        <a:effectLst/>
                        <a:latin typeface="Times New Roman" panose="02020603050405020304" pitchFamily="18" charset="0"/>
                        <a:ea typeface="宋体"/>
                        <a:cs typeface="Times New Roman" panose="02020603050405020304" pitchFamily="18" charset="0"/>
                      </a:endParaRPr>
                    </a:p>
                  </a:txBody>
                  <a:tcPr marL="0" marR="0" marT="0" marB="0" anchor="ctr"/>
                </a:tc>
              </a:tr>
            </a:tbl>
          </a:graphicData>
        </a:graphic>
      </p:graphicFrame>
    </p:spTree>
    <p:extLst>
      <p:ext uri="{BB962C8B-B14F-4D97-AF65-F5344CB8AC3E}">
        <p14:creationId xmlns:p14="http://schemas.microsoft.com/office/powerpoint/2010/main" val="32539304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938" y="6529388"/>
            <a:ext cx="2028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标题 1"/>
          <p:cNvSpPr>
            <a:spLocks noChangeArrowheads="1"/>
          </p:cNvSpPr>
          <p:nvPr/>
        </p:nvSpPr>
        <p:spPr bwMode="auto">
          <a:xfrm>
            <a:off x="-4763" y="6529388"/>
            <a:ext cx="7385051" cy="361950"/>
          </a:xfrm>
          <a:prstGeom prst="rect">
            <a:avLst/>
          </a:prstGeom>
          <a:solidFill>
            <a:srgbClr val="538CD5"/>
          </a:solidFill>
          <a:ln>
            <a:noFill/>
          </a:ln>
          <a:extLst>
            <a:ext uri="{91240B29-F687-4F45-9708-019B960494DF}">
              <a14:hiddenLine xmlns:a14="http://schemas.microsoft.com/office/drawing/2010/main" w="25400">
                <a:solidFill>
                  <a:srgbClr val="718841"/>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solidFill>
                  <a:schemeClr val="bg1"/>
                </a:solidFill>
                <a:latin typeface="楷体" panose="02010609060101010101" pitchFamily="49" charset="-122"/>
                <a:ea typeface="楷体" panose="02010609060101010101" pitchFamily="49" charset="-122"/>
                <a:sym typeface="Times New Roman" panose="02020603050405020304" pitchFamily="18" charset="0"/>
              </a:rPr>
              <a:t>             </a:t>
            </a:r>
            <a:r>
              <a:rPr lang="zh-CN" altLang="zh-CN" sz="2000">
                <a:solidFill>
                  <a:schemeClr val="bg1"/>
                </a:solidFill>
                <a:latin typeface="楷体" panose="02010609060101010101" pitchFamily="49" charset="-122"/>
                <a:ea typeface="楷体" panose="02010609060101010101" pitchFamily="49" charset="-122"/>
                <a:sym typeface="Times New Roman" panose="02020603050405020304" pitchFamily="18" charset="0"/>
              </a:rPr>
              <a:t>机械与能源工程学院---高效清洁能源课题组</a:t>
            </a:r>
            <a:endParaRPr lang="zh-CN" altLang="zh-CN"/>
          </a:p>
        </p:txBody>
      </p:sp>
      <p:sp>
        <p:nvSpPr>
          <p:cNvPr id="4100" name="直接连接符 4"/>
          <p:cNvSpPr>
            <a:spLocks noChangeShapeType="1"/>
          </p:cNvSpPr>
          <p:nvPr/>
        </p:nvSpPr>
        <p:spPr bwMode="auto">
          <a:xfrm flipV="1">
            <a:off x="758825" y="0"/>
            <a:ext cx="1588" cy="809625"/>
          </a:xfrm>
          <a:prstGeom prst="line">
            <a:avLst/>
          </a:prstGeom>
          <a:noFill/>
          <a:ln w="15875">
            <a:solidFill>
              <a:srgbClr val="8CB3E3"/>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101" name="图片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2763" y="0"/>
            <a:ext cx="2286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直接连接符 16"/>
          <p:cNvSpPr>
            <a:spLocks noChangeShapeType="1"/>
          </p:cNvSpPr>
          <p:nvPr/>
        </p:nvSpPr>
        <p:spPr bwMode="auto">
          <a:xfrm>
            <a:off x="-4763" y="620713"/>
            <a:ext cx="5513388" cy="1587"/>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 name="直接连接符 23"/>
          <p:cNvSpPr>
            <a:spLocks noChangeShapeType="1"/>
          </p:cNvSpPr>
          <p:nvPr/>
        </p:nvSpPr>
        <p:spPr bwMode="auto">
          <a:xfrm>
            <a:off x="923925" y="-6350"/>
            <a:ext cx="1588" cy="784225"/>
          </a:xfrm>
          <a:prstGeom prst="line">
            <a:avLst/>
          </a:prstGeom>
          <a:noFill/>
          <a:ln w="9525">
            <a:solidFill>
              <a:srgbClr val="76923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Freeform 24" descr="© INSCALE GmbH, 26.05.2010&#10;http://www.presentationload.com/">
            <a:extLst>
              <a:ext uri="{FF2B5EF4-FFF2-40B4-BE49-F238E27FC236}">
                <a16:creationId xmlns="" xmlns:a16="http://schemas.microsoft.com/office/drawing/2014/main" id="{0D301BF0-4207-4FC1-ACA4-D705E1A5FA56}"/>
              </a:ext>
            </a:extLst>
          </p:cNvPr>
          <p:cNvSpPr>
            <a:spLocks/>
          </p:cNvSpPr>
          <p:nvPr/>
        </p:nvSpPr>
        <p:spPr bwMode="gray">
          <a:xfrm>
            <a:off x="6732240" y="866755"/>
            <a:ext cx="2412000" cy="568800"/>
          </a:xfrm>
          <a:custGeom>
            <a:avLst/>
            <a:gdLst/>
            <a:ahLst/>
            <a:cxnLst>
              <a:cxn ang="0">
                <a:pos x="993" y="184"/>
              </a:cxn>
              <a:cxn ang="0">
                <a:pos x="993" y="46"/>
              </a:cxn>
              <a:cxn ang="0">
                <a:pos x="947" y="0"/>
              </a:cxn>
              <a:cxn ang="0">
                <a:pos x="92" y="0"/>
              </a:cxn>
              <a:cxn ang="0">
                <a:pos x="46" y="46"/>
              </a:cxn>
              <a:cxn ang="0">
                <a:pos x="46" y="184"/>
              </a:cxn>
              <a:cxn ang="0">
                <a:pos x="0" y="230"/>
              </a:cxn>
              <a:cxn ang="0">
                <a:pos x="993" y="229"/>
              </a:cxn>
              <a:cxn ang="0">
                <a:pos x="993" y="184"/>
              </a:cxn>
            </a:cxnLst>
            <a:rect l="0" t="0" r="r" b="b"/>
            <a:pathLst>
              <a:path w="993" h="230">
                <a:moveTo>
                  <a:pt x="993" y="184"/>
                </a:moveTo>
                <a:cubicBezTo>
                  <a:pt x="993" y="46"/>
                  <a:pt x="993" y="46"/>
                  <a:pt x="993" y="46"/>
                </a:cubicBezTo>
                <a:cubicBezTo>
                  <a:pt x="993" y="20"/>
                  <a:pt x="971" y="0"/>
                  <a:pt x="947" y="0"/>
                </a:cubicBezTo>
                <a:cubicBezTo>
                  <a:pt x="92" y="0"/>
                  <a:pt x="92" y="0"/>
                  <a:pt x="92" y="0"/>
                </a:cubicBezTo>
                <a:cubicBezTo>
                  <a:pt x="66" y="0"/>
                  <a:pt x="46" y="20"/>
                  <a:pt x="46" y="46"/>
                </a:cubicBezTo>
                <a:cubicBezTo>
                  <a:pt x="46" y="184"/>
                  <a:pt x="46" y="184"/>
                  <a:pt x="46" y="184"/>
                </a:cubicBezTo>
                <a:cubicBezTo>
                  <a:pt x="46" y="208"/>
                  <a:pt x="26" y="230"/>
                  <a:pt x="0" y="230"/>
                </a:cubicBezTo>
                <a:lnTo>
                  <a:pt x="993" y="229"/>
                </a:lnTo>
                <a:lnTo>
                  <a:pt x="993" y="184"/>
                </a:ln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p>
        </p:txBody>
      </p:sp>
      <p:sp>
        <p:nvSpPr>
          <p:cNvPr id="16" name="Text Box 52" descr="© INSCALE GmbH, 26.05.2010&#10;http://www.presentationload.com/">
            <a:extLst>
              <a:ext uri="{FF2B5EF4-FFF2-40B4-BE49-F238E27FC236}">
                <a16:creationId xmlns="" xmlns:a16="http://schemas.microsoft.com/office/drawing/2014/main" id="{F03C1729-2D82-42F2-BF54-981576564C6B}"/>
              </a:ext>
            </a:extLst>
          </p:cNvPr>
          <p:cNvSpPr txBox="1">
            <a:spLocks noChangeArrowheads="1"/>
          </p:cNvSpPr>
          <p:nvPr/>
        </p:nvSpPr>
        <p:spPr bwMode="gray">
          <a:xfrm>
            <a:off x="7092280" y="906690"/>
            <a:ext cx="1872208"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Conclusions</a:t>
            </a:r>
          </a:p>
        </p:txBody>
      </p:sp>
      <p:sp>
        <p:nvSpPr>
          <p:cNvPr id="17" name="Freeform 29" descr="© INSCALE GmbH, 26.05.2010&#10;http://www.presentationload.com/">
            <a:extLst>
              <a:ext uri="{FF2B5EF4-FFF2-40B4-BE49-F238E27FC236}">
                <a16:creationId xmlns="" xmlns:a16="http://schemas.microsoft.com/office/drawing/2014/main" id="{692589D1-EA26-4421-94A2-CD19712160B7}"/>
              </a:ext>
            </a:extLst>
          </p:cNvPr>
          <p:cNvSpPr>
            <a:spLocks/>
          </p:cNvSpPr>
          <p:nvPr/>
        </p:nvSpPr>
        <p:spPr bwMode="gray">
          <a:xfrm>
            <a:off x="4536264" y="865143"/>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8" name="Text Box 52" descr="© INSCALE GmbH, 26.05.2010&#10;http://www.presentationload.com/">
            <a:extLst>
              <a:ext uri="{FF2B5EF4-FFF2-40B4-BE49-F238E27FC236}">
                <a16:creationId xmlns="" xmlns:a16="http://schemas.microsoft.com/office/drawing/2014/main" id="{365066B1-6253-44BE-A180-54813E667D4B}"/>
              </a:ext>
            </a:extLst>
          </p:cNvPr>
          <p:cNvSpPr txBox="1">
            <a:spLocks noChangeArrowheads="1"/>
          </p:cNvSpPr>
          <p:nvPr/>
        </p:nvSpPr>
        <p:spPr bwMode="gray">
          <a:xfrm>
            <a:off x="4788024" y="904514"/>
            <a:ext cx="1863674"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solidFill>
                  <a:schemeClr val="bg1">
                    <a:lumMod val="65000"/>
                  </a:schemeClr>
                </a:solidFill>
                <a:latin typeface="Tw Cen MT Condensed Extra Bold" panose="020B0803020202020204" pitchFamily="34" charset="0"/>
                <a:ea typeface="黑体" panose="02010609060101010101" pitchFamily="49" charset="-122"/>
              </a:rPr>
              <a:t>Case study</a:t>
            </a:r>
          </a:p>
        </p:txBody>
      </p:sp>
      <p:sp>
        <p:nvSpPr>
          <p:cNvPr id="12" name="Freeform 29" descr="© INSCALE GmbH, 26.05.2010&#10;http://www.presentationload.com/">
            <a:extLst>
              <a:ext uri="{FF2B5EF4-FFF2-40B4-BE49-F238E27FC236}">
                <a16:creationId xmlns="" xmlns:a16="http://schemas.microsoft.com/office/drawing/2014/main" id="{0A7C2CC6-99BC-4221-AC4B-1A0F6DDBE5EB}"/>
              </a:ext>
            </a:extLst>
          </p:cNvPr>
          <p:cNvSpPr>
            <a:spLocks/>
          </p:cNvSpPr>
          <p:nvPr/>
        </p:nvSpPr>
        <p:spPr bwMode="gray">
          <a:xfrm>
            <a:off x="2267744" y="867319"/>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5" name="Text Box 52" descr="© INSCALE GmbH, 26.05.2010&#10;http://www.presentationload.com/">
            <a:extLst>
              <a:ext uri="{FF2B5EF4-FFF2-40B4-BE49-F238E27FC236}">
                <a16:creationId xmlns="" xmlns:a16="http://schemas.microsoft.com/office/drawing/2014/main" id="{244DC8C8-105A-4B63-B7F1-36150054B343}"/>
              </a:ext>
            </a:extLst>
          </p:cNvPr>
          <p:cNvSpPr txBox="1">
            <a:spLocks noChangeArrowheads="1"/>
          </p:cNvSpPr>
          <p:nvPr/>
        </p:nvSpPr>
        <p:spPr bwMode="gray">
          <a:xfrm>
            <a:off x="2483768" y="906690"/>
            <a:ext cx="1863674" cy="469892"/>
          </a:xfrm>
          <a:prstGeom prst="rect">
            <a:avLst/>
          </a:prstGeom>
          <a:noFill/>
          <a:ln w="9525">
            <a:noFill/>
            <a:miter lim="800000"/>
            <a:headEnd/>
            <a:tailEnd/>
          </a:ln>
          <a:effectLst>
            <a:outerShdw blurRad="50800" dist="38100" dir="2700000" algn="tl" rotWithShape="0">
              <a:prstClr val="black">
                <a:alpha val="40000"/>
              </a:prstClr>
            </a:outerShdw>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latin typeface="Tw Cen MT Condensed Extra Bold" panose="020B0803020202020204" pitchFamily="34" charset="0"/>
                <a:ea typeface="黑体" panose="02010609060101010101" pitchFamily="49" charset="-122"/>
              </a:rPr>
              <a:t>Methodology</a:t>
            </a:r>
          </a:p>
        </p:txBody>
      </p:sp>
      <p:sp>
        <p:nvSpPr>
          <p:cNvPr id="13" name="Freeform 29" descr="© INSCALE GmbH, 26.05.2010&#10;http://www.presentationload.com/">
            <a:extLst>
              <a:ext uri="{FF2B5EF4-FFF2-40B4-BE49-F238E27FC236}">
                <a16:creationId xmlns="" xmlns:a16="http://schemas.microsoft.com/office/drawing/2014/main" id="{455E27F8-F483-4CC5-8B8C-C374B7BF0624}"/>
              </a:ext>
            </a:extLst>
          </p:cNvPr>
          <p:cNvSpPr>
            <a:spLocks/>
          </p:cNvSpPr>
          <p:nvPr/>
        </p:nvSpPr>
        <p:spPr bwMode="gray">
          <a:xfrm>
            <a:off x="8199" y="867319"/>
            <a:ext cx="2376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a:p>
        </p:txBody>
      </p:sp>
      <p:sp>
        <p:nvSpPr>
          <p:cNvPr id="14" name="Text Box 52" descr="© INSCALE GmbH, 26.05.2010&#10;http://www.presentationload.com/">
            <a:extLst>
              <a:ext uri="{FF2B5EF4-FFF2-40B4-BE49-F238E27FC236}">
                <a16:creationId xmlns="" xmlns:a16="http://schemas.microsoft.com/office/drawing/2014/main" id="{FA23ABE7-F510-4969-92A7-1CD6FC5E7559}"/>
              </a:ext>
            </a:extLst>
          </p:cNvPr>
          <p:cNvSpPr txBox="1">
            <a:spLocks noChangeArrowheads="1"/>
          </p:cNvSpPr>
          <p:nvPr/>
        </p:nvSpPr>
        <p:spPr bwMode="gray">
          <a:xfrm>
            <a:off x="256926" y="906690"/>
            <a:ext cx="1722786"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Introduction</a:t>
            </a:r>
          </a:p>
        </p:txBody>
      </p:sp>
      <p:sp>
        <p:nvSpPr>
          <p:cNvPr id="23" name="文本框 4">
            <a:extLst>
              <a:ext uri="{FF2B5EF4-FFF2-40B4-BE49-F238E27FC236}">
                <a16:creationId xmlns="" xmlns:a16="http://schemas.microsoft.com/office/drawing/2014/main" id="{43D4DB1D-DB1D-43B5-808B-3BBE86CF4300}"/>
              </a:ext>
            </a:extLst>
          </p:cNvPr>
          <p:cNvSpPr>
            <a:spLocks noChangeArrowheads="1"/>
          </p:cNvSpPr>
          <p:nvPr/>
        </p:nvSpPr>
        <p:spPr bwMode="auto">
          <a:xfrm>
            <a:off x="899542" y="159023"/>
            <a:ext cx="6264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dirty="0">
                <a:solidFill>
                  <a:schemeClr val="bg1">
                    <a:lumMod val="50000"/>
                  </a:schemeClr>
                </a:solidFill>
                <a:latin typeface="+mn-lt"/>
                <a:sym typeface="微软雅黑" panose="020B0503020204020204" pitchFamily="34" charset="-122"/>
              </a:rPr>
              <a:t>The Impact of Solar Radiation on Pollutant Transmission Characteristics in High-rise Building</a:t>
            </a:r>
          </a:p>
        </p:txBody>
      </p:sp>
      <p:sp>
        <p:nvSpPr>
          <p:cNvPr id="24" name="内容占位符 2">
            <a:extLst>
              <a:ext uri="{FF2B5EF4-FFF2-40B4-BE49-F238E27FC236}">
                <a16:creationId xmlns="" xmlns:a16="http://schemas.microsoft.com/office/drawing/2014/main" id="{427F0AD0-FC86-42EC-B7B7-D7780CC13D5E}"/>
              </a:ext>
            </a:extLst>
          </p:cNvPr>
          <p:cNvSpPr txBox="1">
            <a:spLocks noChangeArrowheads="1"/>
          </p:cNvSpPr>
          <p:nvPr/>
        </p:nvSpPr>
        <p:spPr bwMode="auto">
          <a:xfrm>
            <a:off x="187896" y="1791842"/>
            <a:ext cx="9044434" cy="423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0070C0"/>
              </a:buClr>
              <a:buSzPct val="75000"/>
              <a:buFont typeface="Wingdings" pitchFamily="2" charset="2"/>
              <a:buNone/>
              <a:defRPr sz="2400" kern="1200">
                <a:solidFill>
                  <a:schemeClr val="tx1"/>
                </a:solidFill>
                <a:latin typeface="Times New Roman" pitchFamily="18" charset="0"/>
                <a:ea typeface="+mn-ea"/>
                <a:cs typeface="Times New Roman" pitchFamily="18" charset="0"/>
              </a:defRPr>
            </a:lvl1pPr>
            <a:lvl2pPr marL="457200" indent="0" algn="ctr" rtl="0" eaLnBrk="1" fontAlgn="base" hangingPunct="1">
              <a:spcBef>
                <a:spcPct val="20000"/>
              </a:spcBef>
              <a:spcAft>
                <a:spcPct val="0"/>
              </a:spcAft>
              <a:buFont typeface="Arial" charset="0"/>
              <a:buNone/>
              <a:defRPr sz="2000" kern="1200">
                <a:solidFill>
                  <a:schemeClr val="tx1"/>
                </a:solidFill>
                <a:latin typeface="Times New Roman" pitchFamily="18" charset="0"/>
                <a:ea typeface="+mn-ea"/>
                <a:cs typeface="Times New Roman" pitchFamily="18" charset="0"/>
              </a:defRPr>
            </a:lvl2pPr>
            <a:lvl3pPr marL="914400" indent="0" algn="ctr" rtl="0" eaLnBrk="1" fontAlgn="base" hangingPunct="1">
              <a:spcBef>
                <a:spcPct val="20000"/>
              </a:spcBef>
              <a:spcAft>
                <a:spcPct val="0"/>
              </a:spcAft>
              <a:buFont typeface="Arial" charset="0"/>
              <a:buNone/>
              <a:defRPr sz="1800" kern="1200">
                <a:solidFill>
                  <a:schemeClr val="tx1"/>
                </a:solidFill>
                <a:latin typeface="Times New Roman" pitchFamily="18" charset="0"/>
                <a:ea typeface="+mn-ea"/>
                <a:cs typeface="Times New Roman" pitchFamily="18" charset="0"/>
              </a:defRPr>
            </a:lvl3pPr>
            <a:lvl4pPr marL="1371600" indent="0" algn="ctr" rtl="0" eaLnBrk="1" fontAlgn="base" hangingPunct="1">
              <a:spcBef>
                <a:spcPct val="20000"/>
              </a:spcBef>
              <a:spcAft>
                <a:spcPct val="0"/>
              </a:spcAft>
              <a:buFont typeface="Arial" charset="0"/>
              <a:buNone/>
              <a:defRPr sz="1600" kern="1200">
                <a:solidFill>
                  <a:schemeClr val="tx1"/>
                </a:solidFill>
                <a:latin typeface="Times New Roman" pitchFamily="18" charset="0"/>
                <a:ea typeface="+mn-ea"/>
                <a:cs typeface="Times New Roman" pitchFamily="18" charset="0"/>
              </a:defRPr>
            </a:lvl4pPr>
            <a:lvl5pPr marL="1828800" indent="0" algn="ctr" rtl="0" eaLnBrk="1" fontAlgn="base" hangingPunct="1">
              <a:spcBef>
                <a:spcPct val="20000"/>
              </a:spcBef>
              <a:spcAft>
                <a:spcPct val="0"/>
              </a:spcAft>
              <a:buFont typeface="Arial" charset="0"/>
              <a:buNone/>
              <a:defRPr sz="1600" kern="1200">
                <a:solidFill>
                  <a:schemeClr val="tx1"/>
                </a:solidFill>
                <a:latin typeface="Times New Roman" pitchFamily="18" charset="0"/>
                <a:ea typeface="+mn-ea"/>
                <a:cs typeface="Times New Roman" pitchFamily="18" charset="0"/>
              </a:defRPr>
            </a:lvl5pPr>
            <a:lvl6pPr marL="22860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algn="just">
              <a:lnSpc>
                <a:spcPts val="2800"/>
              </a:lnSpc>
            </a:pPr>
            <a:r>
              <a:rPr lang="en-US" altLang="zh-CN" sz="2000" b="1" i="1" dirty="0" smtClean="0"/>
              <a:t>3. </a:t>
            </a:r>
            <a:r>
              <a:rPr lang="en-GB" sz="2000" b="1" i="1" dirty="0" smtClean="0"/>
              <a:t>Physical model and case configuration</a:t>
            </a:r>
          </a:p>
          <a:p>
            <a:pPr algn="just">
              <a:lnSpc>
                <a:spcPts val="2800"/>
              </a:lnSpc>
            </a:pPr>
            <a:r>
              <a:rPr lang="en-US" altLang="zh-CN" sz="2000" dirty="0" smtClean="0">
                <a:solidFill>
                  <a:schemeClr val="tx2"/>
                </a:solidFill>
              </a:rPr>
              <a:t>    </a:t>
            </a:r>
            <a:endParaRPr lang="en-US" altLang="zh-CN" sz="2000" dirty="0">
              <a:sym typeface="微软雅黑" panose="020B0503020204020204" pitchFamily="34" charset="-122"/>
            </a:endParaRPr>
          </a:p>
        </p:txBody>
      </p:sp>
      <p:sp>
        <p:nvSpPr>
          <p:cNvPr id="6" name="矩形 5"/>
          <p:cNvSpPr/>
          <p:nvPr/>
        </p:nvSpPr>
        <p:spPr>
          <a:xfrm>
            <a:off x="5076056" y="2161962"/>
            <a:ext cx="3953589" cy="2510303"/>
          </a:xfrm>
          <a:prstGeom prst="rect">
            <a:avLst/>
          </a:prstGeom>
        </p:spPr>
        <p:txBody>
          <a:bodyPr wrap="square">
            <a:spAutoFit/>
          </a:bodyPr>
          <a:lstStyle/>
          <a:p>
            <a:pPr algn="just">
              <a:lnSpc>
                <a:spcPct val="110000"/>
              </a:lnSpc>
              <a:spcBef>
                <a:spcPct val="20000"/>
              </a:spcBef>
              <a:buClr>
                <a:srgbClr val="0070C0"/>
              </a:buClr>
              <a:buSzPct val="75000"/>
            </a:pPr>
            <a:r>
              <a:rPr lang="en-US" sz="1600" dirty="0">
                <a:latin typeface="Times New Roman" pitchFamily="18" charset="0"/>
                <a:ea typeface="+mn-ea"/>
                <a:cs typeface="Times New Roman" pitchFamily="18" charset="0"/>
              </a:rPr>
              <a:t>Considering the effects of window active status, wind speed, temperature difference and source location, totally 72 cases are calculated. Table 2 shows 24 sets of configuration based on the airflow field without the influence of source, and these cases are divided into three groups according to the window condition and the temperature difference. </a:t>
            </a:r>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926" y="2205344"/>
            <a:ext cx="4668268" cy="43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对象 6"/>
          <p:cNvGraphicFramePr>
            <a:graphicFrameLocks noChangeAspect="1"/>
          </p:cNvGraphicFramePr>
          <p:nvPr>
            <p:extLst>
              <p:ext uri="{D42A27DB-BD31-4B8C-83A1-F6EECF244321}">
                <p14:modId xmlns:p14="http://schemas.microsoft.com/office/powerpoint/2010/main" val="4240128454"/>
              </p:ext>
            </p:extLst>
          </p:nvPr>
        </p:nvGraphicFramePr>
        <p:xfrm>
          <a:off x="5806703" y="4797524"/>
          <a:ext cx="2268537" cy="647700"/>
        </p:xfrm>
        <a:graphic>
          <a:graphicData uri="http://schemas.openxmlformats.org/presentationml/2006/ole">
            <mc:AlternateContent xmlns:mc="http://schemas.openxmlformats.org/markup-compatibility/2006">
              <mc:Choice xmlns:v="urn:schemas-microsoft-com:vml" Requires="v">
                <p:oleObj spid="_x0000_s5178" name="Equation" r:id="rId6" imgW="1600200" imgH="457200" progId="Equation.DSMT4">
                  <p:embed/>
                </p:oleObj>
              </mc:Choice>
              <mc:Fallback>
                <p:oleObj name="Equation" r:id="rId6" imgW="1600200" imgH="457200" progId="Equation.DSMT4">
                  <p:embed/>
                  <p:pic>
                    <p:nvPicPr>
                      <p:cNvPr id="0"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06703" y="4797524"/>
                        <a:ext cx="22685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5076056" y="5550331"/>
            <a:ext cx="3953589" cy="830997"/>
          </a:xfrm>
          <a:prstGeom prst="rect">
            <a:avLst/>
          </a:prstGeom>
        </p:spPr>
        <p:txBody>
          <a:bodyPr wrap="square">
            <a:spAutoFit/>
          </a:bodyPr>
          <a:lstStyle/>
          <a:p>
            <a:r>
              <a:rPr lang="en-US" sz="1600" dirty="0">
                <a:latin typeface="Times New Roman" pitchFamily="18" charset="0"/>
                <a:ea typeface="+mn-ea"/>
                <a:cs typeface="Times New Roman" pitchFamily="18" charset="0"/>
              </a:rPr>
              <a:t>A dimensionless number, Richardson number, is adopted to represent the relative strength of buoyancy lift and wind.</a:t>
            </a:r>
          </a:p>
        </p:txBody>
      </p:sp>
    </p:spTree>
    <p:extLst>
      <p:ext uri="{BB962C8B-B14F-4D97-AF65-F5344CB8AC3E}">
        <p14:creationId xmlns:p14="http://schemas.microsoft.com/office/powerpoint/2010/main" val="256265660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938" y="6529388"/>
            <a:ext cx="2028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标题 1"/>
          <p:cNvSpPr>
            <a:spLocks noChangeArrowheads="1"/>
          </p:cNvSpPr>
          <p:nvPr/>
        </p:nvSpPr>
        <p:spPr bwMode="auto">
          <a:xfrm>
            <a:off x="-4763" y="6529388"/>
            <a:ext cx="7385051" cy="361950"/>
          </a:xfrm>
          <a:prstGeom prst="rect">
            <a:avLst/>
          </a:prstGeom>
          <a:solidFill>
            <a:srgbClr val="538CD5"/>
          </a:solidFill>
          <a:ln>
            <a:noFill/>
          </a:ln>
          <a:extLst>
            <a:ext uri="{91240B29-F687-4F45-9708-019B960494DF}">
              <a14:hiddenLine xmlns:a14="http://schemas.microsoft.com/office/drawing/2010/main" w="25400">
                <a:solidFill>
                  <a:srgbClr val="718841"/>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solidFill>
                  <a:schemeClr val="bg1"/>
                </a:solidFill>
                <a:latin typeface="楷体" panose="02010609060101010101" pitchFamily="49" charset="-122"/>
                <a:ea typeface="楷体" panose="02010609060101010101" pitchFamily="49" charset="-122"/>
                <a:sym typeface="Times New Roman" panose="02020603050405020304" pitchFamily="18" charset="0"/>
              </a:rPr>
              <a:t>             </a:t>
            </a:r>
            <a:r>
              <a:rPr lang="zh-CN" altLang="zh-CN" sz="2000">
                <a:solidFill>
                  <a:schemeClr val="bg1"/>
                </a:solidFill>
                <a:latin typeface="楷体" panose="02010609060101010101" pitchFamily="49" charset="-122"/>
                <a:ea typeface="楷体" panose="02010609060101010101" pitchFamily="49" charset="-122"/>
                <a:sym typeface="Times New Roman" panose="02020603050405020304" pitchFamily="18" charset="0"/>
              </a:rPr>
              <a:t>机械与能源工程学院---高效清洁能源课题组</a:t>
            </a:r>
            <a:endParaRPr lang="zh-CN" altLang="zh-CN"/>
          </a:p>
        </p:txBody>
      </p:sp>
      <p:sp>
        <p:nvSpPr>
          <p:cNvPr id="4100" name="直接连接符 4"/>
          <p:cNvSpPr>
            <a:spLocks noChangeShapeType="1"/>
          </p:cNvSpPr>
          <p:nvPr/>
        </p:nvSpPr>
        <p:spPr bwMode="auto">
          <a:xfrm flipV="1">
            <a:off x="758825" y="0"/>
            <a:ext cx="1588" cy="809625"/>
          </a:xfrm>
          <a:prstGeom prst="line">
            <a:avLst/>
          </a:prstGeom>
          <a:noFill/>
          <a:ln w="15875">
            <a:solidFill>
              <a:srgbClr val="8CB3E3"/>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101" name="图片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2763" y="0"/>
            <a:ext cx="2286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直接连接符 16"/>
          <p:cNvSpPr>
            <a:spLocks noChangeShapeType="1"/>
          </p:cNvSpPr>
          <p:nvPr/>
        </p:nvSpPr>
        <p:spPr bwMode="auto">
          <a:xfrm>
            <a:off x="-4763" y="620713"/>
            <a:ext cx="5513388" cy="1587"/>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 name="直接连接符 23"/>
          <p:cNvSpPr>
            <a:spLocks noChangeShapeType="1"/>
          </p:cNvSpPr>
          <p:nvPr/>
        </p:nvSpPr>
        <p:spPr bwMode="auto">
          <a:xfrm>
            <a:off x="923925" y="-6350"/>
            <a:ext cx="1588" cy="784225"/>
          </a:xfrm>
          <a:prstGeom prst="line">
            <a:avLst/>
          </a:prstGeom>
          <a:noFill/>
          <a:ln w="9525">
            <a:solidFill>
              <a:srgbClr val="76923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Freeform 24" descr="© INSCALE GmbH, 26.05.2010&#10;http://www.presentationload.com/">
            <a:extLst>
              <a:ext uri="{FF2B5EF4-FFF2-40B4-BE49-F238E27FC236}">
                <a16:creationId xmlns="" xmlns:a16="http://schemas.microsoft.com/office/drawing/2014/main" id="{0D301BF0-4207-4FC1-ACA4-D705E1A5FA56}"/>
              </a:ext>
            </a:extLst>
          </p:cNvPr>
          <p:cNvSpPr>
            <a:spLocks/>
          </p:cNvSpPr>
          <p:nvPr/>
        </p:nvSpPr>
        <p:spPr bwMode="gray">
          <a:xfrm>
            <a:off x="6732240" y="866755"/>
            <a:ext cx="2412000" cy="568800"/>
          </a:xfrm>
          <a:custGeom>
            <a:avLst/>
            <a:gdLst/>
            <a:ahLst/>
            <a:cxnLst>
              <a:cxn ang="0">
                <a:pos x="993" y="184"/>
              </a:cxn>
              <a:cxn ang="0">
                <a:pos x="993" y="46"/>
              </a:cxn>
              <a:cxn ang="0">
                <a:pos x="947" y="0"/>
              </a:cxn>
              <a:cxn ang="0">
                <a:pos x="92" y="0"/>
              </a:cxn>
              <a:cxn ang="0">
                <a:pos x="46" y="46"/>
              </a:cxn>
              <a:cxn ang="0">
                <a:pos x="46" y="184"/>
              </a:cxn>
              <a:cxn ang="0">
                <a:pos x="0" y="230"/>
              </a:cxn>
              <a:cxn ang="0">
                <a:pos x="993" y="229"/>
              </a:cxn>
              <a:cxn ang="0">
                <a:pos x="993" y="184"/>
              </a:cxn>
            </a:cxnLst>
            <a:rect l="0" t="0" r="r" b="b"/>
            <a:pathLst>
              <a:path w="993" h="230">
                <a:moveTo>
                  <a:pt x="993" y="184"/>
                </a:moveTo>
                <a:cubicBezTo>
                  <a:pt x="993" y="46"/>
                  <a:pt x="993" y="46"/>
                  <a:pt x="993" y="46"/>
                </a:cubicBezTo>
                <a:cubicBezTo>
                  <a:pt x="993" y="20"/>
                  <a:pt x="971" y="0"/>
                  <a:pt x="947" y="0"/>
                </a:cubicBezTo>
                <a:cubicBezTo>
                  <a:pt x="92" y="0"/>
                  <a:pt x="92" y="0"/>
                  <a:pt x="92" y="0"/>
                </a:cubicBezTo>
                <a:cubicBezTo>
                  <a:pt x="66" y="0"/>
                  <a:pt x="46" y="20"/>
                  <a:pt x="46" y="46"/>
                </a:cubicBezTo>
                <a:cubicBezTo>
                  <a:pt x="46" y="184"/>
                  <a:pt x="46" y="184"/>
                  <a:pt x="46" y="184"/>
                </a:cubicBezTo>
                <a:cubicBezTo>
                  <a:pt x="46" y="208"/>
                  <a:pt x="26" y="230"/>
                  <a:pt x="0" y="230"/>
                </a:cubicBezTo>
                <a:lnTo>
                  <a:pt x="993" y="229"/>
                </a:lnTo>
                <a:lnTo>
                  <a:pt x="993" y="184"/>
                </a:ln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p>
        </p:txBody>
      </p:sp>
      <p:sp>
        <p:nvSpPr>
          <p:cNvPr id="16" name="Text Box 52" descr="© INSCALE GmbH, 26.05.2010&#10;http://www.presentationload.com/">
            <a:extLst>
              <a:ext uri="{FF2B5EF4-FFF2-40B4-BE49-F238E27FC236}">
                <a16:creationId xmlns="" xmlns:a16="http://schemas.microsoft.com/office/drawing/2014/main" id="{F03C1729-2D82-42F2-BF54-981576564C6B}"/>
              </a:ext>
            </a:extLst>
          </p:cNvPr>
          <p:cNvSpPr txBox="1">
            <a:spLocks noChangeArrowheads="1"/>
          </p:cNvSpPr>
          <p:nvPr/>
        </p:nvSpPr>
        <p:spPr bwMode="gray">
          <a:xfrm>
            <a:off x="7092280" y="906690"/>
            <a:ext cx="1872208"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Conclusions</a:t>
            </a:r>
          </a:p>
        </p:txBody>
      </p:sp>
      <p:sp>
        <p:nvSpPr>
          <p:cNvPr id="17" name="Freeform 29" descr="© INSCALE GmbH, 26.05.2010&#10;http://www.presentationload.com/">
            <a:extLst>
              <a:ext uri="{FF2B5EF4-FFF2-40B4-BE49-F238E27FC236}">
                <a16:creationId xmlns="" xmlns:a16="http://schemas.microsoft.com/office/drawing/2014/main" id="{692589D1-EA26-4421-94A2-CD19712160B7}"/>
              </a:ext>
            </a:extLst>
          </p:cNvPr>
          <p:cNvSpPr>
            <a:spLocks/>
          </p:cNvSpPr>
          <p:nvPr/>
        </p:nvSpPr>
        <p:spPr bwMode="gray">
          <a:xfrm>
            <a:off x="4536264" y="865143"/>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8" name="Text Box 52" descr="© INSCALE GmbH, 26.05.2010&#10;http://www.presentationload.com/">
            <a:extLst>
              <a:ext uri="{FF2B5EF4-FFF2-40B4-BE49-F238E27FC236}">
                <a16:creationId xmlns="" xmlns:a16="http://schemas.microsoft.com/office/drawing/2014/main" id="{365066B1-6253-44BE-A180-54813E667D4B}"/>
              </a:ext>
            </a:extLst>
          </p:cNvPr>
          <p:cNvSpPr txBox="1">
            <a:spLocks noChangeArrowheads="1"/>
          </p:cNvSpPr>
          <p:nvPr/>
        </p:nvSpPr>
        <p:spPr bwMode="gray">
          <a:xfrm>
            <a:off x="4788024" y="904514"/>
            <a:ext cx="1863674"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solidFill>
                  <a:schemeClr val="bg1">
                    <a:lumMod val="65000"/>
                  </a:schemeClr>
                </a:solidFill>
                <a:latin typeface="Tw Cen MT Condensed Extra Bold" panose="020B0803020202020204" pitchFamily="34" charset="0"/>
                <a:ea typeface="黑体" panose="02010609060101010101" pitchFamily="49" charset="-122"/>
              </a:rPr>
              <a:t>Case study</a:t>
            </a:r>
          </a:p>
        </p:txBody>
      </p:sp>
      <p:sp>
        <p:nvSpPr>
          <p:cNvPr id="12" name="Freeform 29" descr="© INSCALE GmbH, 26.05.2010&#10;http://www.presentationload.com/">
            <a:extLst>
              <a:ext uri="{FF2B5EF4-FFF2-40B4-BE49-F238E27FC236}">
                <a16:creationId xmlns="" xmlns:a16="http://schemas.microsoft.com/office/drawing/2014/main" id="{0A7C2CC6-99BC-4221-AC4B-1A0F6DDBE5EB}"/>
              </a:ext>
            </a:extLst>
          </p:cNvPr>
          <p:cNvSpPr>
            <a:spLocks/>
          </p:cNvSpPr>
          <p:nvPr/>
        </p:nvSpPr>
        <p:spPr bwMode="gray">
          <a:xfrm>
            <a:off x="2267744" y="867319"/>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5" name="Text Box 52" descr="© INSCALE GmbH, 26.05.2010&#10;http://www.presentationload.com/">
            <a:extLst>
              <a:ext uri="{FF2B5EF4-FFF2-40B4-BE49-F238E27FC236}">
                <a16:creationId xmlns="" xmlns:a16="http://schemas.microsoft.com/office/drawing/2014/main" id="{244DC8C8-105A-4B63-B7F1-36150054B343}"/>
              </a:ext>
            </a:extLst>
          </p:cNvPr>
          <p:cNvSpPr txBox="1">
            <a:spLocks noChangeArrowheads="1"/>
          </p:cNvSpPr>
          <p:nvPr/>
        </p:nvSpPr>
        <p:spPr bwMode="gray">
          <a:xfrm>
            <a:off x="2483768" y="906690"/>
            <a:ext cx="1863674" cy="469892"/>
          </a:xfrm>
          <a:prstGeom prst="rect">
            <a:avLst/>
          </a:prstGeom>
          <a:noFill/>
          <a:ln w="9525">
            <a:noFill/>
            <a:miter lim="800000"/>
            <a:headEnd/>
            <a:tailEnd/>
          </a:ln>
          <a:effectLst>
            <a:outerShdw blurRad="50800" dist="38100" dir="2700000" algn="tl" rotWithShape="0">
              <a:prstClr val="black">
                <a:alpha val="40000"/>
              </a:prstClr>
            </a:outerShdw>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latin typeface="Tw Cen MT Condensed Extra Bold" panose="020B0803020202020204" pitchFamily="34" charset="0"/>
                <a:ea typeface="黑体" panose="02010609060101010101" pitchFamily="49" charset="-122"/>
              </a:rPr>
              <a:t>Methodology</a:t>
            </a:r>
          </a:p>
        </p:txBody>
      </p:sp>
      <p:sp>
        <p:nvSpPr>
          <p:cNvPr id="13" name="Freeform 29" descr="© INSCALE GmbH, 26.05.2010&#10;http://www.presentationload.com/">
            <a:extLst>
              <a:ext uri="{FF2B5EF4-FFF2-40B4-BE49-F238E27FC236}">
                <a16:creationId xmlns="" xmlns:a16="http://schemas.microsoft.com/office/drawing/2014/main" id="{455E27F8-F483-4CC5-8B8C-C374B7BF0624}"/>
              </a:ext>
            </a:extLst>
          </p:cNvPr>
          <p:cNvSpPr>
            <a:spLocks/>
          </p:cNvSpPr>
          <p:nvPr/>
        </p:nvSpPr>
        <p:spPr bwMode="gray">
          <a:xfrm>
            <a:off x="8199" y="867319"/>
            <a:ext cx="2376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a:p>
        </p:txBody>
      </p:sp>
      <p:sp>
        <p:nvSpPr>
          <p:cNvPr id="14" name="Text Box 52" descr="© INSCALE GmbH, 26.05.2010&#10;http://www.presentationload.com/">
            <a:extLst>
              <a:ext uri="{FF2B5EF4-FFF2-40B4-BE49-F238E27FC236}">
                <a16:creationId xmlns="" xmlns:a16="http://schemas.microsoft.com/office/drawing/2014/main" id="{FA23ABE7-F510-4969-92A7-1CD6FC5E7559}"/>
              </a:ext>
            </a:extLst>
          </p:cNvPr>
          <p:cNvSpPr txBox="1">
            <a:spLocks noChangeArrowheads="1"/>
          </p:cNvSpPr>
          <p:nvPr/>
        </p:nvSpPr>
        <p:spPr bwMode="gray">
          <a:xfrm>
            <a:off x="256926" y="906690"/>
            <a:ext cx="1722786"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Introduction</a:t>
            </a:r>
          </a:p>
        </p:txBody>
      </p:sp>
      <p:sp>
        <p:nvSpPr>
          <p:cNvPr id="21" name="文本框 4">
            <a:extLst>
              <a:ext uri="{FF2B5EF4-FFF2-40B4-BE49-F238E27FC236}">
                <a16:creationId xmlns="" xmlns:a16="http://schemas.microsoft.com/office/drawing/2014/main" id="{43D4DB1D-DB1D-43B5-808B-3BBE86CF4300}"/>
              </a:ext>
            </a:extLst>
          </p:cNvPr>
          <p:cNvSpPr>
            <a:spLocks noChangeArrowheads="1"/>
          </p:cNvSpPr>
          <p:nvPr/>
        </p:nvSpPr>
        <p:spPr bwMode="auto">
          <a:xfrm>
            <a:off x="899542" y="159023"/>
            <a:ext cx="6264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dirty="0">
                <a:solidFill>
                  <a:schemeClr val="bg1">
                    <a:lumMod val="50000"/>
                  </a:schemeClr>
                </a:solidFill>
                <a:latin typeface="+mn-lt"/>
                <a:sym typeface="微软雅黑" panose="020B0503020204020204" pitchFamily="34" charset="-122"/>
              </a:rPr>
              <a:t>The Impact of Solar Radiation on Pollutant Transmission Characteristics in High-rise Building</a:t>
            </a:r>
          </a:p>
        </p:txBody>
      </p:sp>
      <p:sp>
        <p:nvSpPr>
          <p:cNvPr id="22" name="内容占位符 2">
            <a:extLst>
              <a:ext uri="{FF2B5EF4-FFF2-40B4-BE49-F238E27FC236}">
                <a16:creationId xmlns="" xmlns:a16="http://schemas.microsoft.com/office/drawing/2014/main" id="{427F0AD0-FC86-42EC-B7B7-D7780CC13D5E}"/>
              </a:ext>
            </a:extLst>
          </p:cNvPr>
          <p:cNvSpPr txBox="1">
            <a:spLocks noChangeArrowheads="1"/>
          </p:cNvSpPr>
          <p:nvPr/>
        </p:nvSpPr>
        <p:spPr bwMode="auto">
          <a:xfrm>
            <a:off x="187896" y="1791842"/>
            <a:ext cx="9044434" cy="423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0070C0"/>
              </a:buClr>
              <a:buSzPct val="75000"/>
              <a:buFont typeface="Wingdings" pitchFamily="2" charset="2"/>
              <a:buNone/>
              <a:defRPr sz="2400" kern="1200">
                <a:solidFill>
                  <a:schemeClr val="tx1"/>
                </a:solidFill>
                <a:latin typeface="Times New Roman" pitchFamily="18" charset="0"/>
                <a:ea typeface="+mn-ea"/>
                <a:cs typeface="Times New Roman" pitchFamily="18" charset="0"/>
              </a:defRPr>
            </a:lvl1pPr>
            <a:lvl2pPr marL="457200" indent="0" algn="ctr" rtl="0" eaLnBrk="1" fontAlgn="base" hangingPunct="1">
              <a:spcBef>
                <a:spcPct val="20000"/>
              </a:spcBef>
              <a:spcAft>
                <a:spcPct val="0"/>
              </a:spcAft>
              <a:buFont typeface="Arial" charset="0"/>
              <a:buNone/>
              <a:defRPr sz="2000" kern="1200">
                <a:solidFill>
                  <a:schemeClr val="tx1"/>
                </a:solidFill>
                <a:latin typeface="Times New Roman" pitchFamily="18" charset="0"/>
                <a:ea typeface="+mn-ea"/>
                <a:cs typeface="Times New Roman" pitchFamily="18" charset="0"/>
              </a:defRPr>
            </a:lvl2pPr>
            <a:lvl3pPr marL="914400" indent="0" algn="ctr" rtl="0" eaLnBrk="1" fontAlgn="base" hangingPunct="1">
              <a:spcBef>
                <a:spcPct val="20000"/>
              </a:spcBef>
              <a:spcAft>
                <a:spcPct val="0"/>
              </a:spcAft>
              <a:buFont typeface="Arial" charset="0"/>
              <a:buNone/>
              <a:defRPr sz="1800" kern="1200">
                <a:solidFill>
                  <a:schemeClr val="tx1"/>
                </a:solidFill>
                <a:latin typeface="Times New Roman" pitchFamily="18" charset="0"/>
                <a:ea typeface="+mn-ea"/>
                <a:cs typeface="Times New Roman" pitchFamily="18" charset="0"/>
              </a:defRPr>
            </a:lvl3pPr>
            <a:lvl4pPr marL="1371600" indent="0" algn="ctr" rtl="0" eaLnBrk="1" fontAlgn="base" hangingPunct="1">
              <a:spcBef>
                <a:spcPct val="20000"/>
              </a:spcBef>
              <a:spcAft>
                <a:spcPct val="0"/>
              </a:spcAft>
              <a:buFont typeface="Arial" charset="0"/>
              <a:buNone/>
              <a:defRPr sz="1600" kern="1200">
                <a:solidFill>
                  <a:schemeClr val="tx1"/>
                </a:solidFill>
                <a:latin typeface="Times New Roman" pitchFamily="18" charset="0"/>
                <a:ea typeface="+mn-ea"/>
                <a:cs typeface="Times New Roman" pitchFamily="18" charset="0"/>
              </a:defRPr>
            </a:lvl4pPr>
            <a:lvl5pPr marL="1828800" indent="0" algn="ctr" rtl="0" eaLnBrk="1" fontAlgn="base" hangingPunct="1">
              <a:spcBef>
                <a:spcPct val="20000"/>
              </a:spcBef>
              <a:spcAft>
                <a:spcPct val="0"/>
              </a:spcAft>
              <a:buFont typeface="Arial" charset="0"/>
              <a:buNone/>
              <a:defRPr sz="1600" kern="1200">
                <a:solidFill>
                  <a:schemeClr val="tx1"/>
                </a:solidFill>
                <a:latin typeface="Times New Roman" pitchFamily="18" charset="0"/>
                <a:ea typeface="+mn-ea"/>
                <a:cs typeface="Times New Roman" pitchFamily="18" charset="0"/>
              </a:defRPr>
            </a:lvl5pPr>
            <a:lvl6pPr marL="22860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algn="just">
              <a:lnSpc>
                <a:spcPts val="2800"/>
              </a:lnSpc>
            </a:pPr>
            <a:r>
              <a:rPr lang="en-US" altLang="zh-CN" sz="2000" b="1" i="1" dirty="0" smtClean="0"/>
              <a:t>3. </a:t>
            </a:r>
            <a:r>
              <a:rPr lang="en-GB" sz="2000" b="1" i="1" dirty="0" smtClean="0"/>
              <a:t>Model validation</a:t>
            </a:r>
          </a:p>
          <a:p>
            <a:pPr algn="just">
              <a:lnSpc>
                <a:spcPts val="2800"/>
              </a:lnSpc>
            </a:pPr>
            <a:r>
              <a:rPr lang="en-US" altLang="zh-CN" sz="2000" dirty="0" smtClean="0">
                <a:solidFill>
                  <a:schemeClr val="tx2"/>
                </a:solidFill>
              </a:rPr>
              <a:t>    </a:t>
            </a:r>
            <a:endParaRPr lang="en-US" altLang="zh-CN" sz="2000" dirty="0">
              <a:sym typeface="微软雅黑" panose="020B0503020204020204" pitchFamily="34" charset="-122"/>
            </a:endParaRPr>
          </a:p>
        </p:txBody>
      </p:sp>
      <p:pic>
        <p:nvPicPr>
          <p:cNvPr id="23" name="图片 22"/>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1096" y="2492896"/>
            <a:ext cx="3088640" cy="3239770"/>
          </a:xfrm>
          <a:prstGeom prst="rect">
            <a:avLst/>
          </a:prstGeom>
          <a:noFill/>
        </p:spPr>
      </p:pic>
      <p:sp>
        <p:nvSpPr>
          <p:cNvPr id="2" name="矩形 1"/>
          <p:cNvSpPr/>
          <p:nvPr/>
        </p:nvSpPr>
        <p:spPr>
          <a:xfrm>
            <a:off x="180057" y="5807005"/>
            <a:ext cx="3293688" cy="584775"/>
          </a:xfrm>
          <a:prstGeom prst="rect">
            <a:avLst/>
          </a:prstGeom>
        </p:spPr>
        <p:txBody>
          <a:bodyPr wrap="square">
            <a:spAutoFit/>
          </a:bodyPr>
          <a:lstStyle/>
          <a:p>
            <a:pPr algn="ctr"/>
            <a:r>
              <a:rPr lang="en-US" sz="1600" i="1" dirty="0">
                <a:latin typeface="Times New Roman" panose="02020603050405020304" pitchFamily="18" charset="0"/>
                <a:cs typeface="Times New Roman" panose="02020603050405020304" pitchFamily="18" charset="0"/>
              </a:rPr>
              <a:t>A schematic view of the air cavity with natural convection</a:t>
            </a:r>
            <a:endParaRPr lang="en-US" sz="1600" dirty="0">
              <a:latin typeface="Times New Roman" panose="02020603050405020304" pitchFamily="18" charset="0"/>
              <a:cs typeface="Times New Roman" panose="02020603050405020304" pitchFamily="18" charset="0"/>
            </a:endParaRPr>
          </a:p>
        </p:txBody>
      </p:sp>
      <p:graphicFrame>
        <p:nvGraphicFramePr>
          <p:cNvPr id="26" name="对象 25"/>
          <p:cNvGraphicFramePr>
            <a:graphicFrameLocks noChangeAspect="1"/>
          </p:cNvGraphicFramePr>
          <p:nvPr>
            <p:extLst>
              <p:ext uri="{D42A27DB-BD31-4B8C-83A1-F6EECF244321}">
                <p14:modId xmlns:p14="http://schemas.microsoft.com/office/powerpoint/2010/main" val="582530827"/>
              </p:ext>
            </p:extLst>
          </p:nvPr>
        </p:nvGraphicFramePr>
        <p:xfrm>
          <a:off x="3779912" y="1791842"/>
          <a:ext cx="5066135" cy="4443795"/>
        </p:xfrm>
        <a:graphic>
          <a:graphicData uri="http://schemas.openxmlformats.org/presentationml/2006/ole">
            <mc:AlternateContent xmlns:mc="http://schemas.openxmlformats.org/markup-compatibility/2006">
              <mc:Choice xmlns:v="urn:schemas-microsoft-com:vml" Requires="v">
                <p:oleObj spid="_x0000_s6204" name="文档" r:id="rId6" imgW="5428268" imgH="4760472" progId="Word.Document.12">
                  <p:embed/>
                </p:oleObj>
              </mc:Choice>
              <mc:Fallback>
                <p:oleObj name="文档" r:id="rId6" imgW="5428268" imgH="4760472" progId="Word.Document.12">
                  <p:embed/>
                  <p:pic>
                    <p:nvPicPr>
                      <p:cNvPr id="0" name=""/>
                      <p:cNvPicPr/>
                      <p:nvPr/>
                    </p:nvPicPr>
                    <p:blipFill>
                      <a:blip r:embed="rId7"/>
                      <a:stretch>
                        <a:fillRect/>
                      </a:stretch>
                    </p:blipFill>
                    <p:spPr>
                      <a:xfrm>
                        <a:off x="3779912" y="1791842"/>
                        <a:ext cx="5066135" cy="4443795"/>
                      </a:xfrm>
                      <a:prstGeom prst="rect">
                        <a:avLst/>
                      </a:prstGeom>
                    </p:spPr>
                  </p:pic>
                </p:oleObj>
              </mc:Fallback>
            </mc:AlternateContent>
          </a:graphicData>
        </a:graphic>
      </p:graphicFrame>
      <p:sp>
        <p:nvSpPr>
          <p:cNvPr id="27" name="矩形 26"/>
          <p:cNvSpPr/>
          <p:nvPr/>
        </p:nvSpPr>
        <p:spPr>
          <a:xfrm>
            <a:off x="3770758" y="5882420"/>
            <a:ext cx="5193730" cy="523220"/>
          </a:xfrm>
          <a:prstGeom prst="rect">
            <a:avLst/>
          </a:prstGeom>
        </p:spPr>
        <p:txBody>
          <a:bodyPr wrap="square">
            <a:spAutoFit/>
          </a:bodyPr>
          <a:lstStyle/>
          <a:p>
            <a:pPr algn="just"/>
            <a:r>
              <a:rPr lang="en-US" sz="1400" i="1" dirty="0">
                <a:latin typeface="Times New Roman" panose="02020603050405020304" pitchFamily="18" charset="0"/>
                <a:cs typeface="Times New Roman" panose="02020603050405020304" pitchFamily="18" charset="0"/>
              </a:rPr>
              <a:t>Comparisons of temperature and velocity profiles between simulation and experiment at different heights of the central x-y plane</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88993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938" y="6529388"/>
            <a:ext cx="2028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标题 1"/>
          <p:cNvSpPr>
            <a:spLocks noChangeArrowheads="1"/>
          </p:cNvSpPr>
          <p:nvPr/>
        </p:nvSpPr>
        <p:spPr bwMode="auto">
          <a:xfrm>
            <a:off x="-4763" y="6529388"/>
            <a:ext cx="7385051" cy="361950"/>
          </a:xfrm>
          <a:prstGeom prst="rect">
            <a:avLst/>
          </a:prstGeom>
          <a:solidFill>
            <a:srgbClr val="538CD5"/>
          </a:solidFill>
          <a:ln>
            <a:noFill/>
          </a:ln>
          <a:extLst>
            <a:ext uri="{91240B29-F687-4F45-9708-019B960494DF}">
              <a14:hiddenLine xmlns:a14="http://schemas.microsoft.com/office/drawing/2010/main" w="25400">
                <a:solidFill>
                  <a:srgbClr val="718841"/>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solidFill>
                  <a:schemeClr val="bg1"/>
                </a:solidFill>
                <a:latin typeface="楷体" panose="02010609060101010101" pitchFamily="49" charset="-122"/>
                <a:ea typeface="楷体" panose="02010609060101010101" pitchFamily="49" charset="-122"/>
                <a:sym typeface="Times New Roman" panose="02020603050405020304" pitchFamily="18" charset="0"/>
              </a:rPr>
              <a:t>             </a:t>
            </a:r>
            <a:r>
              <a:rPr lang="zh-CN" altLang="zh-CN" sz="2000">
                <a:solidFill>
                  <a:schemeClr val="bg1"/>
                </a:solidFill>
                <a:latin typeface="楷体" panose="02010609060101010101" pitchFamily="49" charset="-122"/>
                <a:ea typeface="楷体" panose="02010609060101010101" pitchFamily="49" charset="-122"/>
                <a:sym typeface="Times New Roman" panose="02020603050405020304" pitchFamily="18" charset="0"/>
              </a:rPr>
              <a:t>机械与能源工程学院---高效清洁能源课题组</a:t>
            </a:r>
            <a:endParaRPr lang="zh-CN" altLang="zh-CN"/>
          </a:p>
        </p:txBody>
      </p:sp>
      <p:sp>
        <p:nvSpPr>
          <p:cNvPr id="4100" name="直接连接符 4"/>
          <p:cNvSpPr>
            <a:spLocks noChangeShapeType="1"/>
          </p:cNvSpPr>
          <p:nvPr/>
        </p:nvSpPr>
        <p:spPr bwMode="auto">
          <a:xfrm flipV="1">
            <a:off x="758825" y="0"/>
            <a:ext cx="1588" cy="809625"/>
          </a:xfrm>
          <a:prstGeom prst="line">
            <a:avLst/>
          </a:prstGeom>
          <a:noFill/>
          <a:ln w="15875">
            <a:solidFill>
              <a:srgbClr val="8CB3E3"/>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4101" name="图片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2763" y="0"/>
            <a:ext cx="2286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直接连接符 16"/>
          <p:cNvSpPr>
            <a:spLocks noChangeShapeType="1"/>
          </p:cNvSpPr>
          <p:nvPr/>
        </p:nvSpPr>
        <p:spPr bwMode="auto">
          <a:xfrm>
            <a:off x="-4763" y="620713"/>
            <a:ext cx="5513388" cy="1587"/>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 name="直接连接符 23"/>
          <p:cNvSpPr>
            <a:spLocks noChangeShapeType="1"/>
          </p:cNvSpPr>
          <p:nvPr/>
        </p:nvSpPr>
        <p:spPr bwMode="auto">
          <a:xfrm>
            <a:off x="923925" y="-6350"/>
            <a:ext cx="1588" cy="784225"/>
          </a:xfrm>
          <a:prstGeom prst="line">
            <a:avLst/>
          </a:prstGeom>
          <a:noFill/>
          <a:ln w="9525">
            <a:solidFill>
              <a:srgbClr val="76923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Freeform 24" descr="© INSCALE GmbH, 26.05.2010&#10;http://www.presentationload.com/">
            <a:extLst>
              <a:ext uri="{FF2B5EF4-FFF2-40B4-BE49-F238E27FC236}">
                <a16:creationId xmlns="" xmlns:a16="http://schemas.microsoft.com/office/drawing/2014/main" id="{0D301BF0-4207-4FC1-ACA4-D705E1A5FA56}"/>
              </a:ext>
            </a:extLst>
          </p:cNvPr>
          <p:cNvSpPr>
            <a:spLocks/>
          </p:cNvSpPr>
          <p:nvPr/>
        </p:nvSpPr>
        <p:spPr bwMode="gray">
          <a:xfrm>
            <a:off x="6732240" y="866755"/>
            <a:ext cx="2412000" cy="568800"/>
          </a:xfrm>
          <a:custGeom>
            <a:avLst/>
            <a:gdLst/>
            <a:ahLst/>
            <a:cxnLst>
              <a:cxn ang="0">
                <a:pos x="993" y="184"/>
              </a:cxn>
              <a:cxn ang="0">
                <a:pos x="993" y="46"/>
              </a:cxn>
              <a:cxn ang="0">
                <a:pos x="947" y="0"/>
              </a:cxn>
              <a:cxn ang="0">
                <a:pos x="92" y="0"/>
              </a:cxn>
              <a:cxn ang="0">
                <a:pos x="46" y="46"/>
              </a:cxn>
              <a:cxn ang="0">
                <a:pos x="46" y="184"/>
              </a:cxn>
              <a:cxn ang="0">
                <a:pos x="0" y="230"/>
              </a:cxn>
              <a:cxn ang="0">
                <a:pos x="993" y="229"/>
              </a:cxn>
              <a:cxn ang="0">
                <a:pos x="993" y="184"/>
              </a:cxn>
            </a:cxnLst>
            <a:rect l="0" t="0" r="r" b="b"/>
            <a:pathLst>
              <a:path w="993" h="230">
                <a:moveTo>
                  <a:pt x="993" y="184"/>
                </a:moveTo>
                <a:cubicBezTo>
                  <a:pt x="993" y="46"/>
                  <a:pt x="993" y="46"/>
                  <a:pt x="993" y="46"/>
                </a:cubicBezTo>
                <a:cubicBezTo>
                  <a:pt x="993" y="20"/>
                  <a:pt x="971" y="0"/>
                  <a:pt x="947" y="0"/>
                </a:cubicBezTo>
                <a:cubicBezTo>
                  <a:pt x="92" y="0"/>
                  <a:pt x="92" y="0"/>
                  <a:pt x="92" y="0"/>
                </a:cubicBezTo>
                <a:cubicBezTo>
                  <a:pt x="66" y="0"/>
                  <a:pt x="46" y="20"/>
                  <a:pt x="46" y="46"/>
                </a:cubicBezTo>
                <a:cubicBezTo>
                  <a:pt x="46" y="184"/>
                  <a:pt x="46" y="184"/>
                  <a:pt x="46" y="184"/>
                </a:cubicBezTo>
                <a:cubicBezTo>
                  <a:pt x="46" y="208"/>
                  <a:pt x="26" y="230"/>
                  <a:pt x="0" y="230"/>
                </a:cubicBezTo>
                <a:lnTo>
                  <a:pt x="993" y="229"/>
                </a:lnTo>
                <a:lnTo>
                  <a:pt x="993" y="184"/>
                </a:ln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p>
        </p:txBody>
      </p:sp>
      <p:sp>
        <p:nvSpPr>
          <p:cNvPr id="16" name="Text Box 52" descr="© INSCALE GmbH, 26.05.2010&#10;http://www.presentationload.com/">
            <a:extLst>
              <a:ext uri="{FF2B5EF4-FFF2-40B4-BE49-F238E27FC236}">
                <a16:creationId xmlns="" xmlns:a16="http://schemas.microsoft.com/office/drawing/2014/main" id="{F03C1729-2D82-42F2-BF54-981576564C6B}"/>
              </a:ext>
            </a:extLst>
          </p:cNvPr>
          <p:cNvSpPr txBox="1">
            <a:spLocks noChangeArrowheads="1"/>
          </p:cNvSpPr>
          <p:nvPr/>
        </p:nvSpPr>
        <p:spPr bwMode="gray">
          <a:xfrm>
            <a:off x="7092280" y="906690"/>
            <a:ext cx="1872208"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Conclusions</a:t>
            </a:r>
          </a:p>
        </p:txBody>
      </p:sp>
      <p:sp>
        <p:nvSpPr>
          <p:cNvPr id="17" name="Freeform 29" descr="© INSCALE GmbH, 26.05.2010&#10;http://www.presentationload.com/">
            <a:extLst>
              <a:ext uri="{FF2B5EF4-FFF2-40B4-BE49-F238E27FC236}">
                <a16:creationId xmlns="" xmlns:a16="http://schemas.microsoft.com/office/drawing/2014/main" id="{692589D1-EA26-4421-94A2-CD19712160B7}"/>
              </a:ext>
            </a:extLst>
          </p:cNvPr>
          <p:cNvSpPr>
            <a:spLocks/>
          </p:cNvSpPr>
          <p:nvPr/>
        </p:nvSpPr>
        <p:spPr bwMode="gray">
          <a:xfrm>
            <a:off x="4536264" y="865143"/>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8" name="Text Box 52" descr="© INSCALE GmbH, 26.05.2010&#10;http://www.presentationload.com/">
            <a:extLst>
              <a:ext uri="{FF2B5EF4-FFF2-40B4-BE49-F238E27FC236}">
                <a16:creationId xmlns="" xmlns:a16="http://schemas.microsoft.com/office/drawing/2014/main" id="{365066B1-6253-44BE-A180-54813E667D4B}"/>
              </a:ext>
            </a:extLst>
          </p:cNvPr>
          <p:cNvSpPr txBox="1">
            <a:spLocks noChangeArrowheads="1"/>
          </p:cNvSpPr>
          <p:nvPr/>
        </p:nvSpPr>
        <p:spPr bwMode="gray">
          <a:xfrm>
            <a:off x="4788024" y="904514"/>
            <a:ext cx="1863674"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solidFill>
                  <a:schemeClr val="bg1">
                    <a:lumMod val="65000"/>
                  </a:schemeClr>
                </a:solidFill>
                <a:latin typeface="Tw Cen MT Condensed Extra Bold" panose="020B0803020202020204" pitchFamily="34" charset="0"/>
                <a:ea typeface="黑体" panose="02010609060101010101" pitchFamily="49" charset="-122"/>
              </a:rPr>
              <a:t>Case study</a:t>
            </a:r>
          </a:p>
        </p:txBody>
      </p:sp>
      <p:sp>
        <p:nvSpPr>
          <p:cNvPr id="12" name="Freeform 29" descr="© INSCALE GmbH, 26.05.2010&#10;http://www.presentationload.com/">
            <a:extLst>
              <a:ext uri="{FF2B5EF4-FFF2-40B4-BE49-F238E27FC236}">
                <a16:creationId xmlns="" xmlns:a16="http://schemas.microsoft.com/office/drawing/2014/main" id="{0A7C2CC6-99BC-4221-AC4B-1A0F6DDBE5EB}"/>
              </a:ext>
            </a:extLst>
          </p:cNvPr>
          <p:cNvSpPr>
            <a:spLocks/>
          </p:cNvSpPr>
          <p:nvPr/>
        </p:nvSpPr>
        <p:spPr bwMode="gray">
          <a:xfrm>
            <a:off x="2267744" y="867319"/>
            <a:ext cx="2412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dirty="0"/>
          </a:p>
        </p:txBody>
      </p:sp>
      <p:sp>
        <p:nvSpPr>
          <p:cNvPr id="15" name="Text Box 52" descr="© INSCALE GmbH, 26.05.2010&#10;http://www.presentationload.com/">
            <a:extLst>
              <a:ext uri="{FF2B5EF4-FFF2-40B4-BE49-F238E27FC236}">
                <a16:creationId xmlns="" xmlns:a16="http://schemas.microsoft.com/office/drawing/2014/main" id="{244DC8C8-105A-4B63-B7F1-36150054B343}"/>
              </a:ext>
            </a:extLst>
          </p:cNvPr>
          <p:cNvSpPr txBox="1">
            <a:spLocks noChangeArrowheads="1"/>
          </p:cNvSpPr>
          <p:nvPr/>
        </p:nvSpPr>
        <p:spPr bwMode="gray">
          <a:xfrm>
            <a:off x="2483768" y="906690"/>
            <a:ext cx="1863674" cy="469892"/>
          </a:xfrm>
          <a:prstGeom prst="rect">
            <a:avLst/>
          </a:prstGeom>
          <a:noFill/>
          <a:ln w="9525">
            <a:noFill/>
            <a:miter lim="800000"/>
            <a:headEnd/>
            <a:tailEnd/>
          </a:ln>
          <a:effectLst>
            <a:outerShdw blurRad="50800" dist="38100" dir="2700000" algn="tl" rotWithShape="0">
              <a:prstClr val="black">
                <a:alpha val="40000"/>
              </a:prstClr>
            </a:outerShdw>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de-DE" sz="2400" b="1" noProof="1">
                <a:latin typeface="Tw Cen MT Condensed Extra Bold" panose="020B0803020202020204" pitchFamily="34" charset="0"/>
                <a:ea typeface="黑体" panose="02010609060101010101" pitchFamily="49" charset="-122"/>
              </a:rPr>
              <a:t>Methodology</a:t>
            </a:r>
          </a:p>
        </p:txBody>
      </p:sp>
      <p:sp>
        <p:nvSpPr>
          <p:cNvPr id="13" name="Freeform 29" descr="© INSCALE GmbH, 26.05.2010&#10;http://www.presentationload.com/">
            <a:extLst>
              <a:ext uri="{FF2B5EF4-FFF2-40B4-BE49-F238E27FC236}">
                <a16:creationId xmlns="" xmlns:a16="http://schemas.microsoft.com/office/drawing/2014/main" id="{455E27F8-F483-4CC5-8B8C-C374B7BF0624}"/>
              </a:ext>
            </a:extLst>
          </p:cNvPr>
          <p:cNvSpPr>
            <a:spLocks/>
          </p:cNvSpPr>
          <p:nvPr/>
        </p:nvSpPr>
        <p:spPr bwMode="gray">
          <a:xfrm>
            <a:off x="8199" y="867319"/>
            <a:ext cx="2376000" cy="567672"/>
          </a:xfrm>
          <a:custGeom>
            <a:avLst/>
            <a:gdLst/>
            <a:ahLst/>
            <a:cxnLst>
              <a:cxn ang="0">
                <a:pos x="945" y="184"/>
              </a:cxn>
              <a:cxn ang="0">
                <a:pos x="945" y="46"/>
              </a:cxn>
              <a:cxn ang="0">
                <a:pos x="901" y="0"/>
              </a:cxn>
              <a:cxn ang="0">
                <a:pos x="44" y="0"/>
              </a:cxn>
              <a:cxn ang="0">
                <a:pos x="0" y="46"/>
              </a:cxn>
              <a:cxn ang="0">
                <a:pos x="0" y="184"/>
              </a:cxn>
              <a:cxn ang="0">
                <a:pos x="1" y="229"/>
              </a:cxn>
              <a:cxn ang="0">
                <a:pos x="991" y="230"/>
              </a:cxn>
              <a:cxn ang="0">
                <a:pos x="945" y="184"/>
              </a:cxn>
            </a:cxnLst>
            <a:rect l="0" t="0" r="r" b="b"/>
            <a:pathLst>
              <a:path w="991" h="230">
                <a:moveTo>
                  <a:pt x="945" y="184"/>
                </a:moveTo>
                <a:cubicBezTo>
                  <a:pt x="945" y="46"/>
                  <a:pt x="945" y="46"/>
                  <a:pt x="945" y="46"/>
                </a:cubicBezTo>
                <a:cubicBezTo>
                  <a:pt x="945" y="20"/>
                  <a:pt x="925" y="0"/>
                  <a:pt x="901" y="0"/>
                </a:cubicBezTo>
                <a:cubicBezTo>
                  <a:pt x="44" y="0"/>
                  <a:pt x="44" y="0"/>
                  <a:pt x="44" y="0"/>
                </a:cubicBezTo>
                <a:cubicBezTo>
                  <a:pt x="20" y="0"/>
                  <a:pt x="0" y="20"/>
                  <a:pt x="0" y="46"/>
                </a:cubicBezTo>
                <a:cubicBezTo>
                  <a:pt x="0" y="184"/>
                  <a:pt x="0" y="184"/>
                  <a:pt x="0" y="184"/>
                </a:cubicBezTo>
                <a:lnTo>
                  <a:pt x="1" y="229"/>
                </a:lnTo>
                <a:lnTo>
                  <a:pt x="991" y="230"/>
                </a:lnTo>
                <a:cubicBezTo>
                  <a:pt x="965" y="230"/>
                  <a:pt x="945" y="208"/>
                  <a:pt x="945" y="184"/>
                </a:cubicBezTo>
                <a:close/>
              </a:path>
            </a:pathLst>
          </a:custGeom>
          <a:gradFill>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de-DE"/>
          </a:p>
        </p:txBody>
      </p:sp>
      <p:sp>
        <p:nvSpPr>
          <p:cNvPr id="14" name="Text Box 52" descr="© INSCALE GmbH, 26.05.2010&#10;http://www.presentationload.com/">
            <a:extLst>
              <a:ext uri="{FF2B5EF4-FFF2-40B4-BE49-F238E27FC236}">
                <a16:creationId xmlns="" xmlns:a16="http://schemas.microsoft.com/office/drawing/2014/main" id="{FA23ABE7-F510-4969-92A7-1CD6FC5E7559}"/>
              </a:ext>
            </a:extLst>
          </p:cNvPr>
          <p:cNvSpPr txBox="1">
            <a:spLocks noChangeArrowheads="1"/>
          </p:cNvSpPr>
          <p:nvPr/>
        </p:nvSpPr>
        <p:spPr bwMode="gray">
          <a:xfrm>
            <a:off x="256926" y="906690"/>
            <a:ext cx="1722786" cy="469892"/>
          </a:xfrm>
          <a:prstGeom prst="rect">
            <a:avLst/>
          </a:prstGeom>
          <a:noFill/>
          <a:ln w="9525">
            <a:noFill/>
            <a:miter lim="800000"/>
            <a:headEnd/>
            <a:tailEnd/>
          </a:ln>
          <a:effectLst/>
        </p:spPr>
        <p:txBody>
          <a:bodyPr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spcBef>
                <a:spcPct val="50000"/>
              </a:spcBef>
            </a:pPr>
            <a:r>
              <a:rPr lang="en-US" altLang="zh-CN" sz="2400" b="1" noProof="1">
                <a:solidFill>
                  <a:schemeClr val="bg1">
                    <a:lumMod val="65000"/>
                  </a:schemeClr>
                </a:solidFill>
                <a:latin typeface="Tw Cen MT Condensed Extra Bold" panose="020B0803020202020204" pitchFamily="34" charset="0"/>
                <a:ea typeface="黑体" panose="02010609060101010101" pitchFamily="49" charset="-122"/>
              </a:rPr>
              <a:t>Introduction</a:t>
            </a:r>
          </a:p>
        </p:txBody>
      </p:sp>
      <p:sp>
        <p:nvSpPr>
          <p:cNvPr id="21" name="文本框 4">
            <a:extLst>
              <a:ext uri="{FF2B5EF4-FFF2-40B4-BE49-F238E27FC236}">
                <a16:creationId xmlns="" xmlns:a16="http://schemas.microsoft.com/office/drawing/2014/main" id="{43D4DB1D-DB1D-43B5-808B-3BBE86CF4300}"/>
              </a:ext>
            </a:extLst>
          </p:cNvPr>
          <p:cNvSpPr>
            <a:spLocks noChangeArrowheads="1"/>
          </p:cNvSpPr>
          <p:nvPr/>
        </p:nvSpPr>
        <p:spPr bwMode="auto">
          <a:xfrm>
            <a:off x="899542" y="159023"/>
            <a:ext cx="6264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b="1" dirty="0">
                <a:solidFill>
                  <a:schemeClr val="bg1">
                    <a:lumMod val="50000"/>
                  </a:schemeClr>
                </a:solidFill>
                <a:latin typeface="+mn-lt"/>
                <a:sym typeface="微软雅黑" panose="020B0503020204020204" pitchFamily="34" charset="-122"/>
              </a:rPr>
              <a:t>The Impact of Solar Radiation on Pollutant Transmission Characteristics in High-rise Building</a:t>
            </a:r>
          </a:p>
        </p:txBody>
      </p:sp>
      <p:sp>
        <p:nvSpPr>
          <p:cNvPr id="22" name="内容占位符 2">
            <a:extLst>
              <a:ext uri="{FF2B5EF4-FFF2-40B4-BE49-F238E27FC236}">
                <a16:creationId xmlns="" xmlns:a16="http://schemas.microsoft.com/office/drawing/2014/main" id="{427F0AD0-FC86-42EC-B7B7-D7780CC13D5E}"/>
              </a:ext>
            </a:extLst>
          </p:cNvPr>
          <p:cNvSpPr txBox="1">
            <a:spLocks noChangeArrowheads="1"/>
          </p:cNvSpPr>
          <p:nvPr/>
        </p:nvSpPr>
        <p:spPr bwMode="auto">
          <a:xfrm>
            <a:off x="187896" y="1791842"/>
            <a:ext cx="9044434" cy="423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0070C0"/>
              </a:buClr>
              <a:buSzPct val="75000"/>
              <a:buFont typeface="Wingdings" pitchFamily="2" charset="2"/>
              <a:buNone/>
              <a:defRPr sz="2400" kern="1200">
                <a:solidFill>
                  <a:schemeClr val="tx1"/>
                </a:solidFill>
                <a:latin typeface="Times New Roman" pitchFamily="18" charset="0"/>
                <a:ea typeface="+mn-ea"/>
                <a:cs typeface="Times New Roman" pitchFamily="18" charset="0"/>
              </a:defRPr>
            </a:lvl1pPr>
            <a:lvl2pPr marL="457200" indent="0" algn="ctr" rtl="0" eaLnBrk="1" fontAlgn="base" hangingPunct="1">
              <a:spcBef>
                <a:spcPct val="20000"/>
              </a:spcBef>
              <a:spcAft>
                <a:spcPct val="0"/>
              </a:spcAft>
              <a:buFont typeface="Arial" charset="0"/>
              <a:buNone/>
              <a:defRPr sz="2000" kern="1200">
                <a:solidFill>
                  <a:schemeClr val="tx1"/>
                </a:solidFill>
                <a:latin typeface="Times New Roman" pitchFamily="18" charset="0"/>
                <a:ea typeface="+mn-ea"/>
                <a:cs typeface="Times New Roman" pitchFamily="18" charset="0"/>
              </a:defRPr>
            </a:lvl2pPr>
            <a:lvl3pPr marL="914400" indent="0" algn="ctr" rtl="0" eaLnBrk="1" fontAlgn="base" hangingPunct="1">
              <a:spcBef>
                <a:spcPct val="20000"/>
              </a:spcBef>
              <a:spcAft>
                <a:spcPct val="0"/>
              </a:spcAft>
              <a:buFont typeface="Arial" charset="0"/>
              <a:buNone/>
              <a:defRPr sz="1800" kern="1200">
                <a:solidFill>
                  <a:schemeClr val="tx1"/>
                </a:solidFill>
                <a:latin typeface="Times New Roman" pitchFamily="18" charset="0"/>
                <a:ea typeface="+mn-ea"/>
                <a:cs typeface="Times New Roman" pitchFamily="18" charset="0"/>
              </a:defRPr>
            </a:lvl3pPr>
            <a:lvl4pPr marL="1371600" indent="0" algn="ctr" rtl="0" eaLnBrk="1" fontAlgn="base" hangingPunct="1">
              <a:spcBef>
                <a:spcPct val="20000"/>
              </a:spcBef>
              <a:spcAft>
                <a:spcPct val="0"/>
              </a:spcAft>
              <a:buFont typeface="Arial" charset="0"/>
              <a:buNone/>
              <a:defRPr sz="1600" kern="1200">
                <a:solidFill>
                  <a:schemeClr val="tx1"/>
                </a:solidFill>
                <a:latin typeface="Times New Roman" pitchFamily="18" charset="0"/>
                <a:ea typeface="+mn-ea"/>
                <a:cs typeface="Times New Roman" pitchFamily="18" charset="0"/>
              </a:defRPr>
            </a:lvl4pPr>
            <a:lvl5pPr marL="1828800" indent="0" algn="ctr" rtl="0" eaLnBrk="1" fontAlgn="base" hangingPunct="1">
              <a:spcBef>
                <a:spcPct val="20000"/>
              </a:spcBef>
              <a:spcAft>
                <a:spcPct val="0"/>
              </a:spcAft>
              <a:buFont typeface="Arial" charset="0"/>
              <a:buNone/>
              <a:defRPr sz="1600" kern="1200">
                <a:solidFill>
                  <a:schemeClr val="tx1"/>
                </a:solidFill>
                <a:latin typeface="Times New Roman" pitchFamily="18" charset="0"/>
                <a:ea typeface="+mn-ea"/>
                <a:cs typeface="Times New Roman" pitchFamily="18" charset="0"/>
              </a:defRPr>
            </a:lvl5pPr>
            <a:lvl6pPr marL="22860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algn="just">
              <a:lnSpc>
                <a:spcPts val="2800"/>
              </a:lnSpc>
            </a:pPr>
            <a:r>
              <a:rPr lang="en-US" altLang="zh-CN" sz="2000" b="1" i="1" dirty="0" smtClean="0"/>
              <a:t>3. </a:t>
            </a:r>
            <a:r>
              <a:rPr lang="en-GB" sz="2000" b="1" i="1" dirty="0" smtClean="0"/>
              <a:t>Model validation</a:t>
            </a:r>
          </a:p>
          <a:p>
            <a:pPr algn="just">
              <a:lnSpc>
                <a:spcPts val="2800"/>
              </a:lnSpc>
            </a:pPr>
            <a:r>
              <a:rPr lang="en-US" altLang="zh-CN" sz="2000" dirty="0" smtClean="0">
                <a:solidFill>
                  <a:schemeClr val="tx2"/>
                </a:solidFill>
              </a:rPr>
              <a:t>    </a:t>
            </a:r>
            <a:endParaRPr lang="en-US" altLang="zh-CN" sz="2000" dirty="0">
              <a:sym typeface="微软雅黑" panose="020B0503020204020204" pitchFamily="34" charset="-122"/>
            </a:endParaRPr>
          </a:p>
        </p:txBody>
      </p:sp>
      <p:graphicFrame>
        <p:nvGraphicFramePr>
          <p:cNvPr id="24" name="对象 23"/>
          <p:cNvGraphicFramePr>
            <a:graphicFrameLocks noChangeAspect="1"/>
          </p:cNvGraphicFramePr>
          <p:nvPr>
            <p:extLst>
              <p:ext uri="{D42A27DB-BD31-4B8C-83A1-F6EECF244321}">
                <p14:modId xmlns:p14="http://schemas.microsoft.com/office/powerpoint/2010/main" val="3120417592"/>
              </p:ext>
            </p:extLst>
          </p:nvPr>
        </p:nvGraphicFramePr>
        <p:xfrm>
          <a:off x="380181" y="2276872"/>
          <a:ext cx="5650313" cy="2160000"/>
        </p:xfrm>
        <a:graphic>
          <a:graphicData uri="http://schemas.openxmlformats.org/presentationml/2006/ole">
            <mc:AlternateContent xmlns:mc="http://schemas.openxmlformats.org/markup-compatibility/2006">
              <mc:Choice xmlns:v="urn:schemas-microsoft-com:vml" Requires="v">
                <p:oleObj spid="_x0000_s7289" name="文档" r:id="rId5" imgW="6378260" imgH="2437834" progId="Word.Document.12">
                  <p:embed/>
                </p:oleObj>
              </mc:Choice>
              <mc:Fallback>
                <p:oleObj name="文档" r:id="rId5" imgW="6378260" imgH="2437834" progId="Word.Document.12">
                  <p:embed/>
                  <p:pic>
                    <p:nvPicPr>
                      <p:cNvPr id="0" name=""/>
                      <p:cNvPicPr/>
                      <p:nvPr/>
                    </p:nvPicPr>
                    <p:blipFill>
                      <a:blip r:embed="rId6"/>
                      <a:stretch>
                        <a:fillRect/>
                      </a:stretch>
                    </p:blipFill>
                    <p:spPr>
                      <a:xfrm>
                        <a:off x="380181" y="2276872"/>
                        <a:ext cx="5650313" cy="2160000"/>
                      </a:xfrm>
                      <a:prstGeom prst="rect">
                        <a:avLst/>
                      </a:prstGeom>
                    </p:spPr>
                  </p:pic>
                </p:oleObj>
              </mc:Fallback>
            </mc:AlternateContent>
          </a:graphicData>
        </a:graphic>
      </p:graphicFrame>
      <p:graphicFrame>
        <p:nvGraphicFramePr>
          <p:cNvPr id="7173" name="对象 7172"/>
          <p:cNvGraphicFramePr>
            <a:graphicFrameLocks noChangeAspect="1"/>
          </p:cNvGraphicFramePr>
          <p:nvPr>
            <p:extLst>
              <p:ext uri="{D42A27DB-BD31-4B8C-83A1-F6EECF244321}">
                <p14:modId xmlns:p14="http://schemas.microsoft.com/office/powerpoint/2010/main" val="3487624786"/>
              </p:ext>
            </p:extLst>
          </p:nvPr>
        </p:nvGraphicFramePr>
        <p:xfrm>
          <a:off x="3495058" y="4149080"/>
          <a:ext cx="5901478" cy="2520000"/>
        </p:xfrm>
        <a:graphic>
          <a:graphicData uri="http://schemas.openxmlformats.org/presentationml/2006/ole">
            <mc:AlternateContent xmlns:mc="http://schemas.openxmlformats.org/markup-compatibility/2006">
              <mc:Choice xmlns:v="urn:schemas-microsoft-com:vml" Requires="v">
                <p:oleObj spid="_x0000_s7290" name="文档" r:id="rId7" imgW="6688807" imgH="2855419" progId="Word.Document.12">
                  <p:embed/>
                </p:oleObj>
              </mc:Choice>
              <mc:Fallback>
                <p:oleObj name="文档" r:id="rId7" imgW="6688807" imgH="2855419" progId="Word.Document.12">
                  <p:embed/>
                  <p:pic>
                    <p:nvPicPr>
                      <p:cNvPr id="0" name=""/>
                      <p:cNvPicPr/>
                      <p:nvPr/>
                    </p:nvPicPr>
                    <p:blipFill>
                      <a:blip r:embed="rId8"/>
                      <a:stretch>
                        <a:fillRect/>
                      </a:stretch>
                    </p:blipFill>
                    <p:spPr>
                      <a:xfrm>
                        <a:off x="3495058" y="4149080"/>
                        <a:ext cx="5901478" cy="2520000"/>
                      </a:xfrm>
                      <a:prstGeom prst="rect">
                        <a:avLst/>
                      </a:prstGeom>
                    </p:spPr>
                  </p:pic>
                </p:oleObj>
              </mc:Fallback>
            </mc:AlternateContent>
          </a:graphicData>
        </a:graphic>
      </p:graphicFrame>
      <p:sp>
        <p:nvSpPr>
          <p:cNvPr id="7175" name="矩形 7174"/>
          <p:cNvSpPr/>
          <p:nvPr/>
        </p:nvSpPr>
        <p:spPr>
          <a:xfrm>
            <a:off x="5652357" y="2708920"/>
            <a:ext cx="3096108" cy="584775"/>
          </a:xfrm>
          <a:prstGeom prst="rect">
            <a:avLst/>
          </a:prstGeom>
        </p:spPr>
        <p:txBody>
          <a:bodyPr wrap="square">
            <a:spAutoFit/>
          </a:bodyPr>
          <a:lstStyle/>
          <a:p>
            <a:r>
              <a:rPr lang="en-US" sz="1600" i="1" dirty="0">
                <a:latin typeface="Times New Roman" panose="02020603050405020304" pitchFamily="18" charset="0"/>
                <a:cs typeface="Times New Roman" panose="02020603050405020304" pitchFamily="18" charset="0"/>
              </a:rPr>
              <a:t>Sketch of the cubic model and the locations of velocity test lines</a:t>
            </a:r>
            <a:endParaRPr lang="en-US" sz="1600" dirty="0">
              <a:latin typeface="Times New Roman" panose="02020603050405020304" pitchFamily="18" charset="0"/>
              <a:cs typeface="Times New Roman" panose="02020603050405020304" pitchFamily="18" charset="0"/>
            </a:endParaRPr>
          </a:p>
        </p:txBody>
      </p:sp>
      <p:sp>
        <p:nvSpPr>
          <p:cNvPr id="7177" name="矩形 7176"/>
          <p:cNvSpPr/>
          <p:nvPr/>
        </p:nvSpPr>
        <p:spPr>
          <a:xfrm>
            <a:off x="197785" y="4941168"/>
            <a:ext cx="3275959" cy="830997"/>
          </a:xfrm>
          <a:prstGeom prst="rect">
            <a:avLst/>
          </a:prstGeom>
        </p:spPr>
        <p:txBody>
          <a:bodyPr wrap="square">
            <a:spAutoFit/>
          </a:bodyPr>
          <a:lstStyle/>
          <a:p>
            <a:pPr algn="just"/>
            <a:r>
              <a:rPr lang="en-US" sz="1600" i="1" dirty="0">
                <a:latin typeface="Times New Roman" panose="02020603050405020304" pitchFamily="18" charset="0"/>
                <a:cs typeface="Times New Roman" panose="02020603050405020304" pitchFamily="18" charset="0"/>
              </a:rPr>
              <a:t>Comparisons of the mean velocity along the test lines between simulation and experiment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482174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机械与能源工程学院朱彤教授课题组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机械与能源工程学院朱彤教授课题组模板</Template>
  <TotalTime>17850</TotalTime>
  <Words>1408</Words>
  <Application>Microsoft Office PowerPoint</Application>
  <PresentationFormat>全屏显示(4:3)</PresentationFormat>
  <Paragraphs>466</Paragraphs>
  <Slides>17</Slides>
  <Notes>0</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17</vt:i4>
      </vt:variant>
    </vt:vector>
  </HeadingPairs>
  <TitlesOfParts>
    <vt:vector size="23" baseType="lpstr">
      <vt:lpstr>机械与能源工程学院朱彤教授课题组模板</vt:lpstr>
      <vt:lpstr>Visio</vt:lpstr>
      <vt:lpstr>Graph</vt:lpstr>
      <vt:lpstr>Equation</vt:lpstr>
      <vt:lpstr>BMP 图像</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zhut</dc:creator>
  <cp:lastModifiedBy>User</cp:lastModifiedBy>
  <cp:revision>1176</cp:revision>
  <dcterms:created xsi:type="dcterms:W3CDTF">2012-05-19T03:40:38Z</dcterms:created>
  <dcterms:modified xsi:type="dcterms:W3CDTF">2017-11-21T07:57:05Z</dcterms:modified>
</cp:coreProperties>
</file>