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  <p:sldMasterId id="2147483881" r:id="rId5"/>
  </p:sldMasterIdLst>
  <p:notesMasterIdLst>
    <p:notesMasterId r:id="rId17"/>
  </p:notesMasterIdLst>
  <p:sldIdLst>
    <p:sldId id="8454" r:id="rId6"/>
    <p:sldId id="8456" r:id="rId7"/>
    <p:sldId id="8459" r:id="rId8"/>
    <p:sldId id="8466" r:id="rId9"/>
    <p:sldId id="8461" r:id="rId10"/>
    <p:sldId id="8460" r:id="rId11"/>
    <p:sldId id="8464" r:id="rId12"/>
    <p:sldId id="8463" r:id="rId13"/>
    <p:sldId id="8462" r:id="rId14"/>
    <p:sldId id="8465" r:id="rId15"/>
    <p:sldId id="84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ilkinson" initials="DEW" lastIdx="1" clrIdx="0">
    <p:extLst>
      <p:ext uri="{19B8F6BF-5375-455C-9EA6-DF929625EA0E}">
        <p15:presenceInfo xmlns:p15="http://schemas.microsoft.com/office/powerpoint/2012/main" userId="David Wilk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008000"/>
    <a:srgbClr val="383837"/>
    <a:srgbClr val="1E1E21"/>
    <a:srgbClr val="19191E"/>
    <a:srgbClr val="191919"/>
    <a:srgbClr val="1E1E24"/>
    <a:srgbClr val="403F41"/>
    <a:srgbClr val="437EFF"/>
    <a:srgbClr val="13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8367" autoAdjust="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9" d="100"/>
          <a:sy n="169" d="100"/>
        </p:scale>
        <p:origin x="54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BD93-2B17-0646-859D-7E9941F41A8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A8F3-DEF8-A047-9B8D-3E6344C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engine still controls culling internally. This may be exposed to script in future release.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Cover">
    <p:bg>
      <p:bgPr>
        <a:solidFill>
          <a:srgbClr val="383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E54B350-3DCB-624F-9391-0C5802437E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bg1">
                    <a:lumMod val="95000"/>
                  </a:schemeClr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CC719B-5208-8744-BEB9-57A13DC508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9EF2A7-01D4-734F-8A01-042001B10F8A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1B471C-F94D-454B-BA00-28B296D77B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F1265-406E-1844-AFBF-866644C2F5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87113-0A98-B845-A578-EEFC8874F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05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47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5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99532-8850-514D-B9A3-8E6912198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40A91C-C8E7-9444-AFA6-8E037B56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FA522D-10A5-5F4E-A09A-7F019906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FB8E40-841E-DA4D-9BD9-D056A46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1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DA704-A344-DC4C-AC92-D2B653E5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45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7E6253-D79D-E04F-85CA-5230C912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93985A-6E60-674C-9152-8806A1AB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EE4567-B8CB-3E47-BC8B-DEA8148A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yze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9EFF92-B8DE-2449-B7D5-9EA18AD6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DBD17E-FB77-B045-8459-24C6AC6C4C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tx1"/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32796CF-B909-8D4E-90C8-6D79F2A85E9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tx1"/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9A3DA70-25EE-6A43-8F1F-83D293E42E5F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873C4F1-6785-6643-8383-C34C305CF9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tx1"/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3A952-3BF4-D945-A3B4-16019A9E4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B087AC-6201-194B-A0CF-40218DEACF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3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463040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CC1EF-234C-C244-9EB5-7773D0F9A2D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ABEA3-BCC5-DF41-8A87-2902AB7BB66B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EAB3D-F68E-5746-BEC4-E97D6B5F05B0}"/>
              </a:ext>
            </a:extLst>
          </p:cNvPr>
          <p:cNvSpPr txBox="1"/>
          <p:nvPr userDrawn="1"/>
        </p:nvSpPr>
        <p:spPr>
          <a:xfrm>
            <a:off x="489006" y="6539405"/>
            <a:ext cx="2430152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CORPORATE TEMPLATE    |   AMD CONFIDENTIAL  |   </a:t>
            </a:r>
            <a:r>
              <a:rPr lang="en-CA" sz="800" b="0" i="0" cap="all" spc="0" baseline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64" r:id="rId2"/>
    <p:sldLayoutId id="2147483870" r:id="rId3"/>
    <p:sldLayoutId id="2147483876" r:id="rId4"/>
    <p:sldLayoutId id="2147483865" r:id="rId5"/>
    <p:sldLayoutId id="2147483879" r:id="rId6"/>
    <p:sldLayoutId id="2147483880" r:id="rId7"/>
    <p:sldLayoutId id="21474838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rgbClr val="FFFFFF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771803-08EB-274F-9668-E30BE97EDF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385164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0E40-662C-474F-8AF7-B224B0D65D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15725-000A-0341-A302-AB5043C91757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tx1"/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tx1"/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5D77-1FD1-AA46-91A4-D4DE3A7F67A5}"/>
              </a:ext>
            </a:extLst>
          </p:cNvPr>
          <p:cNvSpPr txBox="1"/>
          <p:nvPr userDrawn="1"/>
        </p:nvSpPr>
        <p:spPr>
          <a:xfrm>
            <a:off x="489006" y="6539405"/>
            <a:ext cx="2468625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tx1"/>
                </a:solidFill>
                <a:latin typeface="Klavika" panose="020B0506040000020004" pitchFamily="34" charset="0"/>
              </a:rPr>
              <a:t>AMD Game Engineering  |   AMD CONFIDENTIAL  |   </a:t>
            </a:r>
            <a:r>
              <a:rPr lang="en-CA" sz="800" b="0" i="0" cap="all" spc="0" baseline="0" dirty="0">
                <a:solidFill>
                  <a:schemeClr val="tx1"/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tx1"/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chemeClr val="tx1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B566A-E611-1D4D-8CE0-25751DD53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309" y="2309248"/>
            <a:ext cx="7259492" cy="1495315"/>
          </a:xfrm>
        </p:spPr>
        <p:txBody>
          <a:bodyPr/>
          <a:lstStyle/>
          <a:p>
            <a:r>
              <a:rPr lang="en-US" dirty="0"/>
              <a:t>Unity HDRP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3D6-ACA8-3B40-86F2-905BCC9975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7945" y="3794257"/>
            <a:ext cx="6638856" cy="11581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David Lively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C638-0D72-1547-9F00-C31F32B67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11/05/2019</a:t>
            </a:r>
          </a:p>
        </p:txBody>
      </p:sp>
    </p:spTree>
    <p:extLst>
      <p:ext uri="{BB962C8B-B14F-4D97-AF65-F5344CB8AC3E}">
        <p14:creationId xmlns:p14="http://schemas.microsoft.com/office/powerpoint/2010/main" val="16907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BE90-FEF4-4997-8630-C873F68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Simlpe</a:t>
            </a:r>
            <a:r>
              <a:rPr lang="en-US" dirty="0"/>
              <a:t> RP – command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2E9A-F0F1-4207-B55A-8FCF9045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10" y="1803727"/>
            <a:ext cx="6184666" cy="3328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817CE-40D7-42E6-9506-282C55BA1693}"/>
              </a:ext>
            </a:extLst>
          </p:cNvPr>
          <p:cNvSpPr/>
          <p:nvPr/>
        </p:nvSpPr>
        <p:spPr>
          <a:xfrm>
            <a:off x="548641" y="1803727"/>
            <a:ext cx="4703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, Camera[]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buffer.name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ClearRTToRed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71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8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143-68CB-4B99-AA6E-B2D6D6A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Hdrp</a:t>
            </a:r>
            <a:r>
              <a:rPr lang="en-US" dirty="0"/>
              <a:t> Architecture &amp;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B1A7-7AB0-42F4-A371-A76F0B146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Graphics device and context are owned by the engine</a:t>
            </a:r>
          </a:p>
          <a:p>
            <a:r>
              <a:rPr lang="en-US" dirty="0"/>
              <a:t>An abstract device (“</a:t>
            </a:r>
            <a:r>
              <a:rPr lang="en-US" dirty="0" err="1"/>
              <a:t>GfxDevice</a:t>
            </a:r>
            <a:r>
              <a:rPr lang="en-US" dirty="0"/>
              <a:t>”) is created based on selected API</a:t>
            </a:r>
          </a:p>
          <a:p>
            <a:pPr lvl="1"/>
            <a:r>
              <a:rPr lang="en-US" dirty="0"/>
              <a:t>Note: Unity supports API fallback for most projects</a:t>
            </a:r>
          </a:p>
          <a:p>
            <a:pPr lvl="1"/>
            <a:r>
              <a:rPr lang="en-US" dirty="0"/>
              <a:t>Editor preferences provide an editable prioritized list of preferred APIs</a:t>
            </a:r>
          </a:p>
          <a:p>
            <a:pPr lvl="1"/>
            <a:r>
              <a:rPr lang="en-US" dirty="0"/>
              <a:t>Works very well as long as you follow the rules for the different APIs. </a:t>
            </a:r>
          </a:p>
          <a:p>
            <a:r>
              <a:rPr lang="en-US" dirty="0"/>
              <a:t>Engine code still owns some things:</a:t>
            </a:r>
          </a:p>
          <a:p>
            <a:pPr lvl="1"/>
            <a:r>
              <a:rPr lang="en-US" dirty="0"/>
              <a:t>Update / render loop.</a:t>
            </a:r>
          </a:p>
          <a:p>
            <a:pPr lvl="2"/>
            <a:r>
              <a:rPr lang="en-US" dirty="0"/>
              <a:t>Update() logic is still controlled by the engine.</a:t>
            </a:r>
          </a:p>
          <a:p>
            <a:pPr lvl="1"/>
            <a:r>
              <a:rPr lang="en-US" dirty="0"/>
              <a:t>Real graphics device. In the C++ engine source, this is a class </a:t>
            </a:r>
            <a:r>
              <a:rPr lang="en-US" b="1" dirty="0" err="1"/>
              <a:t>GfxDevice</a:t>
            </a:r>
            <a:r>
              <a:rPr lang="en-US" dirty="0"/>
              <a:t> with PIMPL for DX11, DX12, GL, etc. 	</a:t>
            </a:r>
          </a:p>
          <a:p>
            <a:r>
              <a:rPr lang="en-US" dirty="0"/>
              <a:t>Real API calls are still hidden. </a:t>
            </a:r>
          </a:p>
          <a:p>
            <a:pPr lvl="1"/>
            <a:r>
              <a:rPr lang="en-US" b="1" dirty="0" err="1"/>
              <a:t>CommandBuffer</a:t>
            </a:r>
            <a:r>
              <a:rPr lang="en-US" dirty="0"/>
              <a:t> class provides equivalent methods. </a:t>
            </a:r>
          </a:p>
          <a:p>
            <a:pPr lvl="1"/>
            <a:r>
              <a:rPr lang="en-US" dirty="0"/>
              <a:t>For instance, use </a:t>
            </a:r>
            <a:r>
              <a:rPr lang="en-US" b="1" dirty="0" err="1"/>
              <a:t>CommandBuffer.DrawInstanced</a:t>
            </a:r>
            <a:r>
              <a:rPr lang="en-US" b="1" dirty="0"/>
              <a:t>() </a:t>
            </a:r>
            <a:r>
              <a:rPr lang="en-US" dirty="0"/>
              <a:t>rather than </a:t>
            </a:r>
            <a:r>
              <a:rPr lang="en-US" b="1" dirty="0"/>
              <a:t>ID3D11DeviceContext::</a:t>
            </a:r>
            <a:r>
              <a:rPr lang="en-US" b="1" dirty="0" err="1"/>
              <a:t>DrawInstanced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505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285-0509-4C4E-9919-129A5A1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Least you need to know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2CE7-B1B8-4845-8BD8-B17A76F0E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b="1" dirty="0" err="1"/>
              <a:t>RenderPipeline</a:t>
            </a:r>
            <a:endParaRPr lang="en-US" b="1" dirty="0"/>
          </a:p>
          <a:p>
            <a:r>
              <a:rPr lang="en-US" dirty="0"/>
              <a:t>Defines entry point for Render loop</a:t>
            </a:r>
          </a:p>
          <a:p>
            <a:r>
              <a:rPr lang="en-US" dirty="0"/>
              <a:t>Provides </a:t>
            </a:r>
            <a:r>
              <a:rPr lang="en-US" b="1" dirty="0"/>
              <a:t>static</a:t>
            </a:r>
            <a:r>
              <a:rPr lang="en-US" dirty="0"/>
              <a:t> callback functions to notify engine of important render events</a:t>
            </a:r>
          </a:p>
          <a:p>
            <a:pPr lvl="1"/>
            <a:r>
              <a:rPr lang="en-US" dirty="0" err="1"/>
              <a:t>BeginCameraRender</a:t>
            </a:r>
            <a:r>
              <a:rPr lang="en-US" dirty="0"/>
              <a:t> / </a:t>
            </a:r>
            <a:r>
              <a:rPr lang="en-US" dirty="0" err="1"/>
              <a:t>EndCameraRender</a:t>
            </a:r>
            <a:endParaRPr lang="en-US" dirty="0"/>
          </a:p>
          <a:p>
            <a:pPr lvl="1"/>
            <a:r>
              <a:rPr lang="en-US" dirty="0" err="1"/>
              <a:t>BeginFrameRender</a:t>
            </a:r>
            <a:r>
              <a:rPr lang="en-US" dirty="0"/>
              <a:t> / </a:t>
            </a:r>
            <a:r>
              <a:rPr lang="en-US" dirty="0" err="1"/>
              <a:t>EndFrameRender</a:t>
            </a:r>
            <a:endParaRPr lang="en-US" dirty="0"/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CommandBuffer</a:t>
            </a:r>
            <a:endParaRPr lang="en-US" b="1" dirty="0"/>
          </a:p>
          <a:p>
            <a:pPr marL="399615" indent="-342900"/>
            <a:r>
              <a:rPr lang="en-US" dirty="0"/>
              <a:t>Provides all ::Draw*() methods and anything else required to populate a command list</a:t>
            </a:r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ScriptableRenderContext</a:t>
            </a:r>
            <a:endParaRPr lang="en-US" b="1" dirty="0"/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Provides Submit(</a:t>
            </a:r>
            <a:r>
              <a:rPr lang="en-US" dirty="0" err="1"/>
              <a:t>CommandBuffer</a:t>
            </a:r>
            <a:r>
              <a:rPr lang="en-US" dirty="0"/>
              <a:t>) and misc. methods. 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Posts rendering commands to the </a:t>
            </a:r>
            <a:r>
              <a:rPr lang="en-US" dirty="0" err="1"/>
              <a:t>GfxDevice</a:t>
            </a:r>
            <a:r>
              <a:rPr lang="en-US" dirty="0"/>
              <a:t> queue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39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780-9C36-4824-A33D-CAA4205A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</a:t>
            </a:r>
            <a:r>
              <a:rPr lang="en-US" dirty="0" err="1"/>
              <a:t>rp</a:t>
            </a:r>
            <a:r>
              <a:rPr lang="en-US" dirty="0"/>
              <a:t> – the simplest possible render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F0B9-08E5-47B8-B309-C51DA196E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HDRP inherits from SRP</a:t>
            </a:r>
          </a:p>
          <a:p>
            <a:r>
              <a:rPr lang="en-US" dirty="0"/>
              <a:t>Simplest possible render pipeline system</a:t>
            </a:r>
          </a:p>
          <a:p>
            <a:r>
              <a:rPr lang="en-US" dirty="0"/>
              <a:t>Illustrates a higher-level view of HDRP that’s a little easier to parse</a:t>
            </a:r>
          </a:p>
          <a:p>
            <a:r>
              <a:rPr lang="en-US" dirty="0"/>
              <a:t>Basis for later HDRP-specific discussion</a:t>
            </a:r>
          </a:p>
        </p:txBody>
      </p:sp>
    </p:spTree>
    <p:extLst>
      <p:ext uri="{BB962C8B-B14F-4D97-AF65-F5344CB8AC3E}">
        <p14:creationId xmlns:p14="http://schemas.microsoft.com/office/powerpoint/2010/main" val="1337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CFA-36DA-404A-BCA1-BEE01C1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A9FE-59C0-4558-82FF-848718888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5138291" cy="4594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Scene with legacy renderer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3500-ACE3-4939-8EF2-40AEFBAF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13" y="2331600"/>
            <a:ext cx="5111301" cy="385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A7AA6-1628-4504-B308-833A19B2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2329028"/>
            <a:ext cx="5138925" cy="38595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2C7122-0CD0-4FE2-A9FE-B662AB66E328}"/>
              </a:ext>
            </a:extLst>
          </p:cNvPr>
          <p:cNvSpPr txBox="1">
            <a:spLocks/>
          </p:cNvSpPr>
          <p:nvPr/>
        </p:nvSpPr>
        <p:spPr>
          <a:xfrm>
            <a:off x="5963513" y="1596927"/>
            <a:ext cx="5446836" cy="7346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Same scene with simple SRP. Skybox is explicitly drawn by custom SRP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3DE3-605B-4FDD-84D9-F2A3F0BE6F20}"/>
              </a:ext>
            </a:extLst>
          </p:cNvPr>
          <p:cNvSpPr/>
          <p:nvPr/>
        </p:nvSpPr>
        <p:spPr>
          <a:xfrm>
            <a:off x="548641" y="33351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UnityEngine.Rendering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MyPipeline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RenderPipeline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, Camera[] cameras)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(cameras[0]);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 abstract class </a:t>
            </a:r>
            <a:r>
              <a:rPr lang="en-US" b="1" dirty="0" err="1"/>
              <a:t>UnityEngine.Rendering.RenderPipeline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Override .Render()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rendering commands via </a:t>
            </a:r>
            <a:r>
              <a:rPr lang="en-US" b="1" dirty="0" err="1"/>
              <a:t>ScriptableRenderContext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/>
              <a:t>Submit()</a:t>
            </a:r>
            <a:r>
              <a:rPr lang="en-US" dirty="0"/>
              <a:t> to complete this pass.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Profiler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196AE-44FB-4BF5-8E99-B937BEE8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9" y="2033958"/>
            <a:ext cx="5382593" cy="15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D8014-0E3A-47FE-8DEA-4343DE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682"/>
            <a:ext cx="5590396" cy="5036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6B72CE-2C70-4E60-820E-393E1DFFE9FD}"/>
              </a:ext>
            </a:extLst>
          </p:cNvPr>
          <p:cNvSpPr/>
          <p:nvPr/>
        </p:nvSpPr>
        <p:spPr>
          <a:xfrm>
            <a:off x="548641" y="3876077"/>
            <a:ext cx="5463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expected, </a:t>
            </a:r>
            <a:r>
              <a:rPr lang="en-US" dirty="0" err="1"/>
              <a:t>RenderSkybox</a:t>
            </a:r>
            <a:r>
              <a:rPr lang="en-US" dirty="0"/>
              <a:t> is the only render event in frame.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Nothing is rendered outside of SRP class. Without the .</a:t>
            </a:r>
            <a:r>
              <a:rPr lang="en-US" b="1" dirty="0" err="1"/>
              <a:t>drawSkybox</a:t>
            </a:r>
            <a:r>
              <a:rPr lang="en-US" b="1" dirty="0"/>
              <a:t>() </a:t>
            </a:r>
            <a:r>
              <a:rPr lang="en-US" dirty="0"/>
              <a:t>call, the viewport is completely blank.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commands are buffered by </a:t>
            </a:r>
            <a:r>
              <a:rPr lang="en-US" dirty="0" err="1"/>
              <a:t>ScriptableRenderContext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SRP is used all rendered views – editor, play,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the pipeline must be implemented in script.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GameObjects</a:t>
            </a:r>
            <a:r>
              <a:rPr lang="en-US" dirty="0"/>
              <a:t>, materials, and other settings are available to the renderer. It’s up to the developer to decide how or if these are used.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4A1-C030-48B9-9A43-CDB7BB2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Command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2DA1-5E40-4DF7-BCBC-3406E615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11056938" cy="840333"/>
          </a:xfrm>
        </p:spPr>
        <p:txBody>
          <a:bodyPr/>
          <a:lstStyle/>
          <a:p>
            <a:r>
              <a:rPr lang="en-US" dirty="0"/>
              <a:t>Discrete collections of grouped commands</a:t>
            </a:r>
          </a:p>
          <a:p>
            <a:r>
              <a:rPr lang="en-US" dirty="0"/>
              <a:t>Provides wrappers for </a:t>
            </a:r>
            <a:r>
              <a:rPr lang="en-US" dirty="0" err="1"/>
              <a:t>GfxDevice</a:t>
            </a:r>
            <a:r>
              <a:rPr lang="en-US" dirty="0"/>
              <a:t> APIs. </a:t>
            </a:r>
          </a:p>
          <a:p>
            <a:pPr lvl="1"/>
            <a:r>
              <a:rPr lang="en-US" dirty="0"/>
              <a:t>Draw</a:t>
            </a:r>
          </a:p>
          <a:p>
            <a:pPr lvl="1"/>
            <a:r>
              <a:rPr lang="en-US" dirty="0"/>
              <a:t>Dispatch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Raytracing</a:t>
            </a:r>
          </a:p>
          <a:p>
            <a:r>
              <a:rPr lang="en-US" dirty="0"/>
              <a:t>Brief sample of the interface: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C6962-3336-4089-88F8-9D6FD83D81C5}"/>
              </a:ext>
            </a:extLst>
          </p:cNvPr>
          <p:cNvSpPr/>
          <p:nvPr/>
        </p:nvSpPr>
        <p:spPr>
          <a:xfrm>
            <a:off x="548641" y="4035148"/>
            <a:ext cx="10840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DrawProceduralIndirect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(Matrix4x4 matrix, Material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MeshTopology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topology,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bufferWithArgs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MaterialPropertyBlock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properties);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GenerateMips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rt);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RequestAsyncReadback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offset, Action&lt;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AsyncGPUReadbackRequest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callback);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SetComputeBufferParam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buffer);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5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2.xml><?xml version="1.0" encoding="utf-8"?>
<a:theme xmlns:a="http://schemas.openxmlformats.org/drawingml/2006/main" name="2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B17E93E562B43B37B810A10EF76A2" ma:contentTypeVersion="11" ma:contentTypeDescription="Create a new document." ma:contentTypeScope="" ma:versionID="7440b10a0812de547e4c42bac5850d69">
  <xsd:schema xmlns:xsd="http://www.w3.org/2001/XMLSchema" xmlns:xs="http://www.w3.org/2001/XMLSchema" xmlns:p="http://schemas.microsoft.com/office/2006/metadata/properties" xmlns:ns3="7691373a-f030-4374-98b9-64678e3b8f7d" xmlns:ns4="a0676a74-34ef-4ac2-a045-47e48388f74e" targetNamespace="http://schemas.microsoft.com/office/2006/metadata/properties" ma:root="true" ma:fieldsID="79683e72da74675e395a7afa6f4e9fc7" ns3:_="" ns4:_="">
    <xsd:import namespace="7691373a-f030-4374-98b9-64678e3b8f7d"/>
    <xsd:import namespace="a0676a74-34ef-4ac2-a045-47e48388f7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1373a-f030-4374-98b9-64678e3b8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76a74-34ef-4ac2-a045-47e48388f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BFFB9-245F-443C-82B9-492AA4347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1373a-f030-4374-98b9-64678e3b8f7d"/>
    <ds:schemaRef ds:uri="a0676a74-34ef-4ac2-a045-47e48388f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96BC82-30C7-491C-9E83-C9FC84CE0250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0676a74-34ef-4ac2-a045-47e48388f74e"/>
    <ds:schemaRef ds:uri="http://schemas.microsoft.com/office/2006/documentManagement/types"/>
    <ds:schemaRef ds:uri="7691373a-f030-4374-98b9-64678e3b8f7d"/>
  </ds:schemaRefs>
</ds:datastoreItem>
</file>

<file path=customXml/itemProps3.xml><?xml version="1.0" encoding="utf-8"?>
<ds:datastoreItem xmlns:ds="http://schemas.openxmlformats.org/officeDocument/2006/customXml" ds:itemID="{B855E1D5-2A74-43F1-8F2A-D6D26FB108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599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Klavika</vt:lpstr>
      <vt:lpstr>Klavika Light</vt:lpstr>
      <vt:lpstr>Klavika Medium</vt:lpstr>
      <vt:lpstr>System Font Regular</vt:lpstr>
      <vt:lpstr>Wingdings</vt:lpstr>
      <vt:lpstr>1_background A</vt:lpstr>
      <vt:lpstr>2_background A</vt:lpstr>
      <vt:lpstr>PowerPoint Presentation</vt:lpstr>
      <vt:lpstr>Hdrp Architecture &amp; flow</vt:lpstr>
      <vt:lpstr>The Least you need to know </vt:lpstr>
      <vt:lpstr>Custom rp – the simplest possible render</vt:lpstr>
      <vt:lpstr>Simple RP</vt:lpstr>
      <vt:lpstr>Simple rp – render skybox</vt:lpstr>
      <vt:lpstr>Simple rp – render skybox</vt:lpstr>
      <vt:lpstr>Simple rp – render skybox</vt:lpstr>
      <vt:lpstr>Simple rp – Command buffers</vt:lpstr>
      <vt:lpstr>Simlpe RP – command buffers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Rohwedder</dc:creator>
  <cp:lastModifiedBy>dlively</cp:lastModifiedBy>
  <cp:revision>289</cp:revision>
  <dcterms:created xsi:type="dcterms:W3CDTF">2018-01-03T20:23:50Z</dcterms:created>
  <dcterms:modified xsi:type="dcterms:W3CDTF">2019-11-17T19:34:08Z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0x01010002BB17E93E562B43B37B810A10EF76A2</vt:lpwstr>
  </property>
</Properties>
</file>