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4"/>
    <p:sldMasterId id="2147483881" r:id="rId5"/>
  </p:sldMasterIdLst>
  <p:notesMasterIdLst>
    <p:notesMasterId r:id="rId22"/>
  </p:notesMasterIdLst>
  <p:sldIdLst>
    <p:sldId id="8454" r:id="rId6"/>
    <p:sldId id="8456" r:id="rId7"/>
    <p:sldId id="8459" r:id="rId8"/>
    <p:sldId id="8466" r:id="rId9"/>
    <p:sldId id="8467" r:id="rId10"/>
    <p:sldId id="8461" r:id="rId11"/>
    <p:sldId id="8460" r:id="rId12"/>
    <p:sldId id="8464" r:id="rId13"/>
    <p:sldId id="8463" r:id="rId14"/>
    <p:sldId id="8465" r:id="rId15"/>
    <p:sldId id="8462" r:id="rId16"/>
    <p:sldId id="8468" r:id="rId17"/>
    <p:sldId id="8471" r:id="rId18"/>
    <p:sldId id="8469" r:id="rId19"/>
    <p:sldId id="8470" r:id="rId20"/>
    <p:sldId id="84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ilkinson" initials="DEW" lastIdx="1" clrIdx="0">
    <p:extLst>
      <p:ext uri="{19B8F6BF-5375-455C-9EA6-DF929625EA0E}">
        <p15:presenceInfo xmlns:p15="http://schemas.microsoft.com/office/powerpoint/2012/main" userId="David Wilki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26"/>
    <a:srgbClr val="008000"/>
    <a:srgbClr val="383837"/>
    <a:srgbClr val="1E1E21"/>
    <a:srgbClr val="19191E"/>
    <a:srgbClr val="191919"/>
    <a:srgbClr val="1E1E24"/>
    <a:srgbClr val="403F41"/>
    <a:srgbClr val="437EFF"/>
    <a:srgbClr val="13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88367" autoAdjust="0"/>
  </p:normalViewPr>
  <p:slideViewPr>
    <p:cSldViewPr snapToGrid="0">
      <p:cViewPr varScale="1">
        <p:scale>
          <a:sx n="113" d="100"/>
          <a:sy n="113" d="100"/>
        </p:scale>
        <p:origin x="51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69" d="100"/>
          <a:sy n="169" d="100"/>
        </p:scale>
        <p:origin x="540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1BD93-2B17-0646-859D-7E9941F41A8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A8F3-DEF8-A047-9B8D-3E6344C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engine still controls culling internally. This may be exposed to script in future release.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AA8F3-DEF8-A047-9B8D-3E6344CC3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sample of the </a:t>
            </a:r>
            <a:r>
              <a:rPr lang="en-US" dirty="0" err="1"/>
              <a:t>CommandBuffer</a:t>
            </a:r>
            <a:r>
              <a:rPr lang="en-US" dirty="0"/>
              <a:t> class interface. MANY </a:t>
            </a:r>
            <a:r>
              <a:rPr lang="en-US" dirty="0" err="1"/>
              <a:t>MANY</a:t>
            </a:r>
            <a:r>
              <a:rPr lang="en-US" dirty="0"/>
              <a:t> overrides and other methods removed so it’ll fit on a slide.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AA8F3-DEF8-A047-9B8D-3E6344CC3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rporate Cover">
    <p:bg>
      <p:bgPr>
        <a:solidFill>
          <a:srgbClr val="383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E54B350-3DCB-624F-9391-0C5802437EB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67945" y="2309248"/>
            <a:ext cx="6638856" cy="1495315"/>
          </a:xfrm>
        </p:spPr>
        <p:txBody>
          <a:bodyPr bIns="0" anchor="b">
            <a:normAutofit/>
          </a:bodyPr>
          <a:lstStyle>
            <a:lvl1pPr marL="0" indent="0" algn="r">
              <a:lnSpc>
                <a:spcPct val="82000"/>
              </a:lnSpc>
              <a:spcBef>
                <a:spcPts val="0"/>
              </a:spcBef>
              <a:buNone/>
              <a:defRPr lang="en-US" sz="5400" b="1" i="0" strike="noStrike" kern="1200" cap="all" spc="-150" baseline="0" dirty="0" smtClean="0">
                <a:solidFill>
                  <a:schemeClr val="bg1">
                    <a:lumMod val="95000"/>
                  </a:schemeClr>
                </a:solidFill>
                <a:latin typeface="Klavika Medium" pitchFamily="2" charset="77"/>
                <a:ea typeface="+mn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3CC719B-5208-8744-BEB9-57A13DC5080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67945" y="3794257"/>
            <a:ext cx="6638856" cy="662939"/>
          </a:xfrm>
        </p:spPr>
        <p:txBody>
          <a:bodyPr tIns="0" anchor="t">
            <a:normAutofit/>
          </a:bodyPr>
          <a:lstStyle>
            <a:lvl1pPr marL="0" indent="0" algn="r">
              <a:lnSpc>
                <a:spcPct val="85000"/>
              </a:lnSpc>
              <a:buNone/>
              <a:defRPr lang="en-US" sz="2800" b="0" i="0" strike="noStrike" kern="1200" cap="all" baseline="0" dirty="0" smtClean="0">
                <a:solidFill>
                  <a:schemeClr val="bg1">
                    <a:lumMod val="95000"/>
                  </a:schemeClr>
                </a:solidFill>
                <a:latin typeface="Klavika Light" pitchFamily="2" charset="77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39EF2A7-01D4-734F-8A01-042001B10F8A}"/>
              </a:ext>
            </a:extLst>
          </p:cNvPr>
          <p:cNvSpPr txBox="1">
            <a:spLocks/>
          </p:cNvSpPr>
          <p:nvPr userDrawn="1"/>
        </p:nvSpPr>
        <p:spPr>
          <a:xfrm>
            <a:off x="9285814" y="5203474"/>
            <a:ext cx="2521726" cy="34191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spc="0" baseline="0" dirty="0">
                <a:solidFill>
                  <a:schemeClr val="tx2"/>
                </a:solidFill>
                <a:latin typeface="Klavika" panose="020B0506040000020004" pitchFamily="34" charset="0"/>
              </a:rPr>
              <a:t>NDA REQUIRED |  AMD CONFIDENTIAL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1B471C-F94D-454B-BA00-28B296D77B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67945" y="4952372"/>
            <a:ext cx="6638856" cy="316410"/>
          </a:xfrm>
        </p:spPr>
        <p:txBody>
          <a:bodyPr tIns="0" anchor="b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0" i="0" strike="noStrike" kern="1200" cap="all" baseline="0" dirty="0" smtClean="0">
                <a:solidFill>
                  <a:schemeClr val="bg1">
                    <a:lumMod val="95000"/>
                  </a:schemeClr>
                </a:solidFill>
                <a:latin typeface="Klavika" panose="020B0506040000020004" pitchFamily="34" charset="0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INSERT PRESENTATION DATE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F1265-406E-1844-AFBF-866644C2F5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7919" y="5978252"/>
            <a:ext cx="1818882" cy="43394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287113-0A98-B845-A578-EEFC8874FC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95343" cy="38953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05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572350"/>
            <a:ext cx="11057206" cy="840332"/>
          </a:xfrm>
        </p:spPr>
        <p:txBody>
          <a:bodyPr>
            <a:normAutofit/>
          </a:bodyPr>
          <a:lstStyle>
            <a:lvl1pPr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862BD9E-055F-7B4A-9351-B561805E7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1596929"/>
            <a:ext cx="11056938" cy="4594225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6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0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1pPr>
            <a:lvl2pPr marL="457200" indent="-181029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6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2pPr>
            <a:lvl3pPr marL="914674" indent="-168325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4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3pPr>
            <a:lvl4pPr marL="1372011" indent="-182935">
              <a:spcBef>
                <a:spcPts val="600"/>
              </a:spcBef>
              <a:buClr>
                <a:schemeClr val="tx1"/>
              </a:buClr>
              <a:buSzPct val="80000"/>
              <a:buFont typeface="System Font Regular"/>
              <a:buChar char="▸"/>
              <a:defRPr sz="1200" b="0" i="0" cap="none" spc="-30" baseline="0">
                <a:solidFill>
                  <a:schemeClr val="tx1"/>
                </a:solidFill>
                <a:latin typeface="Klavika Light" panose="020B0506040000020004" pitchFamily="34" charset="0"/>
              </a:defRPr>
            </a:lvl4pPr>
            <a:lvl5pPr marL="1646414" indent="-164641">
              <a:buClr>
                <a:schemeClr val="accent6"/>
              </a:buClr>
              <a:buSzPct val="80000"/>
              <a:buFont typeface="Wingdings" pitchFamily="2" charset="2"/>
              <a:buChar char="§"/>
              <a:defRPr sz="1400" cap="none" spc="-3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47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5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w/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A99532-8850-514D-B9A3-8E69121988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yzen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40A91C-C8E7-9444-AFA6-8E037B56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7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adeon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FA522D-10A5-5F4E-A09A-7F019906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PYC_Three Section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FB8E40-841E-DA4D-9BD9-D056A46F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tx1"/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1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MD Lo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DA704-A344-DC4C-AC92-D2B653E5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 descr="Image result for amd logo">
            <a:extLst>
              <a:ext uri="{FF2B5EF4-FFF2-40B4-BE49-F238E27FC236}">
                <a16:creationId xmlns:a16="http://schemas.microsoft.com/office/drawing/2014/main" id="{BA1E282E-CC21-E541-9A5A-7D8DC3FD9C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t="38518" r="4326" b="38815"/>
          <a:stretch/>
        </p:blipFill>
        <p:spPr bwMode="auto">
          <a:xfrm>
            <a:off x="3669355" y="2827011"/>
            <a:ext cx="4853290" cy="12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Bullets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572350"/>
            <a:ext cx="11057206" cy="840332"/>
          </a:xfrm>
        </p:spPr>
        <p:txBody>
          <a:bodyPr>
            <a:normAutofit/>
          </a:bodyPr>
          <a:lstStyle>
            <a:lvl1pPr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862BD9E-055F-7B4A-9351-B561805E7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1596929"/>
            <a:ext cx="11056938" cy="4594225"/>
          </a:xfrm>
          <a:prstGeom prst="rect">
            <a:avLst/>
          </a:prstGeom>
        </p:spPr>
        <p:txBody>
          <a:bodyPr/>
          <a:lstStyle>
            <a:lvl1pPr marL="237744" indent="-237744">
              <a:spcBef>
                <a:spcPts val="6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1pPr>
            <a:lvl2pPr marL="457200" indent="-181029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6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2pPr>
            <a:lvl3pPr marL="914674" indent="-168325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4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3pPr>
            <a:lvl4pPr marL="1372011" indent="-182935">
              <a:spcBef>
                <a:spcPts val="600"/>
              </a:spcBef>
              <a:buClr>
                <a:schemeClr val="tx2"/>
              </a:buClr>
              <a:buSzPct val="80000"/>
              <a:buFont typeface="System Font Regular"/>
              <a:buChar char="▸"/>
              <a:defRPr sz="1200" b="0" i="0" cap="none" spc="-30" baseline="0">
                <a:solidFill>
                  <a:schemeClr val="bg1">
                    <a:lumMod val="95000"/>
                  </a:schemeClr>
                </a:solidFill>
                <a:latin typeface="Klavika Light" panose="020B0506040000020004" pitchFamily="34" charset="0"/>
              </a:defRPr>
            </a:lvl4pPr>
            <a:lvl5pPr marL="1646414" indent="-164641">
              <a:buClr>
                <a:schemeClr val="accent6"/>
              </a:buClr>
              <a:buSzPct val="80000"/>
              <a:buFont typeface="Wingdings" pitchFamily="2" charset="2"/>
              <a:buChar char="§"/>
              <a:defRPr sz="1400" cap="none" spc="-3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45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2BABA-EE60-024C-BBE6-9ADAEE52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6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w/o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3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yzen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7E6253-D79D-E04F-85CA-5230C912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3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adeon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3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93985A-6E60-674C-9152-8806A1AB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388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PYC_Three Section w/ Footer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69D6B-3C04-464D-9801-AF058C1E8609}"/>
              </a:ext>
            </a:extLst>
          </p:cNvPr>
          <p:cNvCxnSpPr>
            <a:cxnSpLocks/>
          </p:cNvCxnSpPr>
          <p:nvPr userDrawn="1"/>
        </p:nvCxnSpPr>
        <p:spPr>
          <a:xfrm>
            <a:off x="681558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13F-27FE-CF42-A6AF-C6D4FEE447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1558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821C60-3005-9348-BEB7-13FADAF269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051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FA69E69-1218-D642-98D0-59D52F6582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051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1BDC4-D192-9244-A133-4D3E3B95343E}"/>
              </a:ext>
            </a:extLst>
          </p:cNvPr>
          <p:cNvCxnSpPr>
            <a:cxnSpLocks/>
          </p:cNvCxnSpPr>
          <p:nvPr userDrawn="1"/>
        </p:nvCxnSpPr>
        <p:spPr>
          <a:xfrm>
            <a:off x="4395059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85770E2-092C-D846-989D-3D15F800B2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5059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9A576936-2CD7-9C46-9D4F-7B694777D2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4994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7969697-7B76-784D-B7C6-7476E13F28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94994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09251-D861-344F-9EDC-16BB10768FF2}"/>
              </a:ext>
            </a:extLst>
          </p:cNvPr>
          <p:cNvCxnSpPr>
            <a:cxnSpLocks/>
          </p:cNvCxnSpPr>
          <p:nvPr userDrawn="1"/>
        </p:nvCxnSpPr>
        <p:spPr>
          <a:xfrm>
            <a:off x="8107443" y="4389623"/>
            <a:ext cx="3401883" cy="0"/>
          </a:xfrm>
          <a:prstGeom prst="line">
            <a:avLst/>
          </a:prstGeom>
          <a:ln w="6350">
            <a:gradFill>
              <a:gsLst>
                <a:gs pos="0">
                  <a:srgbClr val="8D8F90"/>
                </a:gs>
                <a:gs pos="37988">
                  <a:schemeClr val="bg1">
                    <a:lumMod val="95000"/>
                  </a:schemeClr>
                </a:gs>
                <a:gs pos="20000">
                  <a:srgbClr val="8D8F90"/>
                </a:gs>
                <a:gs pos="81000">
                  <a:srgbClr val="8D8F90"/>
                </a:gs>
                <a:gs pos="66000">
                  <a:srgbClr val="8D8F90"/>
                </a:gs>
                <a:gs pos="53000">
                  <a:srgbClr val="54595E"/>
                </a:gs>
                <a:gs pos="95000">
                  <a:srgbClr val="8D8F9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91ED116A-3C87-834F-A5B2-BA669E8B7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07443" y="1889949"/>
            <a:ext cx="3401883" cy="23463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E23B821-A2E8-7D42-947C-F038B76410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7936" y="4952661"/>
            <a:ext cx="3402013" cy="852042"/>
          </a:xfrm>
        </p:spPr>
        <p:txBody>
          <a:bodyPr/>
          <a:lstStyle>
            <a:lvl1pPr marL="0" indent="0" algn="ctr">
              <a:buNone/>
              <a:defRPr sz="1400" b="0" i="0">
                <a:latin typeface="Klavika Light" panose="020B0506040000020004" pitchFamily="34" charset="0"/>
              </a:defRPr>
            </a:lvl1pPr>
          </a:lstStyle>
          <a:p>
            <a:pPr lvl="0"/>
            <a:r>
              <a:rPr lang="en-US" dirty="0"/>
              <a:t>Description goes here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0CAB5ED-C3D9-6E43-A042-EBF6C880C7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07936" y="4524399"/>
            <a:ext cx="3402013" cy="383264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solidFill>
                  <a:schemeClr val="accent5"/>
                </a:solidFill>
                <a:latin typeface="Klavika Medium" panose="020B05060400000200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DEE4567-B8CB-3E47-BC8B-DEA8148A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101"/>
            <a:ext cx="12192000" cy="784830"/>
          </a:xfrm>
        </p:spPr>
        <p:txBody>
          <a:bodyPr>
            <a:spAutoFit/>
          </a:bodyPr>
          <a:lstStyle>
            <a:lvl1pPr algn="ctr">
              <a:defRPr lang="en-US" sz="4800" b="1" i="0" strike="noStrike" kern="1200" cap="all" spc="-150" baseline="0" dirty="0">
                <a:solidFill>
                  <a:schemeClr val="bg1">
                    <a:lumMod val="95000"/>
                  </a:schemeClr>
                </a:solidFill>
                <a:latin typeface="Klavika Medium" panose="020B05060400000200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39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MD Logo"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md logo">
            <a:extLst>
              <a:ext uri="{FF2B5EF4-FFF2-40B4-BE49-F238E27FC236}">
                <a16:creationId xmlns:a16="http://schemas.microsoft.com/office/drawing/2014/main" id="{BA1E282E-CC21-E541-9A5A-7D8DC3FD9C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4" t="38518" r="4326" b="38815"/>
          <a:stretch/>
        </p:blipFill>
        <p:spPr bwMode="auto">
          <a:xfrm>
            <a:off x="3669355" y="2827011"/>
            <a:ext cx="4853290" cy="12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Ryzen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9EFF92-B8DE-2449-B7D5-9EA18AD6B3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8DBD17E-FB77-B045-8459-24C6AC6C4C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67945" y="2309248"/>
            <a:ext cx="6638856" cy="1495315"/>
          </a:xfrm>
        </p:spPr>
        <p:txBody>
          <a:bodyPr bIns="0" anchor="b">
            <a:normAutofit/>
          </a:bodyPr>
          <a:lstStyle>
            <a:lvl1pPr marL="0" indent="0" algn="r">
              <a:lnSpc>
                <a:spcPct val="82000"/>
              </a:lnSpc>
              <a:spcBef>
                <a:spcPts val="0"/>
              </a:spcBef>
              <a:buNone/>
              <a:defRPr lang="en-US" sz="5400" b="1" i="0" strike="noStrike" kern="1200" cap="all" spc="-150" baseline="0" dirty="0" smtClean="0">
                <a:solidFill>
                  <a:schemeClr val="tx1"/>
                </a:solidFill>
                <a:latin typeface="Klavika Medium" pitchFamily="2" charset="77"/>
                <a:ea typeface="+mn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32796CF-B909-8D4E-90C8-6D79F2A85E9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67945" y="3794257"/>
            <a:ext cx="6638856" cy="662939"/>
          </a:xfrm>
        </p:spPr>
        <p:txBody>
          <a:bodyPr tIns="0" anchor="t">
            <a:normAutofit/>
          </a:bodyPr>
          <a:lstStyle>
            <a:lvl1pPr marL="0" indent="0" algn="r">
              <a:lnSpc>
                <a:spcPct val="85000"/>
              </a:lnSpc>
              <a:buNone/>
              <a:defRPr lang="en-US" sz="2800" b="0" i="0" strike="noStrike" kern="1200" cap="all" baseline="0" dirty="0" smtClean="0">
                <a:solidFill>
                  <a:schemeClr val="tx1"/>
                </a:solidFill>
                <a:latin typeface="Klavika Light" pitchFamily="2" charset="77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9A3DA70-25EE-6A43-8F1F-83D293E42E5F}"/>
              </a:ext>
            </a:extLst>
          </p:cNvPr>
          <p:cNvSpPr txBox="1">
            <a:spLocks/>
          </p:cNvSpPr>
          <p:nvPr userDrawn="1"/>
        </p:nvSpPr>
        <p:spPr>
          <a:xfrm>
            <a:off x="9285814" y="5203474"/>
            <a:ext cx="2521726" cy="34191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spc="0" baseline="0" dirty="0">
                <a:solidFill>
                  <a:schemeClr val="tx2"/>
                </a:solidFill>
                <a:latin typeface="Klavika" panose="020B0506040000020004" pitchFamily="34" charset="0"/>
              </a:rPr>
              <a:t>NDA REQUIRED |  AMD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873C4F1-6785-6643-8383-C34C305CF9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67945" y="4952372"/>
            <a:ext cx="6638856" cy="316410"/>
          </a:xfrm>
        </p:spPr>
        <p:txBody>
          <a:bodyPr tIns="0" anchor="b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0" i="0" strike="noStrike" kern="1200" cap="all" baseline="0" dirty="0" smtClean="0">
                <a:solidFill>
                  <a:schemeClr val="tx1"/>
                </a:solidFill>
                <a:latin typeface="Klavika" panose="020B0506040000020004" pitchFamily="34" charset="0"/>
                <a:ea typeface="+mj-ea"/>
                <a:cs typeface="Calibri"/>
              </a:defRPr>
            </a:lvl1pPr>
            <a:lvl2pPr marL="93291" indent="0">
              <a:buNone/>
              <a:defRPr/>
            </a:lvl2pPr>
          </a:lstStyle>
          <a:p>
            <a:pPr lvl="0"/>
            <a:r>
              <a:rPr lang="en-US" dirty="0"/>
              <a:t>INSERT PRESENTATION DATE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F3A952-3BF4-D945-A3B4-16019A9E49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7919" y="5978252"/>
            <a:ext cx="1818882" cy="43394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B087AC-6201-194B-A0CF-40218DEACF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3895343" cy="38953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739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microsoft.com/office/2007/relationships/hdphoto" Target="../media/hdphoto2.wdp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1"/>
            </a:gs>
            <a:gs pos="3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006" y="327616"/>
            <a:ext cx="11272297" cy="840332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06" y="1463040"/>
            <a:ext cx="11272298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37744" marR="0" lvl="0" indent="-237744" algn="l" defTabSz="91467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to edit Master text styles</a:t>
            </a:r>
          </a:p>
          <a:p>
            <a:pPr marL="548805" marR="0" lvl="1" indent="-181029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Second level</a:t>
            </a:r>
          </a:p>
          <a:p>
            <a:pPr marL="914674" marR="0" lvl="2" indent="-16832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Third level</a:t>
            </a:r>
          </a:p>
          <a:p>
            <a:pPr marL="1372011" marR="0" lvl="3" indent="-18293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Fourth level</a:t>
            </a:r>
          </a:p>
          <a:p>
            <a:pPr marL="1646414" marR="0" lvl="4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CC1EF-234C-C244-9EB5-7773D0F9A2D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473" y="6558738"/>
            <a:ext cx="706043" cy="169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ABEA3-BCC5-DF41-8A87-2902AB7BB66B}"/>
              </a:ext>
            </a:extLst>
          </p:cNvPr>
          <p:cNvSpPr txBox="1"/>
          <p:nvPr userDrawn="1"/>
        </p:nvSpPr>
        <p:spPr>
          <a:xfrm>
            <a:off x="222213" y="6537047"/>
            <a:ext cx="133050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800" b="0" i="0" kern="0" cap="all" spc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800" b="0" i="0" kern="0" cap="all" spc="0" dirty="0">
              <a:solidFill>
                <a:schemeClr val="bg1">
                  <a:lumMod val="85000"/>
                </a:schemeClr>
              </a:solidFill>
              <a:latin typeface="Klavika" panose="020B05060400000200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EAB3D-F68E-5746-BEC4-E97D6B5F05B0}"/>
              </a:ext>
            </a:extLst>
          </p:cNvPr>
          <p:cNvSpPr txBox="1"/>
          <p:nvPr userDrawn="1"/>
        </p:nvSpPr>
        <p:spPr>
          <a:xfrm>
            <a:off x="489006" y="6539405"/>
            <a:ext cx="2430152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0" b="0" i="0" cap="all" spc="0" dirty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</a:rPr>
              <a:t>CORPORATE TEMPLATE    |   AMD CONFIDENTIAL  |   </a:t>
            </a:r>
            <a:r>
              <a:rPr lang="en-CA" sz="800" b="0" i="0" cap="all" spc="0" baseline="0" dirty="0">
                <a:solidFill>
                  <a:schemeClr val="bg1">
                    <a:lumMod val="85000"/>
                  </a:schemeClr>
                </a:solidFill>
                <a:latin typeface="Klavika" panose="020B0506040000020004" pitchFamily="34" charset="0"/>
              </a:rPr>
              <a:t>2019</a:t>
            </a:r>
            <a:endParaRPr lang="en-CA" sz="800" b="0" i="0" cap="all" spc="0" dirty="0">
              <a:solidFill>
                <a:schemeClr val="bg1">
                  <a:lumMod val="85000"/>
                </a:schemeClr>
              </a:solidFill>
              <a:latin typeface="Klavika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1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64" r:id="rId2"/>
    <p:sldLayoutId id="2147483870" r:id="rId3"/>
    <p:sldLayoutId id="2147483876" r:id="rId4"/>
    <p:sldLayoutId id="2147483865" r:id="rId5"/>
    <p:sldLayoutId id="2147483879" r:id="rId6"/>
    <p:sldLayoutId id="2147483880" r:id="rId7"/>
    <p:sldLayoutId id="21474838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spcBef>
          <a:spcPct val="0"/>
        </a:spcBef>
        <a:buNone/>
        <a:defRPr sz="2800" b="0" i="0" strike="noStrike" kern="1200" cap="all" baseline="0">
          <a:solidFill>
            <a:srgbClr val="FFFFFF"/>
          </a:solidFill>
          <a:latin typeface="Klavika Medium" panose="020B0506040000020004" pitchFamily="34" charset="0"/>
          <a:ea typeface="+mj-ea"/>
          <a:cs typeface="Calibri" panose="020F0502020204030204" pitchFamily="34" charset="0"/>
        </a:defRPr>
      </a:lvl1pPr>
    </p:titleStyle>
    <p:bodyStyle>
      <a:lvl1pPr marL="237744" marR="0" indent="-237744" algn="l" defTabSz="914674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100000"/>
        <a:buFont typeface="Wingdings" panose="05000000000000000000" pitchFamily="2" charset="2"/>
        <a:buChar char="§"/>
        <a:tabLst/>
        <a:defRPr sz="2001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1pPr>
      <a:lvl2pPr marL="274320" marR="0" indent="-181029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801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2pPr>
      <a:lvl3pPr marL="914674" marR="0" indent="-16832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6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3pPr>
      <a:lvl4pPr marL="1372011" marR="0" indent="-18293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4pPr>
      <a:lvl5pPr marL="1646414" marR="0" indent="-164641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rgbClr val="FFFFFF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5pPr>
      <a:lvl6pPr marL="2515354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771803-08EB-274F-9668-E30BE97EDFA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006" y="327616"/>
            <a:ext cx="11272297" cy="840332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06" y="1385164"/>
            <a:ext cx="11272298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37744" marR="0" lvl="0" indent="-237744" algn="l" defTabSz="91467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to edit Master text styles</a:t>
            </a:r>
          </a:p>
          <a:p>
            <a:pPr marL="548805" marR="0" lvl="1" indent="-181029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Second level</a:t>
            </a:r>
          </a:p>
          <a:p>
            <a:pPr marL="914674" marR="0" lvl="2" indent="-16832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Third level</a:t>
            </a:r>
          </a:p>
          <a:p>
            <a:pPr marL="1372011" marR="0" lvl="3" indent="-182935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Fourth level</a:t>
            </a:r>
          </a:p>
          <a:p>
            <a:pPr marL="1646414" marR="0" lvl="4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90000"/>
              <a:buFont typeface="Calibri" pitchFamily="34" charset="0"/>
              <a:buChar char="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C0E40-662C-474F-8AF7-B224B0D65D7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473" y="6558738"/>
            <a:ext cx="706043" cy="169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D15725-000A-0341-A302-AB5043C91757}"/>
              </a:ext>
            </a:extLst>
          </p:cNvPr>
          <p:cNvSpPr txBox="1"/>
          <p:nvPr userDrawn="1"/>
        </p:nvSpPr>
        <p:spPr>
          <a:xfrm>
            <a:off x="222213" y="6537047"/>
            <a:ext cx="133050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800" b="0" i="0" kern="0" cap="all" spc="0">
                <a:solidFill>
                  <a:schemeClr val="tx1"/>
                </a:solidFill>
                <a:latin typeface="Klavika" panose="020B05060400000200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800" b="0" i="0" kern="0" cap="all" spc="0" dirty="0">
              <a:solidFill>
                <a:schemeClr val="tx1"/>
              </a:solidFill>
              <a:latin typeface="Klavika" panose="020B05060400000200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55D77-1FD1-AA46-91A4-D4DE3A7F67A5}"/>
              </a:ext>
            </a:extLst>
          </p:cNvPr>
          <p:cNvSpPr txBox="1"/>
          <p:nvPr userDrawn="1"/>
        </p:nvSpPr>
        <p:spPr>
          <a:xfrm>
            <a:off x="489006" y="6539405"/>
            <a:ext cx="2468625" cy="205970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0" b="0" i="0" cap="all" spc="0" dirty="0">
                <a:solidFill>
                  <a:schemeClr val="tx1"/>
                </a:solidFill>
                <a:latin typeface="Klavika" panose="020B0506040000020004" pitchFamily="34" charset="0"/>
              </a:rPr>
              <a:t>AMD Game Engineering  |   AMD CONFIDENTIAL  |   </a:t>
            </a:r>
            <a:r>
              <a:rPr lang="en-CA" sz="800" b="0" i="0" cap="all" spc="0" baseline="0" dirty="0">
                <a:solidFill>
                  <a:schemeClr val="tx1"/>
                </a:solidFill>
                <a:latin typeface="Klavika" panose="020B0506040000020004" pitchFamily="34" charset="0"/>
              </a:rPr>
              <a:t>2019</a:t>
            </a:r>
            <a:endParaRPr lang="en-CA" sz="800" b="0" i="0" cap="all" spc="0" dirty="0">
              <a:solidFill>
                <a:schemeClr val="tx1"/>
              </a:solidFill>
              <a:latin typeface="Klavika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7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spcBef>
          <a:spcPct val="0"/>
        </a:spcBef>
        <a:buNone/>
        <a:defRPr sz="2800" b="0" i="0" strike="noStrike" kern="1200" cap="all" baseline="0">
          <a:solidFill>
            <a:schemeClr val="tx1"/>
          </a:solidFill>
          <a:latin typeface="Klavika Medium" panose="020B0506040000020004" pitchFamily="34" charset="0"/>
          <a:ea typeface="+mj-ea"/>
          <a:cs typeface="Calibri" panose="020F0502020204030204" pitchFamily="34" charset="0"/>
        </a:defRPr>
      </a:lvl1pPr>
    </p:titleStyle>
    <p:bodyStyle>
      <a:lvl1pPr marL="237744" marR="0" indent="-237744" algn="l" defTabSz="914674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100000"/>
        <a:buFont typeface="Wingdings" panose="05000000000000000000" pitchFamily="2" charset="2"/>
        <a:buChar char="§"/>
        <a:tabLst/>
        <a:defRPr sz="2001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1pPr>
      <a:lvl2pPr marL="274320" marR="0" indent="-181029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801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2pPr>
      <a:lvl3pPr marL="914674" marR="0" indent="-16832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6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3pPr>
      <a:lvl4pPr marL="1372011" marR="0" indent="-182935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4pPr>
      <a:lvl5pPr marL="1646414" marR="0" indent="-164641" algn="l" defTabSz="914674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90000"/>
        <a:buFont typeface="Calibri" pitchFamily="34" charset="0"/>
        <a:buChar char="‒"/>
        <a:tabLst/>
        <a:defRPr sz="1200" b="0" i="0" kern="1200">
          <a:solidFill>
            <a:schemeClr val="tx1"/>
          </a:solidFill>
          <a:latin typeface="Klavika" panose="020B0506040000020004" pitchFamily="34" charset="0"/>
          <a:ea typeface="+mn-ea"/>
          <a:cs typeface="Calibri" panose="020F0502020204030204" pitchFamily="34" charset="0"/>
        </a:defRPr>
      </a:lvl5pPr>
      <a:lvl6pPr marL="2515354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B566A-E611-1D4D-8CE0-25751DD535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309" y="2309248"/>
            <a:ext cx="7259492" cy="1495315"/>
          </a:xfrm>
        </p:spPr>
        <p:txBody>
          <a:bodyPr/>
          <a:lstStyle/>
          <a:p>
            <a:r>
              <a:rPr lang="en-US" dirty="0"/>
              <a:t>Unity HDRP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B3D6-ACA8-3B40-86F2-905BCC9975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67945" y="3794257"/>
            <a:ext cx="6638856" cy="115811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David Lively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4C638-0D72-1547-9F00-C31F32B67F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11/05/2019</a:t>
            </a:r>
          </a:p>
        </p:txBody>
      </p:sp>
    </p:spTree>
    <p:extLst>
      <p:ext uri="{BB962C8B-B14F-4D97-AF65-F5344CB8AC3E}">
        <p14:creationId xmlns:p14="http://schemas.microsoft.com/office/powerpoint/2010/main" val="16907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BE90-FEF4-4997-8630-C873F68C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Simlpe</a:t>
            </a:r>
            <a:r>
              <a:rPr lang="en-US" dirty="0"/>
              <a:t> RP – command buffers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92E9A-F0F1-4207-B55A-8FCF9045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10" y="1803727"/>
            <a:ext cx="6184666" cy="3328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8817CE-40D7-42E6-9506-282C55BA1693}"/>
              </a:ext>
            </a:extLst>
          </p:cNvPr>
          <p:cNvSpPr/>
          <p:nvPr/>
        </p:nvSpPr>
        <p:spPr>
          <a:xfrm>
            <a:off x="548641" y="3643816"/>
            <a:ext cx="4703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Render(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ScriptableRenderContext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context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, Camera[] cameras)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(var camera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cameras)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context.SetupCameraProperties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(camera);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buffer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CommandBuffer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buffer.name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ClearRTToRed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buffer.ClearRenderTarget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context.ExecuteCommandBuffer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(buffer);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context.Submit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E1E7C-918B-4A0A-A995-EC07D971751D}"/>
              </a:ext>
            </a:extLst>
          </p:cNvPr>
          <p:cNvSpPr/>
          <p:nvPr/>
        </p:nvSpPr>
        <p:spPr>
          <a:xfrm>
            <a:off x="548640" y="1803727"/>
            <a:ext cx="4610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more native API-like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populate context command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</a:t>
            </a:r>
            <a:r>
              <a:rPr lang="en-US" dirty="0" err="1"/>
              <a:t>internall</a:t>
            </a:r>
            <a:r>
              <a:rPr lang="en-US" dirty="0"/>
              <a:t> translates to API-specific calls in render thread.</a:t>
            </a:r>
          </a:p>
        </p:txBody>
      </p:sp>
    </p:spTree>
    <p:extLst>
      <p:ext uri="{BB962C8B-B14F-4D97-AF65-F5344CB8AC3E}">
        <p14:creationId xmlns:p14="http://schemas.microsoft.com/office/powerpoint/2010/main" val="35771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A4A1-C030-48B9-9A43-CDB7BB2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Command buffers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2DA1-5E40-4DF7-BCBC-3406E615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1596929"/>
            <a:ext cx="11056938" cy="2438219"/>
          </a:xfrm>
        </p:spPr>
        <p:txBody>
          <a:bodyPr/>
          <a:lstStyle/>
          <a:p>
            <a:r>
              <a:rPr lang="en-US" dirty="0"/>
              <a:t>Discrete collections of grouped commands</a:t>
            </a:r>
          </a:p>
          <a:p>
            <a:r>
              <a:rPr lang="en-US" dirty="0"/>
              <a:t>Provides wrappers for Unity </a:t>
            </a:r>
            <a:r>
              <a:rPr lang="en-US" dirty="0" err="1"/>
              <a:t>RenderCommand</a:t>
            </a:r>
            <a:r>
              <a:rPr lang="en-US" dirty="0"/>
              <a:t> objects. </a:t>
            </a:r>
          </a:p>
          <a:p>
            <a:pPr lvl="1"/>
            <a:r>
              <a:rPr lang="en-US" dirty="0"/>
              <a:t>Draw</a:t>
            </a:r>
          </a:p>
          <a:p>
            <a:pPr lvl="1"/>
            <a:r>
              <a:rPr lang="en-US" dirty="0"/>
              <a:t>Dispatch</a:t>
            </a:r>
          </a:p>
          <a:p>
            <a:pPr lvl="1"/>
            <a:r>
              <a:rPr lang="en-US" dirty="0"/>
              <a:t>Fences</a:t>
            </a:r>
          </a:p>
          <a:p>
            <a:pPr lvl="1"/>
            <a:r>
              <a:rPr lang="en-US" dirty="0"/>
              <a:t>Raytracing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C6962-3336-4089-88F8-9D6FD83D81C5}"/>
              </a:ext>
            </a:extLst>
          </p:cNvPr>
          <p:cNvSpPr/>
          <p:nvPr/>
        </p:nvSpPr>
        <p:spPr>
          <a:xfrm>
            <a:off x="548641" y="4035148"/>
            <a:ext cx="108405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DrawProceduralIndirect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(Matrix4x4 matrix, Material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shaderPass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MeshTopology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topology,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bufferWithArgs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MaterialPropertyBlock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properties);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GenerateMips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rt);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RequestAsyncReadback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size,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offset, Action&lt;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AsyncGPUReadbackRequest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callback);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SetComputeBufferParam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ComputeShader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computeShader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buffer);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05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02BF-92D6-41E0-BE82-E4961CDE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RP - Geometry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93801-EF85-4BF6-966D-E4C8D2EB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371" y="1345751"/>
            <a:ext cx="4136032" cy="3164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756086-F744-4CF1-9A5B-1AA33C16EE97}"/>
              </a:ext>
            </a:extLst>
          </p:cNvPr>
          <p:cNvSpPr/>
          <p:nvPr/>
        </p:nvSpPr>
        <p:spPr>
          <a:xfrm>
            <a:off x="548640" y="1412682"/>
            <a:ext cx="83340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Render(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ScriptableRenderContext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context, Camera[] cameras)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BeginFrameRendering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(context, cameras);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ScriptableCullingParameters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cullParams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clearColor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Color(0, 0, 0.1f);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(var camera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cameras)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camera.TryGetCullingParameters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cullParams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notify engine and plugins that this camera is starting to render.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BeginCameraRendering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(context, camera);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configure view matrix, clipping, etc.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context.SetupCameraProperties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(camera);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buffer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CommandBuffer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buffer.ClearRenderTarget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clearColor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context.ExecuteCommandBuffer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(buffer);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buffer.Release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cull for this camera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cullResults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cullParams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Draw opaque objects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ShaderTagId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SRPDefaultUnlit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SortingSettings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(camera));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FilteringSettings.defaultValue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filterSettings.renderQueueRange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RenderQueueRange.opaque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context.DrawRenderers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cullResults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Draw skybox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context.DrawSkybox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(camera);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Draw transparent objects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drawSettings.sortingSettings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SortingSettings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(camera) { criteria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SortingCriteria.CommonTransparent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filterSettings.renderQueueRange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RenderQueueRange.transparent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context.DrawRenderers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cullResults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filterSettings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draw anything with incompatible materials with an error shader.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DrawWithDefaultPipeline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(context, camera,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cullResults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Notify engine, plugins, etc. that this camera is finished rendering.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EndCameraRendering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(context, camera);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context.Submit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EndFrameRendering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(context, cameras);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449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DE25-D01E-406F-932D-62130F7A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1AF49-45FB-442B-AAE6-6950D3F6D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1596929"/>
            <a:ext cx="6026503" cy="4594225"/>
          </a:xfrm>
        </p:spPr>
        <p:txBody>
          <a:bodyPr/>
          <a:lstStyle/>
          <a:p>
            <a:r>
              <a:rPr lang="en-US" dirty="0"/>
              <a:t>Some other capabilities not explored here:</a:t>
            </a:r>
          </a:p>
          <a:p>
            <a:pPr lvl="1"/>
            <a:r>
              <a:rPr lang="en-US" dirty="0"/>
              <a:t>Batching. </a:t>
            </a:r>
            <a:r>
              <a:rPr lang="en-US" dirty="0" err="1"/>
              <a:t>DrawSettings</a:t>
            </a:r>
            <a:r>
              <a:rPr lang="en-US" dirty="0"/>
              <a:t> class controls instance vs non-instanced drawing</a:t>
            </a:r>
          </a:p>
          <a:p>
            <a:pPr lvl="1"/>
            <a:r>
              <a:rPr lang="en-US" dirty="0"/>
              <a:t>Sorting based on</a:t>
            </a:r>
          </a:p>
          <a:p>
            <a:pPr lvl="2"/>
            <a:r>
              <a:rPr lang="en-US" dirty="0"/>
              <a:t>Layers </a:t>
            </a:r>
          </a:p>
          <a:p>
            <a:pPr lvl="2"/>
            <a:r>
              <a:rPr lang="en-US" dirty="0"/>
              <a:t>Object tags</a:t>
            </a:r>
          </a:p>
          <a:p>
            <a:pPr lvl="2"/>
            <a:r>
              <a:rPr lang="en-US" dirty="0"/>
              <a:t>Materials</a:t>
            </a:r>
          </a:p>
          <a:p>
            <a:pPr lvl="2"/>
            <a:r>
              <a:rPr lang="en-US" dirty="0"/>
              <a:t>Pass ID</a:t>
            </a:r>
          </a:p>
          <a:p>
            <a:pPr lvl="2"/>
            <a:r>
              <a:rPr lang="en-US" dirty="0"/>
              <a:t>Custom</a:t>
            </a:r>
          </a:p>
          <a:p>
            <a:pPr lvl="1"/>
            <a:r>
              <a:rPr lang="en-US" dirty="0"/>
              <a:t>Build Your Own</a:t>
            </a:r>
          </a:p>
          <a:p>
            <a:pPr lvl="2"/>
            <a:r>
              <a:rPr lang="en-US" dirty="0" err="1"/>
              <a:t>ScriptableRenderContext</a:t>
            </a:r>
            <a:r>
              <a:rPr lang="en-US" dirty="0"/>
              <a:t> provides convenience methods for skybox, basic rendering etc.</a:t>
            </a:r>
          </a:p>
          <a:p>
            <a:pPr lvl="2"/>
            <a:r>
              <a:rPr lang="en-US" dirty="0"/>
              <a:t>Can also implement complete bespoke system via </a:t>
            </a:r>
            <a:r>
              <a:rPr lang="en-US" dirty="0" err="1"/>
              <a:t>CommandBuffer</a:t>
            </a:r>
            <a:endParaRPr lang="en-US" dirty="0"/>
          </a:p>
          <a:p>
            <a:r>
              <a:rPr lang="en-US" dirty="0"/>
              <a:t>Still allows use of Unity </a:t>
            </a:r>
            <a:r>
              <a:rPr lang="en-US" dirty="0" err="1"/>
              <a:t>ShaderGraph</a:t>
            </a:r>
            <a:r>
              <a:rPr lang="en-US" dirty="0"/>
              <a:t>, materials system</a:t>
            </a:r>
          </a:p>
          <a:p>
            <a:r>
              <a:rPr lang="en-US" dirty="0"/>
              <a:t>Use as much or as little as is required of the built-in system. 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EBBBB8-FB03-49EB-8BCE-DA612B538BEA}"/>
              </a:ext>
            </a:extLst>
          </p:cNvPr>
          <p:cNvSpPr txBox="1">
            <a:spLocks/>
          </p:cNvSpPr>
          <p:nvPr/>
        </p:nvSpPr>
        <p:spPr>
          <a:xfrm>
            <a:off x="6649156" y="1579547"/>
            <a:ext cx="5226755" cy="45942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37744" marR="0" indent="-237744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tabLst/>
              <a:defRPr sz="20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1pPr>
            <a:lvl2pPr marL="457200" marR="0" indent="-181029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6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2pPr>
            <a:lvl3pPr marL="914674" marR="0" indent="-16832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4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3pPr>
            <a:lvl4pPr marL="1372011" marR="0" indent="-18293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2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4pPr>
            <a:lvl5pPr marL="1646414" marR="0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" pitchFamily="2" charset="2"/>
              <a:buChar char="§"/>
              <a:tabLst/>
              <a:defRPr sz="1400" b="0" i="0" kern="1200" cap="none" spc="-30" baseline="0">
                <a:solidFill>
                  <a:schemeClr val="tx1"/>
                </a:solidFill>
                <a:latin typeface="Klavika" panose="020B0506040000020004" pitchFamily="34" charset="0"/>
                <a:ea typeface="+mn-ea"/>
                <a:cs typeface="Calibri" panose="020F0502020204030204" pitchFamily="34" charset="0"/>
              </a:defRPr>
            </a:lvl5pPr>
            <a:lvl6pPr marL="2515354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92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029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366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Materials are incompatible with legacy Unity materials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 you can overcome that by launching shaders manually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DAF3-B78E-4587-B08E-ECBDB9B2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8B551-0981-4030-A16B-2CD95BD50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6" y="1596929"/>
            <a:ext cx="5789436" cy="4688721"/>
          </a:xfrm>
        </p:spPr>
        <p:txBody>
          <a:bodyPr/>
          <a:lstStyle/>
          <a:p>
            <a:r>
              <a:rPr lang="en-US" dirty="0"/>
              <a:t>Built on SRP in the same way as the </a:t>
            </a:r>
            <a:r>
              <a:rPr lang="en-US" dirty="0" err="1"/>
              <a:t>SimpleRP</a:t>
            </a:r>
            <a:r>
              <a:rPr lang="en-US" dirty="0"/>
              <a:t> example</a:t>
            </a:r>
          </a:p>
          <a:p>
            <a:r>
              <a:rPr lang="en-US" dirty="0"/>
              <a:t>Provides script-level implementation of</a:t>
            </a:r>
          </a:p>
          <a:p>
            <a:pPr lvl="1"/>
            <a:r>
              <a:rPr lang="en-US" dirty="0"/>
              <a:t>Culling</a:t>
            </a:r>
          </a:p>
          <a:p>
            <a:pPr lvl="1"/>
            <a:r>
              <a:rPr lang="en-US" dirty="0"/>
              <a:t>Shadows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Post processing</a:t>
            </a:r>
          </a:p>
          <a:p>
            <a:pPr lvl="1"/>
            <a:r>
              <a:rPr lang="en-US" dirty="0"/>
              <a:t>Dynamic resolution, </a:t>
            </a:r>
            <a:r>
              <a:rPr lang="en-US" dirty="0" err="1"/>
              <a:t>upsampling</a:t>
            </a:r>
            <a:r>
              <a:rPr lang="en-US" dirty="0"/>
              <a:t>, and everything else required.</a:t>
            </a:r>
          </a:p>
          <a:p>
            <a:r>
              <a:rPr lang="en-US" dirty="0"/>
              <a:t>Used in all current and upcoming Unity demos</a:t>
            </a:r>
          </a:p>
          <a:p>
            <a:pPr lvl="1"/>
            <a:r>
              <a:rPr lang="en-US" dirty="0" err="1"/>
              <a:t>ArchViz</a:t>
            </a:r>
            <a:endParaRPr lang="en-US" dirty="0"/>
          </a:p>
          <a:p>
            <a:pPr lvl="1"/>
            <a:r>
              <a:rPr lang="en-US" dirty="0"/>
              <a:t>Adam 2</a:t>
            </a:r>
          </a:p>
          <a:p>
            <a:pPr lvl="1"/>
            <a:r>
              <a:rPr lang="en-US" dirty="0"/>
              <a:t>Book of the Dead</a:t>
            </a:r>
          </a:p>
          <a:p>
            <a:pPr lvl="1"/>
            <a:r>
              <a:rPr lang="en-US" dirty="0"/>
              <a:t>The Heretic</a:t>
            </a:r>
          </a:p>
          <a:p>
            <a:pPr lvl="1"/>
            <a:r>
              <a:rPr lang="en-US" dirty="0"/>
              <a:t>Megacity</a:t>
            </a:r>
          </a:p>
          <a:p>
            <a:pPr lvl="1"/>
            <a:r>
              <a:rPr lang="en-US" dirty="0"/>
              <a:t>The Heretic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9D557-EFFC-4C82-883A-16B4EB7A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79" y="1596929"/>
            <a:ext cx="5241658" cy="39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5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7B99-C5B5-4A8C-8885-60A8593B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HDRP frame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0CEAE-C3CC-43CB-A1AA-0F677FAA2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8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3143-68CB-4B99-AA6E-B2D6D6AA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&amp; HDRP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5B1A7-7AB0-42F4-A371-A76F0B146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Graphics device and context are owned by the engine</a:t>
            </a:r>
          </a:p>
          <a:p>
            <a:r>
              <a:rPr lang="en-US" dirty="0"/>
              <a:t>An abstract device (“</a:t>
            </a:r>
            <a:r>
              <a:rPr lang="en-US" dirty="0" err="1"/>
              <a:t>GfxDevice</a:t>
            </a:r>
            <a:r>
              <a:rPr lang="en-US" dirty="0"/>
              <a:t>”) is created based on selected API</a:t>
            </a:r>
          </a:p>
          <a:p>
            <a:pPr lvl="1"/>
            <a:r>
              <a:rPr lang="en-US" dirty="0"/>
              <a:t>Note: Unity supports API fallback for most projects</a:t>
            </a:r>
          </a:p>
          <a:p>
            <a:pPr lvl="1"/>
            <a:r>
              <a:rPr lang="en-US" dirty="0"/>
              <a:t>Editor preferences provide an editable prioritized list of preferred APIs</a:t>
            </a:r>
          </a:p>
          <a:p>
            <a:pPr lvl="1"/>
            <a:r>
              <a:rPr lang="en-US" dirty="0"/>
              <a:t>Works very well as long as you follow the rules for the different APIs. </a:t>
            </a:r>
          </a:p>
          <a:p>
            <a:r>
              <a:rPr lang="en-US" dirty="0"/>
              <a:t>Engine code still owns some things:</a:t>
            </a:r>
          </a:p>
          <a:p>
            <a:pPr lvl="1"/>
            <a:r>
              <a:rPr lang="en-US" dirty="0"/>
              <a:t>Update / render loop.</a:t>
            </a:r>
          </a:p>
          <a:p>
            <a:pPr lvl="2"/>
            <a:r>
              <a:rPr lang="en-US" dirty="0"/>
              <a:t>Update() logic is still controlled by the engine.</a:t>
            </a:r>
          </a:p>
          <a:p>
            <a:pPr lvl="1"/>
            <a:r>
              <a:rPr lang="en-US" dirty="0"/>
              <a:t>Real graphics device. In the C++ engine source, this is a class </a:t>
            </a:r>
            <a:r>
              <a:rPr lang="en-US" b="1" dirty="0" err="1"/>
              <a:t>GfxDevice</a:t>
            </a:r>
            <a:r>
              <a:rPr lang="en-US" dirty="0"/>
              <a:t> with PIMPL for DX11, DX12, </a:t>
            </a:r>
            <a:r>
              <a:rPr lang="en-US" dirty="0" err="1"/>
              <a:t>Vk</a:t>
            </a:r>
            <a:r>
              <a:rPr lang="en-US" dirty="0"/>
              <a:t>, GL, etc. 	</a:t>
            </a:r>
          </a:p>
          <a:p>
            <a:r>
              <a:rPr lang="en-US" dirty="0"/>
              <a:t>Real API calls are still hidden. </a:t>
            </a:r>
          </a:p>
          <a:p>
            <a:pPr lvl="1"/>
            <a:r>
              <a:rPr lang="en-US" b="1" dirty="0" err="1"/>
              <a:t>CommandBuffer</a:t>
            </a:r>
            <a:r>
              <a:rPr lang="en-US" dirty="0"/>
              <a:t> class provides equivalent methods. </a:t>
            </a:r>
          </a:p>
          <a:p>
            <a:pPr lvl="1"/>
            <a:r>
              <a:rPr lang="en-US" dirty="0"/>
              <a:t>For instance, use </a:t>
            </a:r>
            <a:r>
              <a:rPr lang="en-US" b="1" dirty="0" err="1"/>
              <a:t>CommandBuffer.DrawInstanced</a:t>
            </a:r>
            <a:r>
              <a:rPr lang="en-US" b="1" dirty="0"/>
              <a:t>() </a:t>
            </a:r>
            <a:r>
              <a:rPr lang="en-US" dirty="0"/>
              <a:t>rather than </a:t>
            </a:r>
            <a:r>
              <a:rPr lang="en-US" b="1" dirty="0"/>
              <a:t>ID3D11DeviceContext::</a:t>
            </a:r>
            <a:r>
              <a:rPr lang="en-US" b="1" dirty="0" err="1"/>
              <a:t>DrawInstanced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More on this later</a:t>
            </a:r>
          </a:p>
        </p:txBody>
      </p:sp>
    </p:spTree>
    <p:extLst>
      <p:ext uri="{BB962C8B-B14F-4D97-AF65-F5344CB8AC3E}">
        <p14:creationId xmlns:p14="http://schemas.microsoft.com/office/powerpoint/2010/main" val="3505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0285-0509-4C4E-9919-129A5A1A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- The Least you need to know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2CE7-B1B8-4845-8BD8-B17A76F0E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class </a:t>
            </a:r>
            <a:r>
              <a:rPr lang="en-US" b="1" dirty="0" err="1"/>
              <a:t>RenderPipeline</a:t>
            </a:r>
            <a:endParaRPr lang="en-US" b="1" dirty="0"/>
          </a:p>
          <a:p>
            <a:r>
              <a:rPr lang="en-US" dirty="0"/>
              <a:t>Defines entry point for Render loop</a:t>
            </a:r>
          </a:p>
          <a:p>
            <a:r>
              <a:rPr lang="en-US" dirty="0"/>
              <a:t>Provides </a:t>
            </a:r>
            <a:r>
              <a:rPr lang="en-US" b="1" dirty="0"/>
              <a:t>static</a:t>
            </a:r>
            <a:r>
              <a:rPr lang="en-US" dirty="0"/>
              <a:t> callback functions to notify engine of important render events</a:t>
            </a:r>
          </a:p>
          <a:p>
            <a:pPr lvl="1"/>
            <a:r>
              <a:rPr lang="en-US" dirty="0" err="1"/>
              <a:t>BeginCameraRender</a:t>
            </a:r>
            <a:r>
              <a:rPr lang="en-US" dirty="0"/>
              <a:t> / </a:t>
            </a:r>
            <a:r>
              <a:rPr lang="en-US" dirty="0" err="1"/>
              <a:t>EndCameraRender</a:t>
            </a:r>
            <a:endParaRPr lang="en-US" dirty="0"/>
          </a:p>
          <a:p>
            <a:pPr lvl="1"/>
            <a:r>
              <a:rPr lang="en-US" dirty="0" err="1"/>
              <a:t>BeginFrameRender</a:t>
            </a:r>
            <a:r>
              <a:rPr lang="en-US" dirty="0"/>
              <a:t> / </a:t>
            </a:r>
            <a:r>
              <a:rPr lang="en-US" dirty="0" err="1"/>
              <a:t>EndFrameRender</a:t>
            </a:r>
            <a:endParaRPr lang="en-US" dirty="0"/>
          </a:p>
          <a:p>
            <a:pPr marL="56715" indent="0">
              <a:buNone/>
            </a:pPr>
            <a:r>
              <a:rPr lang="en-US" dirty="0"/>
              <a:t>Class </a:t>
            </a:r>
            <a:r>
              <a:rPr lang="en-US" b="1" dirty="0" err="1"/>
              <a:t>CommandBuffer</a:t>
            </a:r>
            <a:endParaRPr lang="en-US" b="1" dirty="0"/>
          </a:p>
          <a:p>
            <a:pPr marL="399615" indent="-342900"/>
            <a:r>
              <a:rPr lang="en-US" dirty="0"/>
              <a:t>Provides all ::Draw*() methods and anything else required to populate a command list</a:t>
            </a:r>
          </a:p>
          <a:p>
            <a:pPr marL="56715" indent="0">
              <a:buNone/>
            </a:pPr>
            <a:r>
              <a:rPr lang="en-US" dirty="0"/>
              <a:t>Class </a:t>
            </a:r>
            <a:r>
              <a:rPr lang="en-US" b="1" dirty="0" err="1"/>
              <a:t>ScriptableRenderContext</a:t>
            </a:r>
            <a:endParaRPr lang="en-US" b="1" dirty="0"/>
          </a:p>
          <a:p>
            <a:pPr marL="399615" indent="-342900">
              <a:buFont typeface="Arial" panose="020B0604020202020204" pitchFamily="34" charset="0"/>
              <a:buChar char="•"/>
            </a:pPr>
            <a:r>
              <a:rPr lang="en-US" dirty="0"/>
              <a:t>Provides Submit(</a:t>
            </a:r>
            <a:r>
              <a:rPr lang="en-US" dirty="0" err="1"/>
              <a:t>CommandBuffer</a:t>
            </a:r>
            <a:r>
              <a:rPr lang="en-US" dirty="0"/>
              <a:t>) and misc. methods. </a:t>
            </a:r>
          </a:p>
          <a:p>
            <a:pPr marL="399615" indent="-342900">
              <a:buFont typeface="Arial" panose="020B0604020202020204" pitchFamily="34" charset="0"/>
              <a:buChar char="•"/>
            </a:pPr>
            <a:r>
              <a:rPr lang="en-US" dirty="0"/>
              <a:t>Posts rendering commands to the </a:t>
            </a:r>
            <a:r>
              <a:rPr lang="en-US" dirty="0" err="1"/>
              <a:t>GfxDevice</a:t>
            </a:r>
            <a:r>
              <a:rPr lang="en-US" dirty="0"/>
              <a:t> queue</a:t>
            </a:r>
          </a:p>
          <a:p>
            <a:pPr marL="399615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39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3780-9C36-4824-A33D-CAA4205A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 </a:t>
            </a:r>
            <a:r>
              <a:rPr lang="en-US" dirty="0" err="1"/>
              <a:t>rp</a:t>
            </a:r>
            <a:r>
              <a:rPr lang="en-US" dirty="0"/>
              <a:t> – the simplest possible render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F0B9-08E5-47B8-B309-C51DA196E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Simplest possible render pipeline system</a:t>
            </a:r>
          </a:p>
          <a:p>
            <a:r>
              <a:rPr lang="en-US" dirty="0"/>
              <a:t>Illustrates a higher-level view of HDRP that’s a little easier to parse</a:t>
            </a:r>
          </a:p>
          <a:p>
            <a:r>
              <a:rPr lang="en-US" dirty="0"/>
              <a:t>Basis for later HDRP-specific discussion (HDRP inherits from SRP)</a:t>
            </a:r>
          </a:p>
        </p:txBody>
      </p:sp>
    </p:spTree>
    <p:extLst>
      <p:ext uri="{BB962C8B-B14F-4D97-AF65-F5344CB8AC3E}">
        <p14:creationId xmlns:p14="http://schemas.microsoft.com/office/powerpoint/2010/main" val="1337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B974-058F-4994-9A55-AEB0F682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– basic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18E35-48C1-4735-B242-67B6DF001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RenderPipeline.Render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Culling via helper classes. RP implementations may override or ignore this. </a:t>
            </a:r>
          </a:p>
          <a:p>
            <a:pPr lvl="1"/>
            <a:r>
              <a:rPr lang="en-US" dirty="0"/>
              <a:t>Render objects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Context.Draw</a:t>
            </a:r>
            <a:r>
              <a:rPr lang="en-US" dirty="0"/>
              <a:t>…() for simple tasks</a:t>
            </a:r>
          </a:p>
          <a:p>
            <a:pPr lvl="2"/>
            <a:r>
              <a:rPr lang="en-US" dirty="0" err="1"/>
              <a:t>CommandBuffer.Draw</a:t>
            </a:r>
            <a:r>
              <a:rPr lang="en-US" dirty="0"/>
              <a:t>*() for more granular control</a:t>
            </a:r>
          </a:p>
          <a:p>
            <a:pPr lvl="2"/>
            <a:r>
              <a:rPr lang="en-US" dirty="0" err="1"/>
              <a:t>Context.ExecuteCommandBuffer</a:t>
            </a:r>
            <a:r>
              <a:rPr lang="en-US" dirty="0"/>
              <a:t>() or .</a:t>
            </a:r>
            <a:r>
              <a:rPr lang="en-US" dirty="0" err="1"/>
              <a:t>ExecuteCommandBufferAsync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Context.Submit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Submit all pending commands to Unity’s render command queue. </a:t>
            </a:r>
          </a:p>
        </p:txBody>
      </p:sp>
    </p:spTree>
    <p:extLst>
      <p:ext uri="{BB962C8B-B14F-4D97-AF65-F5344CB8AC3E}">
        <p14:creationId xmlns:p14="http://schemas.microsoft.com/office/powerpoint/2010/main" val="778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6CFA-36DA-404A-BCA1-BEE01C17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A9FE-59C0-4558-82FF-848718888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275" y="1596929"/>
            <a:ext cx="5138291" cy="45942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Scene with legacy renderer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93500-ACE3-4939-8EF2-40AEFBAF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13" y="2331600"/>
            <a:ext cx="5111301" cy="3859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A7AA6-1628-4504-B308-833A19B2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1" y="2329028"/>
            <a:ext cx="5138925" cy="385955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D2C7122-0CD0-4FE2-A9FE-B662AB66E328}"/>
              </a:ext>
            </a:extLst>
          </p:cNvPr>
          <p:cNvSpPr txBox="1">
            <a:spLocks/>
          </p:cNvSpPr>
          <p:nvPr/>
        </p:nvSpPr>
        <p:spPr>
          <a:xfrm>
            <a:off x="5963513" y="1596927"/>
            <a:ext cx="5446836" cy="73467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37744" marR="0" indent="-237744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tabLst/>
              <a:defRPr sz="20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1pPr>
            <a:lvl2pPr marL="457200" marR="0" indent="-181029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6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2pPr>
            <a:lvl3pPr marL="914674" marR="0" indent="-16832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4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3pPr>
            <a:lvl4pPr marL="1372011" marR="0" indent="-182935" algn="l" defTabSz="9146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System Font Regular"/>
              <a:buChar char="▸"/>
              <a:tabLst/>
              <a:defRPr sz="1200" b="0" i="0" kern="1200" cap="none" spc="-30" baseline="0">
                <a:solidFill>
                  <a:schemeClr val="tx1"/>
                </a:solidFill>
                <a:latin typeface="Klavika Light" panose="020B0506040000020004" pitchFamily="34" charset="0"/>
                <a:ea typeface="+mn-ea"/>
                <a:cs typeface="Calibri" panose="020F0502020204030204" pitchFamily="34" charset="0"/>
              </a:defRPr>
            </a:lvl4pPr>
            <a:lvl5pPr marL="1646414" marR="0" indent="-164641" algn="l" defTabSz="91467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Wingdings" pitchFamily="2" charset="2"/>
              <a:buChar char="§"/>
              <a:tabLst/>
              <a:defRPr sz="1400" b="0" i="0" kern="1200" cap="none" spc="-30" baseline="0">
                <a:solidFill>
                  <a:schemeClr val="tx1"/>
                </a:solidFill>
                <a:latin typeface="Klavika" panose="020B0506040000020004" pitchFamily="34" charset="0"/>
                <a:ea typeface="+mn-ea"/>
                <a:cs typeface="Calibri" panose="020F0502020204030204" pitchFamily="34" charset="0"/>
              </a:defRPr>
            </a:lvl5pPr>
            <a:lvl6pPr marL="2515354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92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029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366" indent="-228669" algn="l" defTabSz="9146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Same scene with simple SRP. Skybox is explicitly drawn by custom SRP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3DE3-605B-4FDD-84D9-F2A3F0BE6F20}"/>
              </a:ext>
            </a:extLst>
          </p:cNvPr>
          <p:cNvSpPr/>
          <p:nvPr/>
        </p:nvSpPr>
        <p:spPr>
          <a:xfrm>
            <a:off x="548641" y="333516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UnityEngine.Rendering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MyPipeline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RenderPipeline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Render(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ScriptableRenderContext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context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, Camera[] cameras)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context.DrawSkybox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(cameras[0]);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context.Submit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Inherit abstract class </a:t>
            </a:r>
            <a:r>
              <a:rPr lang="en-US" b="1" dirty="0" err="1"/>
              <a:t>UnityEngine.Rendering.RenderPipeline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Override .Render()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Buffer rendering commands via </a:t>
            </a:r>
            <a:r>
              <a:rPr lang="en-US" b="1" dirty="0" err="1"/>
              <a:t>ScriptableRenderContext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b="1" dirty="0"/>
              <a:t>Submit()</a:t>
            </a:r>
            <a:r>
              <a:rPr lang="en-US" dirty="0"/>
              <a:t> to complete this pass.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29A00-97F0-4219-BA63-A29CD28B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1" y="1605725"/>
            <a:ext cx="5111301" cy="38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Profiler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196AE-44FB-4BF5-8E99-B937BEE8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9" y="2033958"/>
            <a:ext cx="5382593" cy="154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D8014-0E3A-47FE-8DEA-4343DE44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2682"/>
            <a:ext cx="5590396" cy="50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72D-6F8D-4F6E-AB1D-63DFD1D7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rp</a:t>
            </a:r>
            <a:r>
              <a:rPr lang="en-US" dirty="0"/>
              <a:t> – render skybox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3C9F0-BD1E-401F-944C-06302625F1B5}"/>
              </a:ext>
            </a:extLst>
          </p:cNvPr>
          <p:cNvSpPr/>
          <p:nvPr/>
        </p:nvSpPr>
        <p:spPr>
          <a:xfrm>
            <a:off x="548641" y="159692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Nothing is rendered outside of SRP class. Without the .</a:t>
            </a:r>
            <a:r>
              <a:rPr lang="en-US" sz="1600" b="1" dirty="0" err="1"/>
              <a:t>drawSkybox</a:t>
            </a:r>
            <a:r>
              <a:rPr lang="en-US" sz="1600" b="1" dirty="0"/>
              <a:t>() </a:t>
            </a:r>
            <a:r>
              <a:rPr lang="en-US" sz="1600" dirty="0"/>
              <a:t>call, the viewport is completely blank.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Render commands are buffered by </a:t>
            </a:r>
            <a:r>
              <a:rPr lang="en-US" sz="1600" b="1" dirty="0" err="1"/>
              <a:t>ScriptableRenderContext</a:t>
            </a:r>
            <a:r>
              <a:rPr lang="en-US" sz="1600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SRP is used all rendered views – editor, play, material editor.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Everything in the pipeline must be implemented in script.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GameObjects</a:t>
            </a:r>
            <a:r>
              <a:rPr lang="en-US" sz="1600" dirty="0"/>
              <a:t>, materials, and other settings are available to the renderer. It’s up to the developer to decide how or if these are used.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29A00-97F0-4219-BA63-A29CD28B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1" y="1605725"/>
            <a:ext cx="5111301" cy="38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ackground A">
  <a:themeElements>
    <a:clrScheme name="Custom 3">
      <a:dk1>
        <a:srgbClr val="000000"/>
      </a:dk1>
      <a:lt1>
        <a:srgbClr val="FFFFFF"/>
      </a:lt1>
      <a:dk2>
        <a:srgbClr val="8A8E91"/>
      </a:dk2>
      <a:lt2>
        <a:srgbClr val="E1DEDE"/>
      </a:lt2>
      <a:accent1>
        <a:srgbClr val="F26522"/>
      </a:accent1>
      <a:accent2>
        <a:srgbClr val="505053"/>
      </a:accent2>
      <a:accent3>
        <a:srgbClr val="DD022F"/>
      </a:accent3>
      <a:accent4>
        <a:srgbClr val="1D1D20"/>
      </a:accent4>
      <a:accent5>
        <a:srgbClr val="007B96"/>
      </a:accent5>
      <a:accent6>
        <a:srgbClr val="1D1D20"/>
      </a:accent6>
      <a:hlink>
        <a:srgbClr val="F06520"/>
      </a:hlink>
      <a:folHlink>
        <a:srgbClr val="007B95"/>
      </a:folHlink>
    </a:clrScheme>
    <a:fontScheme name="Test">
      <a:majorFont>
        <a:latin typeface="Klavika"/>
        <a:ea typeface=""/>
        <a:cs typeface=""/>
      </a:majorFont>
      <a:minorFont>
        <a:latin typeface="Klavik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Aft>
            <a:spcPts val="600"/>
          </a:spcAft>
          <a:buClr>
            <a:schemeClr val="bg2"/>
          </a:buClr>
          <a:defRPr dirty="0" smtClean="0">
            <a:solidFill>
              <a:schemeClr val="bg1">
                <a:lumMod val="95000"/>
              </a:schemeClr>
            </a:solidFill>
            <a:latin typeface="Klavika" panose="020B050604000002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ppt_white_16.9_FULL" id="{0F5BB772-61BF-4424-8F7F-672B0EB20FE0}" vid="{DDC21448-E94C-463C-8E65-4028E6DFD941}"/>
    </a:ext>
  </a:extLst>
</a:theme>
</file>

<file path=ppt/theme/theme2.xml><?xml version="1.0" encoding="utf-8"?>
<a:theme xmlns:a="http://schemas.openxmlformats.org/drawingml/2006/main" name="2_background A">
  <a:themeElements>
    <a:clrScheme name="Custom 3">
      <a:dk1>
        <a:srgbClr val="000000"/>
      </a:dk1>
      <a:lt1>
        <a:srgbClr val="FFFFFF"/>
      </a:lt1>
      <a:dk2>
        <a:srgbClr val="8A8E91"/>
      </a:dk2>
      <a:lt2>
        <a:srgbClr val="E1DEDE"/>
      </a:lt2>
      <a:accent1>
        <a:srgbClr val="F26522"/>
      </a:accent1>
      <a:accent2>
        <a:srgbClr val="505053"/>
      </a:accent2>
      <a:accent3>
        <a:srgbClr val="DD022F"/>
      </a:accent3>
      <a:accent4>
        <a:srgbClr val="1D1D20"/>
      </a:accent4>
      <a:accent5>
        <a:srgbClr val="007B96"/>
      </a:accent5>
      <a:accent6>
        <a:srgbClr val="1D1D20"/>
      </a:accent6>
      <a:hlink>
        <a:srgbClr val="F06520"/>
      </a:hlink>
      <a:folHlink>
        <a:srgbClr val="007B95"/>
      </a:folHlink>
    </a:clrScheme>
    <a:fontScheme name="Test">
      <a:majorFont>
        <a:latin typeface="Klavika"/>
        <a:ea typeface=""/>
        <a:cs typeface=""/>
      </a:majorFont>
      <a:minorFont>
        <a:latin typeface="Klavik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Aft>
            <a:spcPts val="600"/>
          </a:spcAft>
          <a:buClr>
            <a:schemeClr val="bg2"/>
          </a:buClr>
          <a:defRPr dirty="0" smtClean="0">
            <a:solidFill>
              <a:schemeClr val="bg1">
                <a:lumMod val="95000"/>
              </a:schemeClr>
            </a:solidFill>
            <a:latin typeface="Klavika" panose="020B050604000002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ppt_white_16.9_FULL" id="{0F5BB772-61BF-4424-8F7F-672B0EB20FE0}" vid="{DDC21448-E94C-463C-8E65-4028E6DFD9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BB17E93E562B43B37B810A10EF76A2" ma:contentTypeVersion="11" ma:contentTypeDescription="Create a new document." ma:contentTypeScope="" ma:versionID="7440b10a0812de547e4c42bac5850d69">
  <xsd:schema xmlns:xsd="http://www.w3.org/2001/XMLSchema" xmlns:xs="http://www.w3.org/2001/XMLSchema" xmlns:p="http://schemas.microsoft.com/office/2006/metadata/properties" xmlns:ns3="7691373a-f030-4374-98b9-64678e3b8f7d" xmlns:ns4="a0676a74-34ef-4ac2-a045-47e48388f74e" targetNamespace="http://schemas.microsoft.com/office/2006/metadata/properties" ma:root="true" ma:fieldsID="79683e72da74675e395a7afa6f4e9fc7" ns3:_="" ns4:_="">
    <xsd:import namespace="7691373a-f030-4374-98b9-64678e3b8f7d"/>
    <xsd:import namespace="a0676a74-34ef-4ac2-a045-47e48388f7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1373a-f030-4374-98b9-64678e3b8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76a74-34ef-4ac2-a045-47e48388f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BFFB9-245F-443C-82B9-492AA43474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91373a-f030-4374-98b9-64678e3b8f7d"/>
    <ds:schemaRef ds:uri="a0676a74-34ef-4ac2-a045-47e48388f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96BC82-30C7-491C-9E83-C9FC84CE0250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0676a74-34ef-4ac2-a045-47e48388f74e"/>
    <ds:schemaRef ds:uri="http://schemas.microsoft.com/office/2006/documentManagement/types"/>
    <ds:schemaRef ds:uri="7691373a-f030-4374-98b9-64678e3b8f7d"/>
  </ds:schemaRefs>
</ds:datastoreItem>
</file>

<file path=customXml/itemProps3.xml><?xml version="1.0" encoding="utf-8"?>
<ds:datastoreItem xmlns:ds="http://schemas.openxmlformats.org/officeDocument/2006/customXml" ds:itemID="{B855E1D5-2A74-43F1-8F2A-D6D26FB108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1162</Words>
  <Application>Microsoft Office PowerPoint</Application>
  <PresentationFormat>Widescreen</PresentationFormat>
  <Paragraphs>187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Klavika</vt:lpstr>
      <vt:lpstr>Klavika Light</vt:lpstr>
      <vt:lpstr>Klavika Medium</vt:lpstr>
      <vt:lpstr>System Font Regular</vt:lpstr>
      <vt:lpstr>Wingdings</vt:lpstr>
      <vt:lpstr>1_background A</vt:lpstr>
      <vt:lpstr>2_background A</vt:lpstr>
      <vt:lpstr>PowerPoint Presentation</vt:lpstr>
      <vt:lpstr>SRP &amp; HDRP overview</vt:lpstr>
      <vt:lpstr>SRP - The Least you need to know </vt:lpstr>
      <vt:lpstr>Custom rp – the simplest possible render</vt:lpstr>
      <vt:lpstr>SRP – basic usage</vt:lpstr>
      <vt:lpstr>Simple RP</vt:lpstr>
      <vt:lpstr>Simple rp – render skybox</vt:lpstr>
      <vt:lpstr>Simple rp – render skybox</vt:lpstr>
      <vt:lpstr>Simple rp – render skybox</vt:lpstr>
      <vt:lpstr>Simlpe RP – command buffers</vt:lpstr>
      <vt:lpstr>Simple rp – Command buffers</vt:lpstr>
      <vt:lpstr>Simple RP - Geometry</vt:lpstr>
      <vt:lpstr>SRP capabilities</vt:lpstr>
      <vt:lpstr>HDRP</vt:lpstr>
      <vt:lpstr>HDRP frame 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Rohwedder</dc:creator>
  <cp:lastModifiedBy>David Lively</cp:lastModifiedBy>
  <cp:revision>309</cp:revision>
  <dcterms:created xsi:type="dcterms:W3CDTF">2018-01-03T20:23:50Z</dcterms:created>
  <dcterms:modified xsi:type="dcterms:W3CDTF">2019-11-17T22:52:38Z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0x01010002BB17E93E562B43B37B810A10EF76A2</vt:lpwstr>
  </property>
</Properties>
</file>