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0e29e150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0e29e150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0e29e150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0e29e150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0e29e150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0e29e150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0e29e150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0e29e150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e29e150c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0e29e150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e29e150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0e29e150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0e29e150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0e29e150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0e29e150c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0e29e150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0e29e150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0e29e150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0e29e150c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0e29e150c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e29e150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e29e150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0e29e150c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0e29e150c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0e29e150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0e29e150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0e29e150c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0e29e150c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0e29e150c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0e29e150c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0e29e150c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0e29e150c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e29e150c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0e29e150c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0e29e150c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0e29e150c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0e29e150c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0e29e150c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0e29e150c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0e29e150c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0e29e150c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0e29e150c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e29e150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e29e150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0e29e150c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0e29e150c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0e29e150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0e29e150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0e29e150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0e29e150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0e29e150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0e29e150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e29e150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0e29e150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0e29e150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0e29e150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0e29e150c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0e29e150c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cessing.org/referenc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learningprocessing.com/videos/" TargetMode="External"/><Relationship Id="rId4" Type="http://schemas.openxmlformats.org/officeDocument/2006/relationships/hyperlink" Target="https://processing.org/tutorials/gettingstarted/" TargetMode="External"/><Relationship Id="rId5" Type="http://schemas.openxmlformats.org/officeDocument/2006/relationships/hyperlink" Target="https://processing.org/tutorials/drawing/" TargetMode="External"/><Relationship Id="rId6" Type="http://schemas.openxmlformats.org/officeDocument/2006/relationships/hyperlink" Target="https://processing.org/tutorials/color/" TargetMode="External"/><Relationship Id="rId7" Type="http://schemas.openxmlformats.org/officeDocument/2006/relationships/hyperlink" Target="https://processing.org/reference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Shapes and Colors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Comments</a:t>
            </a:r>
            <a:endParaRPr sz="3600"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comment is a </a:t>
            </a:r>
            <a:r>
              <a:rPr lang="en"/>
              <a:t>piece</a:t>
            </a:r>
            <a:r>
              <a:rPr lang="en"/>
              <a:t> of text that is ignored by the computer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This is a comment on one line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 is a comment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 multiple lines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Basic Command Format</a:t>
            </a:r>
            <a:endParaRPr sz="3600"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Courier New"/>
              <a:buChar char="●"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commandName(argument1, argument2, ...);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All commands must end with a semi-colon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Arguments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Some commands need additional information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How do we know which commands need arguments?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The Processing Reference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 </a:t>
            </a:r>
            <a:r>
              <a:rPr lang="en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https://processing.org/reference/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commandName(argument1, argument2, …);</a:t>
            </a:r>
            <a:endParaRPr sz="3200"/>
          </a:p>
        </p:txBody>
      </p:sp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size(width, height);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Sets the size of the display window to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3000"/>
              <a:t> pixels wide and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3000"/>
              <a:t> pixels tall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idth</a:t>
            </a:r>
            <a:r>
              <a:rPr lang="en" sz="3000"/>
              <a:t> and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 sz="3000"/>
              <a:t> should be whole numbers (no decimal point)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point(x, y);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Draws a point at coordinate location (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400"/>
              <a:t>,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2400"/>
              <a:t>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575" y="1867250"/>
            <a:ext cx="2844850" cy="28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line(x1, y1, x2, y2);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Draws a line from point (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en" sz="2400"/>
              <a:t>,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lang="en" sz="2400"/>
              <a:t>) to point (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x2</a:t>
            </a:r>
            <a:r>
              <a:rPr lang="en" sz="2400"/>
              <a:t>,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y2</a:t>
            </a:r>
            <a:r>
              <a:rPr lang="en" sz="2400"/>
              <a:t>)</a:t>
            </a:r>
            <a:endParaRPr sz="2400"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675" y="1865750"/>
            <a:ext cx="3178650" cy="29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rect(x, y, w, h);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Draws a rectangle whose top-left corner is at point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). The rectangle will have a width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/>
              <a:t> and a height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658" y="1969245"/>
            <a:ext cx="3276675" cy="278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ellipse(x, y, w, h);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Draws an ellipse whose center is at point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).  The ellipse will have a width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/>
              <a:t> and a height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/>
              <a:t>. </a:t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588" y="1899300"/>
            <a:ext cx="2964825" cy="26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Errors</a:t>
            </a:r>
            <a:endParaRPr sz="3600"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Errors occur when there is something wrong with your code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Drawing in Processing</a:t>
            </a:r>
            <a:endParaRPr sz="3600"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Commands in Processing are executed in order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The last shape command you give will appear to be “on top” of the other shapes drawn before it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Topics</a:t>
            </a:r>
            <a:endParaRPr sz="36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The Coordinate System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Shapes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Coding in Processing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Color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Compressing a File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</a:t>
            </a:r>
            <a:endParaRPr/>
          </a:p>
        </p:txBody>
      </p:sp>
      <p:sp>
        <p:nvSpPr>
          <p:cNvPr id="214" name="Google Shape;214;p3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19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a Color Value in Processing?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Range of any color component = 0-255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Grayscale (0 = Black, 255 = White)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RGB (Red, Green, Blue)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RGB Color</a:t>
            </a:r>
            <a:endParaRPr sz="3600"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Google: rgb color picker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Processing: Color Selector Tool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Color Mixing</a:t>
            </a:r>
            <a:endParaRPr sz="3600"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RGB color uses light mixing rules instead of pigment mixing rules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Red + Green = Yellow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Green + Blue = Cyan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Blue + Red = Magenta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Red + Blue + Green = White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fill(gray);</a:t>
            </a:r>
            <a:r>
              <a:rPr lang="en" sz="3600"/>
              <a:t> or </a:t>
            </a: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fill(r, g, b);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Sets the fill of the </a:t>
            </a:r>
            <a:r>
              <a:rPr lang="en" sz="2800" u="sng"/>
              <a:t>following shapes</a:t>
            </a:r>
            <a:r>
              <a:rPr lang="en" sz="2800"/>
              <a:t> to the specified color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A single argument sets the color to a </a:t>
            </a:r>
            <a:r>
              <a:rPr lang="en" sz="2800"/>
              <a:t>grayscale</a:t>
            </a:r>
            <a:r>
              <a:rPr lang="en" sz="2800"/>
              <a:t> value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/>
              <a:t>Three arguments set the color to some RGB color value</a:t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stroke(gray);</a:t>
            </a:r>
            <a:r>
              <a:rPr lang="en" sz="3400"/>
              <a:t> or </a:t>
            </a:r>
            <a:r>
              <a:rPr lang="en" sz="3400">
                <a:latin typeface="Courier New"/>
                <a:ea typeface="Courier New"/>
                <a:cs typeface="Courier New"/>
                <a:sym typeface="Courier New"/>
              </a:rPr>
              <a:t>stroke(r, g, b);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Sets the outline of the </a:t>
            </a:r>
            <a:r>
              <a:rPr lang="en" sz="2800" u="sng"/>
              <a:t>following shapes</a:t>
            </a:r>
            <a:r>
              <a:rPr lang="en" sz="2800"/>
              <a:t> to the specified color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A single argument sets the color to a grayscale value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/>
              <a:t>Three arguments set the color to some RGB color value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background(gray);</a:t>
            </a:r>
            <a:r>
              <a:rPr lang="en" sz="2600"/>
              <a:t> or</a:t>
            </a:r>
            <a:r>
              <a:rPr lang="en" sz="2600">
                <a:latin typeface="Courier New"/>
                <a:ea typeface="Courier New"/>
                <a:cs typeface="Courier New"/>
                <a:sym typeface="Courier New"/>
              </a:rPr>
              <a:t> background(r, g, b);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Sets the background of the whole display window to the specified color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noStroke();</a:t>
            </a:r>
            <a:r>
              <a:rPr lang="en" sz="3600"/>
              <a:t> and </a:t>
            </a: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noFill();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Alpha Values</a:t>
            </a:r>
            <a:endParaRPr sz="3600"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We can change the transparency of a color by adding an alpha value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Alpha is the measure of the colors opacity</a:t>
            </a:r>
            <a:br>
              <a:rPr lang="en" sz="2200"/>
            </a:br>
            <a:r>
              <a:rPr lang="en" sz="2200"/>
              <a:t>0 = 0% opaque (100% transparent)</a:t>
            </a:r>
            <a:br>
              <a:rPr lang="en" sz="2200"/>
            </a:br>
            <a:r>
              <a:rPr lang="en" sz="2200"/>
              <a:t>255 = 100% opaque (0% transparent)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fill(grayscale, alpha);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stroke(r, g, b, alpha);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Coordinate System</a:t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Resources</a:t>
            </a:r>
            <a:endParaRPr sz="3600"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Shiffman, Daniel. </a:t>
            </a:r>
            <a:r>
              <a:rPr i="1" lang="en"/>
              <a:t>Learning Processing</a:t>
            </a:r>
            <a:r>
              <a:rPr lang="en"/>
              <a:t>:</a:t>
            </a:r>
            <a:r>
              <a:rPr i="1" lang="en"/>
              <a:t> </a:t>
            </a:r>
            <a:r>
              <a:rPr lang="en"/>
              <a:t>Ch. 1-2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Learning Processing Videos (Chapters 0, 1, 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Processing Tutorials: Getting Started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Processing Tutorials: Coordinate System and Shapes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Processing Tutorials: Color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The Processing Reference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Cartesian Coordinate System</a:t>
            </a:r>
            <a:endParaRPr sz="36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3820900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900" y="1443091"/>
            <a:ext cx="2710125" cy="27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Computer Coordinate System</a:t>
            </a:r>
            <a:endParaRPr sz="36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50" y="1017800"/>
            <a:ext cx="3820899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information do we need to draw a...</a:t>
            </a:r>
            <a:endParaRPr sz="3600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Point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Line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Rectangle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Ellipse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in Processing</a:t>
            </a:r>
            <a:endParaRPr/>
          </a:p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Processing IDE</a:t>
            </a:r>
            <a:endParaRPr sz="30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550" y="1183838"/>
            <a:ext cx="57150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IDE stands for Integrated Development Environment. An IDE is an application that provides tools to help programmers develop software.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