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10dfd807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0dfd807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0dfd807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0dfd807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10dfd807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10dfd807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10dfd807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10dfd807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10dfd807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10dfd807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10dfd807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0dfd807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10dfd807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10dfd807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10dfd807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0dfd807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10dfd807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0dfd807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10dfd807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10dfd807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10dfd807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0dfd807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0dfd807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0dfd807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10dfd807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0dfd807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10dfd80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0dfd80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10dfd807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10dfd807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10dfd807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10dfd807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10dfd807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10dfd807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10dfd807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10dfd807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10dfd80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0dfd80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10dfd807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0dfd807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omputerhope.com/jargon/c/compilat.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and Draw</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Flow of Time</a:t>
            </a:r>
            <a:endParaRPr sz="3600"/>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Programs execute over a period of time</a:t>
            </a:r>
            <a:endParaRPr sz="3000"/>
          </a:p>
          <a:p>
            <a:pPr indent="0" lvl="0" marL="0" rtl="0" algn="l">
              <a:spcBef>
                <a:spcPts val="1600"/>
              </a:spcBef>
              <a:spcAft>
                <a:spcPts val="0"/>
              </a:spcAft>
              <a:buNone/>
            </a:pPr>
            <a:r>
              <a:rPr lang="en" sz="3000"/>
              <a:t>Setup initial conditions (set player score to zero, open blank document)</a:t>
            </a:r>
            <a:endParaRPr sz="3000"/>
          </a:p>
          <a:p>
            <a:pPr indent="0" lvl="0" marL="0" rtl="0" algn="l">
              <a:spcBef>
                <a:spcPts val="1600"/>
              </a:spcBef>
              <a:spcAft>
                <a:spcPts val="1600"/>
              </a:spcAft>
              <a:buNone/>
            </a:pPr>
            <a:r>
              <a:rPr lang="en" sz="3000"/>
              <a:t>Initial conditions are changed over time (play the game, write a word document)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ourier New"/>
                <a:ea typeface="Courier New"/>
                <a:cs typeface="Courier New"/>
                <a:sym typeface="Courier New"/>
              </a:rPr>
              <a:t>setup()</a:t>
            </a:r>
            <a:r>
              <a:rPr lang="en" sz="3600"/>
              <a:t> and </a:t>
            </a:r>
            <a:r>
              <a:rPr lang="en" sz="3600">
                <a:latin typeface="Courier New"/>
                <a:ea typeface="Courier New"/>
                <a:cs typeface="Courier New"/>
                <a:sym typeface="Courier New"/>
              </a:rPr>
              <a:t>draw()</a:t>
            </a:r>
            <a:endParaRPr sz="3600">
              <a:latin typeface="Courier New"/>
              <a:ea typeface="Courier New"/>
              <a:cs typeface="Courier New"/>
              <a:sym typeface="Courier New"/>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Blocks of code</a:t>
            </a:r>
            <a:r>
              <a:rPr lang="en" sz="3000"/>
              <a:t> that a</a:t>
            </a:r>
            <a:r>
              <a:rPr lang="en" sz="3000"/>
              <a:t>llow us to create dynamic sketches where a set of initial conditions are changed over time</a:t>
            </a:r>
            <a:endParaRPr sz="3000"/>
          </a:p>
          <a:p>
            <a:pPr indent="0" lvl="0" marL="0" rtl="0" algn="l">
              <a:spcBef>
                <a:spcPts val="1600"/>
              </a:spcBef>
              <a:spcAft>
                <a:spcPts val="1600"/>
              </a:spcAft>
              <a:buNone/>
            </a:pPr>
            <a:r>
              <a:rPr lang="en" sz="3000">
                <a:latin typeface="Courier New"/>
                <a:ea typeface="Courier New"/>
                <a:cs typeface="Courier New"/>
                <a:sym typeface="Courier New"/>
              </a:rPr>
              <a:t>s</a:t>
            </a:r>
            <a:r>
              <a:rPr lang="en" sz="3000">
                <a:latin typeface="Courier New"/>
                <a:ea typeface="Courier New"/>
                <a:cs typeface="Courier New"/>
                <a:sym typeface="Courier New"/>
              </a:rPr>
              <a:t>etup()</a:t>
            </a:r>
            <a:r>
              <a:rPr lang="en" sz="3000"/>
              <a:t> </a:t>
            </a:r>
            <a:r>
              <a:rPr lang="en" sz="3000"/>
              <a:t>and </a:t>
            </a:r>
            <a:r>
              <a:rPr lang="en" sz="3000">
                <a:latin typeface="Courier New"/>
                <a:ea typeface="Courier New"/>
                <a:cs typeface="Courier New"/>
                <a:sym typeface="Courier New"/>
              </a:rPr>
              <a:t>draw()</a:t>
            </a:r>
            <a:r>
              <a:rPr lang="en" sz="3000"/>
              <a:t> are blocks of code known as functions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ourier New"/>
                <a:ea typeface="Courier New"/>
                <a:cs typeface="Courier New"/>
                <a:sym typeface="Courier New"/>
              </a:rPr>
              <a:t>setup()</a:t>
            </a:r>
            <a:endParaRPr sz="3600">
              <a:latin typeface="Courier New"/>
              <a:ea typeface="Courier New"/>
              <a:cs typeface="Courier New"/>
              <a:sym typeface="Courier New"/>
            </a:endParaRPr>
          </a:p>
        </p:txBody>
      </p:sp>
      <p:sp>
        <p:nvSpPr>
          <p:cNvPr id="157" name="Google Shape;157;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Contains initialization code</a:t>
            </a:r>
            <a:endParaRPr sz="3000"/>
          </a:p>
          <a:p>
            <a:pPr indent="0" lvl="0" marL="0" rtl="0" algn="l">
              <a:spcBef>
                <a:spcPts val="1600"/>
              </a:spcBef>
              <a:spcAft>
                <a:spcPts val="1600"/>
              </a:spcAft>
              <a:buNone/>
            </a:pPr>
            <a:r>
              <a:rPr lang="en" sz="3000"/>
              <a:t>Executed once at the very beginning of the program</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ourier New"/>
                <a:ea typeface="Courier New"/>
                <a:cs typeface="Courier New"/>
                <a:sym typeface="Courier New"/>
              </a:rPr>
              <a:t>draw()</a:t>
            </a:r>
            <a:endParaRPr sz="3600">
              <a:latin typeface="Courier New"/>
              <a:ea typeface="Courier New"/>
              <a:cs typeface="Courier New"/>
              <a:sym typeface="Courier New"/>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Executed after </a:t>
            </a:r>
            <a:r>
              <a:rPr lang="en" sz="3000">
                <a:latin typeface="Courier New"/>
                <a:ea typeface="Courier New"/>
                <a:cs typeface="Courier New"/>
                <a:sym typeface="Courier New"/>
              </a:rPr>
              <a:t>setup()</a:t>
            </a:r>
            <a:endParaRPr sz="3000">
              <a:latin typeface="Courier New"/>
              <a:ea typeface="Courier New"/>
              <a:cs typeface="Courier New"/>
              <a:sym typeface="Courier New"/>
            </a:endParaRPr>
          </a:p>
          <a:p>
            <a:pPr indent="0" lvl="0" marL="0" rtl="0" algn="l">
              <a:spcBef>
                <a:spcPts val="1600"/>
              </a:spcBef>
              <a:spcAft>
                <a:spcPts val="0"/>
              </a:spcAft>
              <a:buNone/>
            </a:pPr>
            <a:r>
              <a:rPr lang="en" sz="3000"/>
              <a:t>Contains code that will happen over and over again</a:t>
            </a:r>
            <a:endParaRPr sz="3000"/>
          </a:p>
          <a:p>
            <a:pPr indent="0" lvl="0" marL="0" rtl="0" algn="l">
              <a:spcBef>
                <a:spcPts val="1600"/>
              </a:spcBef>
              <a:spcAft>
                <a:spcPts val="1600"/>
              </a:spcAft>
              <a:buNone/>
            </a:pPr>
            <a:r>
              <a:rPr lang="en" sz="3000"/>
              <a:t>Executes again and again and again and again until you close the program window</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Command </a:t>
            </a:r>
            <a:r>
              <a:rPr lang="en" sz="3600"/>
              <a:t>Execution Order</a:t>
            </a:r>
            <a:endParaRPr sz="3600"/>
          </a:p>
        </p:txBody>
      </p:sp>
      <p:sp>
        <p:nvSpPr>
          <p:cNvPr id="169" name="Google Shape;169;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Courier New"/>
                <a:ea typeface="Courier New"/>
                <a:cs typeface="Courier New"/>
                <a:sym typeface="Courier New"/>
              </a:rPr>
              <a:t>v</a:t>
            </a:r>
            <a:r>
              <a:rPr lang="en" sz="1800">
                <a:latin typeface="Courier New"/>
                <a:ea typeface="Courier New"/>
                <a:cs typeface="Courier New"/>
                <a:sym typeface="Courier New"/>
              </a:rPr>
              <a:t>oid setup() {</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c</a:t>
            </a:r>
            <a:r>
              <a:rPr lang="en" sz="1800">
                <a:latin typeface="Courier New"/>
                <a:ea typeface="Courier New"/>
                <a:cs typeface="Courier New"/>
                <a:sym typeface="Courier New"/>
              </a:rPr>
              <a:t>ommand 1</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c</a:t>
            </a:r>
            <a:r>
              <a:rPr lang="en" sz="1800">
                <a:latin typeface="Courier New"/>
                <a:ea typeface="Courier New"/>
                <a:cs typeface="Courier New"/>
                <a:sym typeface="Courier New"/>
              </a:rPr>
              <a:t>ommand 2</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c</a:t>
            </a:r>
            <a:r>
              <a:rPr lang="en" sz="1800">
                <a:latin typeface="Courier New"/>
                <a:ea typeface="Courier New"/>
                <a:cs typeface="Courier New"/>
                <a:sym typeface="Courier New"/>
              </a:rPr>
              <a:t>ommand 3</a:t>
            </a:r>
            <a:br>
              <a:rPr lang="en" sz="1800">
                <a:latin typeface="Courier New"/>
                <a:ea typeface="Courier New"/>
                <a:cs typeface="Courier New"/>
                <a:sym typeface="Courier New"/>
              </a:rPr>
            </a:br>
            <a:r>
              <a:rPr lang="en" sz="1800">
                <a:latin typeface="Courier New"/>
                <a:ea typeface="Courier New"/>
                <a:cs typeface="Courier New"/>
                <a:sym typeface="Courier New"/>
              </a:rPr>
              <a:t>}</a:t>
            </a:r>
            <a:br>
              <a:rPr lang="en" sz="1800">
                <a:latin typeface="Courier New"/>
                <a:ea typeface="Courier New"/>
                <a:cs typeface="Courier New"/>
                <a:sym typeface="Courier New"/>
              </a:rPr>
            </a:br>
            <a:br>
              <a:rPr lang="en" sz="1800">
                <a:latin typeface="Courier New"/>
                <a:ea typeface="Courier New"/>
                <a:cs typeface="Courier New"/>
                <a:sym typeface="Courier New"/>
              </a:rPr>
            </a:br>
            <a:r>
              <a:rPr lang="en" sz="1800">
                <a:latin typeface="Courier New"/>
                <a:ea typeface="Courier New"/>
                <a:cs typeface="Courier New"/>
                <a:sym typeface="Courier New"/>
              </a:rPr>
              <a:t>v</a:t>
            </a:r>
            <a:r>
              <a:rPr lang="en" sz="1800">
                <a:latin typeface="Courier New"/>
                <a:ea typeface="Courier New"/>
                <a:cs typeface="Courier New"/>
                <a:sym typeface="Courier New"/>
              </a:rPr>
              <a:t>oid draw() {</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c</a:t>
            </a:r>
            <a:r>
              <a:rPr lang="en" sz="1800">
                <a:latin typeface="Courier New"/>
                <a:ea typeface="Courier New"/>
                <a:cs typeface="Courier New"/>
                <a:sym typeface="Courier New"/>
              </a:rPr>
              <a:t>ommand 4</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c</a:t>
            </a:r>
            <a:r>
              <a:rPr lang="en" sz="1800">
                <a:latin typeface="Courier New"/>
                <a:ea typeface="Courier New"/>
                <a:cs typeface="Courier New"/>
                <a:sym typeface="Courier New"/>
              </a:rPr>
              <a:t>ommand 5</a:t>
            </a:r>
            <a:br>
              <a:rPr lang="en" sz="1800">
                <a:latin typeface="Courier New"/>
                <a:ea typeface="Courier New"/>
                <a:cs typeface="Courier New"/>
                <a:sym typeface="Courier New"/>
              </a:rPr>
            </a:b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170" name="Google Shape;170;p2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command 1, command 2, command 3, command 4, command 5, command 4, command 5, command 4, command 5, command 4, command 5, command 4, command 5, command 4, command 5, command 4, command 5,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176" name="Google Shape;176;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Mouse Position</a:t>
            </a:r>
            <a:endParaRPr sz="3600"/>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m</a:t>
            </a:r>
            <a:r>
              <a:rPr lang="en">
                <a:latin typeface="Courier New"/>
                <a:ea typeface="Courier New"/>
                <a:cs typeface="Courier New"/>
                <a:sym typeface="Courier New"/>
              </a:rPr>
              <a:t>ouseX</a:t>
            </a:r>
            <a:r>
              <a:rPr lang="en"/>
              <a:t> and </a:t>
            </a:r>
            <a:r>
              <a:rPr lang="en">
                <a:latin typeface="Courier New"/>
                <a:ea typeface="Courier New"/>
                <a:cs typeface="Courier New"/>
                <a:sym typeface="Courier New"/>
              </a:rPr>
              <a:t>mouseY</a:t>
            </a:r>
            <a:r>
              <a:rPr lang="en"/>
              <a:t> keywords can be used to represent the mouse’s current position</a:t>
            </a:r>
            <a:endParaRPr/>
          </a:p>
          <a:p>
            <a:pPr indent="0" lvl="0" marL="0" rtl="0" algn="l">
              <a:spcBef>
                <a:spcPts val="1600"/>
              </a:spcBef>
              <a:spcAft>
                <a:spcPts val="0"/>
              </a:spcAft>
              <a:buNone/>
            </a:pPr>
            <a:r>
              <a:rPr lang="en">
                <a:latin typeface="Courier New"/>
                <a:ea typeface="Courier New"/>
                <a:cs typeface="Courier New"/>
                <a:sym typeface="Courier New"/>
              </a:rPr>
              <a:t>mouseX</a:t>
            </a:r>
            <a:r>
              <a:rPr lang="en"/>
              <a:t> = the mouse’s current horizontal position</a:t>
            </a:r>
            <a:endParaRPr/>
          </a:p>
          <a:p>
            <a:pPr indent="0" lvl="0" marL="0" rtl="0" algn="l">
              <a:spcBef>
                <a:spcPts val="1600"/>
              </a:spcBef>
              <a:spcAft>
                <a:spcPts val="0"/>
              </a:spcAft>
              <a:buNone/>
            </a:pPr>
            <a:r>
              <a:rPr lang="en">
                <a:latin typeface="Courier New"/>
                <a:ea typeface="Courier New"/>
                <a:cs typeface="Courier New"/>
                <a:sym typeface="Courier New"/>
              </a:rPr>
              <a:t>m</a:t>
            </a:r>
            <a:r>
              <a:rPr lang="en">
                <a:latin typeface="Courier New"/>
                <a:ea typeface="Courier New"/>
                <a:cs typeface="Courier New"/>
                <a:sym typeface="Courier New"/>
              </a:rPr>
              <a:t>ouseY</a:t>
            </a:r>
            <a:r>
              <a:rPr lang="en"/>
              <a:t> = the mouse’s current vertical </a:t>
            </a:r>
            <a:r>
              <a:rPr lang="en"/>
              <a:t>position</a:t>
            </a:r>
            <a:endParaRPr/>
          </a:p>
          <a:p>
            <a:pPr indent="0" lvl="0" marL="0" rtl="0" algn="l">
              <a:spcBef>
                <a:spcPts val="1600"/>
              </a:spcBef>
              <a:spcAft>
                <a:spcPts val="0"/>
              </a:spcAft>
              <a:buNone/>
            </a:pPr>
            <a:r>
              <a:rPr lang="en"/>
              <a:t>Can replace “literal” values in a function</a:t>
            </a:r>
            <a:endParaRPr/>
          </a:p>
          <a:p>
            <a:pPr indent="0" lvl="0" marL="0" rtl="0" algn="l">
              <a:spcBef>
                <a:spcPts val="1600"/>
              </a:spcBef>
              <a:spcAft>
                <a:spcPts val="1600"/>
              </a:spcAft>
              <a:buNone/>
            </a:pPr>
            <a:r>
              <a:rPr lang="en">
                <a:latin typeface="Courier New"/>
                <a:ea typeface="Courier New"/>
                <a:cs typeface="Courier New"/>
                <a:sym typeface="Courier New"/>
              </a:rPr>
              <a:t>pmouseX</a:t>
            </a:r>
            <a:r>
              <a:rPr lang="en"/>
              <a:t> and </a:t>
            </a:r>
            <a:r>
              <a:rPr lang="en">
                <a:latin typeface="Courier New"/>
                <a:ea typeface="Courier New"/>
                <a:cs typeface="Courier New"/>
                <a:sym typeface="Courier New"/>
              </a:rPr>
              <a:t>pmouseY</a:t>
            </a:r>
            <a:r>
              <a:rPr lang="en"/>
              <a:t> represent the mouse’s previous location </a:t>
            </a:r>
            <a:br>
              <a:rPr lang="en"/>
            </a:br>
            <a:r>
              <a:rPr lang="en"/>
              <a:t>(the mouse’s location in the last frame)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Event Functions</a:t>
            </a:r>
            <a:endParaRPr sz="3600"/>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Events like mouse clicks and key presses interrupt the regular flow of the program</a:t>
            </a:r>
            <a:endParaRPr sz="3000"/>
          </a:p>
          <a:p>
            <a:pPr indent="0" lvl="0" marL="0" rtl="0" algn="l">
              <a:spcBef>
                <a:spcPts val="1600"/>
              </a:spcBef>
              <a:spcAft>
                <a:spcPts val="1600"/>
              </a:spcAft>
              <a:buNone/>
            </a:pPr>
            <a:r>
              <a:rPr lang="en" sz="3000"/>
              <a:t>Event functions tell the computer what to do when certain events occur</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Mouse Click (</a:t>
            </a:r>
            <a:r>
              <a:rPr lang="en" sz="3600">
                <a:latin typeface="Courier New"/>
                <a:ea typeface="Courier New"/>
                <a:cs typeface="Courier New"/>
                <a:sym typeface="Courier New"/>
              </a:rPr>
              <a:t>mousePressed()</a:t>
            </a:r>
            <a:r>
              <a:rPr lang="en" sz="3600"/>
              <a:t>)</a:t>
            </a:r>
            <a:endParaRPr sz="3600"/>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code in the </a:t>
            </a:r>
            <a:r>
              <a:rPr lang="en" sz="3000">
                <a:latin typeface="Courier New"/>
                <a:ea typeface="Courier New"/>
                <a:cs typeface="Courier New"/>
                <a:sym typeface="Courier New"/>
              </a:rPr>
              <a:t>mousePressed()</a:t>
            </a:r>
            <a:r>
              <a:rPr lang="en" sz="3000"/>
              <a:t> function is executed once every time the mouse is clicked within the program window</a:t>
            </a:r>
            <a:endParaRPr sz="3000"/>
          </a:p>
          <a:p>
            <a:pPr indent="0" lvl="0" marL="0" rtl="0" algn="l">
              <a:spcBef>
                <a:spcPts val="1600"/>
              </a:spcBef>
              <a:spcAft>
                <a:spcPts val="1600"/>
              </a:spcAft>
              <a:buNone/>
            </a:pPr>
            <a:r>
              <a:rPr lang="en" sz="2000">
                <a:latin typeface="Courier New"/>
                <a:ea typeface="Courier New"/>
                <a:cs typeface="Courier New"/>
                <a:sym typeface="Courier New"/>
              </a:rPr>
              <a:t>v</a:t>
            </a:r>
            <a:r>
              <a:rPr lang="en" sz="2000">
                <a:latin typeface="Courier New"/>
                <a:ea typeface="Courier New"/>
                <a:cs typeface="Courier New"/>
                <a:sym typeface="Courier New"/>
              </a:rPr>
              <a:t>oid mousePressed() {</a:t>
            </a:r>
            <a:br>
              <a:rPr lang="en" sz="2000">
                <a:latin typeface="Courier New"/>
                <a:ea typeface="Courier New"/>
                <a:cs typeface="Courier New"/>
                <a:sym typeface="Courier New"/>
              </a:rPr>
            </a:br>
            <a:r>
              <a:rPr lang="en" sz="2000">
                <a:latin typeface="Courier New"/>
                <a:ea typeface="Courier New"/>
                <a:cs typeface="Courier New"/>
                <a:sym typeface="Courier New"/>
              </a:rPr>
              <a:t>    // code to execute when the mouse is clicked</a:t>
            </a:r>
            <a:br>
              <a:rPr lang="en" sz="2000">
                <a:latin typeface="Courier New"/>
                <a:ea typeface="Courier New"/>
                <a:cs typeface="Courier New"/>
                <a:sym typeface="Courier New"/>
              </a:rPr>
            </a:br>
            <a:r>
              <a:rPr lang="en" sz="2000">
                <a:latin typeface="Courier New"/>
                <a:ea typeface="Courier New"/>
                <a:cs typeface="Courier New"/>
                <a:sym typeface="Courier New"/>
              </a:rPr>
              <a:t>}</a:t>
            </a:r>
            <a:endParaRPr sz="20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Mouse Drag (</a:t>
            </a:r>
            <a:r>
              <a:rPr lang="en" sz="3600">
                <a:latin typeface="Courier New"/>
                <a:ea typeface="Courier New"/>
                <a:cs typeface="Courier New"/>
                <a:sym typeface="Courier New"/>
              </a:rPr>
              <a:t>mouseDragged()</a:t>
            </a:r>
            <a:r>
              <a:rPr lang="en" sz="3600"/>
              <a:t>)</a:t>
            </a:r>
            <a:endParaRPr sz="36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code in the </a:t>
            </a:r>
            <a:r>
              <a:rPr lang="en" sz="3000">
                <a:latin typeface="Courier New"/>
                <a:ea typeface="Courier New"/>
                <a:cs typeface="Courier New"/>
                <a:sym typeface="Courier New"/>
              </a:rPr>
              <a:t>mouseDragged()</a:t>
            </a:r>
            <a:r>
              <a:rPr lang="en" sz="3000"/>
              <a:t> function is executed again and again while the mouse is being pressed and moved at the same time</a:t>
            </a:r>
            <a:endParaRPr sz="3000"/>
          </a:p>
          <a:p>
            <a:pPr indent="0" lvl="0" marL="0" rtl="0" algn="l">
              <a:spcBef>
                <a:spcPts val="1600"/>
              </a:spcBef>
              <a:spcAft>
                <a:spcPts val="1600"/>
              </a:spcAft>
              <a:buNone/>
            </a:pPr>
            <a:r>
              <a:rPr lang="en">
                <a:latin typeface="Courier New"/>
                <a:ea typeface="Courier New"/>
                <a:cs typeface="Courier New"/>
                <a:sym typeface="Courier New"/>
              </a:rPr>
              <a:t>v</a:t>
            </a:r>
            <a:r>
              <a:rPr lang="en">
                <a:latin typeface="Courier New"/>
                <a:ea typeface="Courier New"/>
                <a:cs typeface="Courier New"/>
                <a:sym typeface="Courier New"/>
              </a:rPr>
              <a:t>oid mouseDragged() {</a:t>
            </a:r>
            <a:br>
              <a:rPr lang="en">
                <a:latin typeface="Courier New"/>
                <a:ea typeface="Courier New"/>
                <a:cs typeface="Courier New"/>
                <a:sym typeface="Courier New"/>
              </a:rPr>
            </a:br>
            <a:r>
              <a:rPr lang="en">
                <a:latin typeface="Courier New"/>
                <a:ea typeface="Courier New"/>
                <a:cs typeface="Courier New"/>
                <a:sym typeface="Courier New"/>
              </a:rPr>
              <a:t>    // code to be executed while the mouse is being dragged</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Pre-Topic Exercise</a:t>
            </a:r>
            <a:endParaRPr/>
          </a:p>
        </p:txBody>
      </p:sp>
      <p:sp>
        <p:nvSpPr>
          <p:cNvPr id="92" name="Google Shape;92;p1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Recreate this image.</a:t>
            </a:r>
            <a:endParaRPr sz="1800"/>
          </a:p>
        </p:txBody>
      </p:sp>
      <p:sp>
        <p:nvSpPr>
          <p:cNvPr id="93" name="Google Shape;93;p1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Challenge:</a:t>
            </a:r>
            <a:r>
              <a:rPr lang="en" sz="1800"/>
              <a:t> Recreate this image</a:t>
            </a:r>
            <a:endParaRPr sz="1800"/>
          </a:p>
        </p:txBody>
      </p:sp>
      <p:pic>
        <p:nvPicPr>
          <p:cNvPr id="94" name="Google Shape;94;p14"/>
          <p:cNvPicPr preferRelativeResize="0"/>
          <p:nvPr/>
        </p:nvPicPr>
        <p:blipFill>
          <a:blip r:embed="rId3">
            <a:alphaModFix/>
          </a:blip>
          <a:stretch>
            <a:fillRect/>
          </a:stretch>
        </p:blipFill>
        <p:spPr>
          <a:xfrm>
            <a:off x="311700" y="1636250"/>
            <a:ext cx="3309650" cy="3309650"/>
          </a:xfrm>
          <a:prstGeom prst="rect">
            <a:avLst/>
          </a:prstGeom>
          <a:noFill/>
          <a:ln>
            <a:noFill/>
          </a:ln>
        </p:spPr>
      </p:pic>
      <p:pic>
        <p:nvPicPr>
          <p:cNvPr id="95" name="Google Shape;95;p14"/>
          <p:cNvPicPr preferRelativeResize="0"/>
          <p:nvPr/>
        </p:nvPicPr>
        <p:blipFill>
          <a:blip r:embed="rId4">
            <a:alphaModFix/>
          </a:blip>
          <a:stretch>
            <a:fillRect/>
          </a:stretch>
        </p:blipFill>
        <p:spPr>
          <a:xfrm>
            <a:off x="4832400" y="1636250"/>
            <a:ext cx="3309650" cy="330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Keyboard (</a:t>
            </a:r>
            <a:r>
              <a:rPr lang="en" sz="3600">
                <a:latin typeface="Courier New"/>
                <a:ea typeface="Courier New"/>
                <a:cs typeface="Courier New"/>
                <a:sym typeface="Courier New"/>
              </a:rPr>
              <a:t>keyPressed()</a:t>
            </a:r>
            <a:r>
              <a:rPr lang="en" sz="3600"/>
              <a:t>)</a:t>
            </a:r>
            <a:endParaRPr sz="3600"/>
          </a:p>
        </p:txBody>
      </p:sp>
      <p:sp>
        <p:nvSpPr>
          <p:cNvPr id="207" name="Google Shape;207;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code in the </a:t>
            </a:r>
            <a:r>
              <a:rPr lang="en" sz="3000">
                <a:latin typeface="Courier New"/>
                <a:ea typeface="Courier New"/>
                <a:cs typeface="Courier New"/>
                <a:sym typeface="Courier New"/>
              </a:rPr>
              <a:t>keyPressed()</a:t>
            </a:r>
            <a:r>
              <a:rPr lang="en" sz="3000"/>
              <a:t> function is executed once every time a key on the key on the keyboard is pressed</a:t>
            </a:r>
            <a:endParaRPr sz="3000"/>
          </a:p>
          <a:p>
            <a:pPr indent="0" lvl="0" marL="0" rtl="0" algn="l">
              <a:spcBef>
                <a:spcPts val="1600"/>
              </a:spcBef>
              <a:spcAft>
                <a:spcPts val="1600"/>
              </a:spcAft>
              <a:buNone/>
            </a:pPr>
            <a:r>
              <a:rPr lang="en" sz="2400">
                <a:latin typeface="Courier New"/>
                <a:ea typeface="Courier New"/>
                <a:cs typeface="Courier New"/>
                <a:sym typeface="Courier New"/>
              </a:rPr>
              <a:t>void keyPressed() {</a:t>
            </a:r>
            <a:br>
              <a:rPr lang="en" sz="2400">
                <a:latin typeface="Courier New"/>
                <a:ea typeface="Courier New"/>
                <a:cs typeface="Courier New"/>
                <a:sym typeface="Courier New"/>
              </a:rPr>
            </a:br>
            <a:r>
              <a:rPr lang="en" sz="2400">
                <a:latin typeface="Courier New"/>
                <a:ea typeface="Courier New"/>
                <a:cs typeface="Courier New"/>
                <a:sym typeface="Courier New"/>
              </a:rPr>
              <a:t>    // code to execute when a key is pressed</a:t>
            </a:r>
            <a:br>
              <a:rPr lang="en" sz="2400">
                <a:latin typeface="Courier New"/>
                <a:ea typeface="Courier New"/>
                <a:cs typeface="Courier New"/>
                <a:sym typeface="Courier New"/>
              </a:rPr>
            </a:br>
            <a:r>
              <a:rPr lang="en"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Resources</a:t>
            </a:r>
            <a:endParaRPr sz="3600"/>
          </a:p>
        </p:txBody>
      </p:sp>
      <p:sp>
        <p:nvSpPr>
          <p:cNvPr id="213" name="Google Shape;213;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Shiffman, Daniel. </a:t>
            </a:r>
            <a:r>
              <a:rPr i="1" lang="en" sz="2400"/>
              <a:t>Learning Processing</a:t>
            </a:r>
            <a:r>
              <a:rPr lang="en" sz="2400"/>
              <a:t>: Chapter 2 and 3</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Topics</a:t>
            </a:r>
            <a:endParaRPr sz="3600"/>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Run Button</a:t>
            </a:r>
            <a:endParaRPr sz="3000"/>
          </a:p>
          <a:p>
            <a:pPr indent="0" lvl="0" marL="0" rtl="0" algn="l">
              <a:spcBef>
                <a:spcPts val="1600"/>
              </a:spcBef>
              <a:spcAft>
                <a:spcPts val="0"/>
              </a:spcAft>
              <a:buNone/>
            </a:pPr>
            <a:r>
              <a:rPr lang="en" sz="3000"/>
              <a:t>Setup and Draw</a:t>
            </a:r>
            <a:endParaRPr sz="3000"/>
          </a:p>
          <a:p>
            <a:pPr indent="0" lvl="0" marL="0" rtl="0" algn="l">
              <a:spcBef>
                <a:spcPts val="1600"/>
              </a:spcBef>
              <a:spcAft>
                <a:spcPts val="1600"/>
              </a:spcAft>
              <a:buNone/>
            </a:pPr>
            <a:r>
              <a:rPr lang="en" sz="3000"/>
              <a:t>User Interaction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Run Button</a:t>
            </a:r>
            <a:endParaRPr/>
          </a:p>
        </p:txBody>
      </p:sp>
      <p:sp>
        <p:nvSpPr>
          <p:cNvPr id="107" name="Google Shape;10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Run Button</a:t>
            </a:r>
            <a:endParaRPr sz="3600"/>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When we click the run button, the program is compiled and executed</a:t>
            </a:r>
            <a:endParaRPr sz="3000"/>
          </a:p>
          <a:p>
            <a:pPr indent="0" lvl="0" marL="0" rtl="0" algn="l">
              <a:spcBef>
                <a:spcPts val="1600"/>
              </a:spcBef>
              <a:spcAft>
                <a:spcPts val="0"/>
              </a:spcAft>
              <a:buNone/>
            </a:pPr>
            <a:r>
              <a:rPr lang="en" sz="3000"/>
              <a:t>First, the program goes </a:t>
            </a:r>
            <a:r>
              <a:rPr lang="en" sz="3000"/>
              <a:t>through</a:t>
            </a:r>
            <a:r>
              <a:rPr lang="en" sz="3000"/>
              <a:t> a compilation process</a:t>
            </a:r>
            <a:endParaRPr sz="3000"/>
          </a:p>
          <a:p>
            <a:pPr indent="0" lvl="0" marL="0" rtl="0" algn="l">
              <a:spcBef>
                <a:spcPts val="1600"/>
              </a:spcBef>
              <a:spcAft>
                <a:spcPts val="1600"/>
              </a:spcAft>
              <a:buNone/>
            </a:pPr>
            <a:r>
              <a:rPr lang="en" sz="3000"/>
              <a:t>Then, the program is </a:t>
            </a:r>
            <a:r>
              <a:rPr lang="en" sz="3000"/>
              <a:t>executed</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Compilation</a:t>
            </a:r>
            <a:endParaRPr sz="3600"/>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“Compilation is the process the computer takes to convert a high-level programming language into a … language the computer can understand”</a:t>
            </a:r>
            <a:endParaRPr sz="3000"/>
          </a:p>
          <a:p>
            <a:pPr indent="-419100" lvl="0" marL="457200" rtl="0" algn="l">
              <a:spcBef>
                <a:spcPts val="1600"/>
              </a:spcBef>
              <a:spcAft>
                <a:spcPts val="0"/>
              </a:spcAft>
              <a:buSzPts val="3000"/>
              <a:buChar char="-"/>
            </a:pPr>
            <a:r>
              <a:rPr lang="en" sz="3000" u="sng">
                <a:solidFill>
                  <a:schemeClr val="hlink"/>
                </a:solidFill>
                <a:hlinkClick r:id="rId3"/>
              </a:rPr>
              <a:t>Computer Hope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Compilation in Processing</a:t>
            </a:r>
            <a:endParaRPr sz="3600"/>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1. Convert the Processing program into Java</a:t>
            </a:r>
            <a:endParaRPr sz="3000"/>
          </a:p>
          <a:p>
            <a:pPr indent="0" lvl="0" marL="0" rtl="0" algn="l">
              <a:spcBef>
                <a:spcPts val="1600"/>
              </a:spcBef>
              <a:spcAft>
                <a:spcPts val="0"/>
              </a:spcAft>
              <a:buNone/>
            </a:pPr>
            <a:r>
              <a:rPr lang="en" sz="3000"/>
              <a:t>Step 2. Compile the Java Program</a:t>
            </a:r>
            <a:endParaRPr sz="3000"/>
          </a:p>
          <a:p>
            <a:pPr indent="0" lvl="0" marL="0" rtl="0" algn="l">
              <a:spcBef>
                <a:spcPts val="1600"/>
              </a:spcBef>
              <a:spcAft>
                <a:spcPts val="1600"/>
              </a:spcAft>
              <a:buNone/>
            </a:pPr>
            <a:r>
              <a:rPr lang="en" sz="3000"/>
              <a:t>Step 3. Execute the compiled Java program on the Java Virtual Machine (JVM)</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Setup and Draw</a:t>
            </a:r>
            <a:endParaRPr/>
          </a:p>
        </p:txBody>
      </p:sp>
      <p:sp>
        <p:nvSpPr>
          <p:cNvPr id="132" name="Google Shape;132;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33" name="Google Shape;133;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a Block of Code?</a:t>
            </a:r>
            <a:endParaRPr sz="3600"/>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block of code is a section of code enclosed in curly braces</a:t>
            </a:r>
            <a:endParaRPr/>
          </a:p>
          <a:p>
            <a:pPr indent="0" lvl="0" marL="0" rtl="0" algn="l">
              <a:spcBef>
                <a:spcPts val="1600"/>
              </a:spcBef>
              <a:spcAft>
                <a:spcPts val="0"/>
              </a:spcAft>
              <a:buNone/>
            </a:pP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a:t>
            </a:r>
            <a:r>
              <a:rPr lang="en">
                <a:latin typeface="Courier New"/>
                <a:ea typeface="Courier New"/>
                <a:cs typeface="Courier New"/>
                <a:sym typeface="Courier New"/>
              </a:rPr>
              <a:t>a block of code</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a different block of code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 block of code inside a block of code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