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3" r:id="rId4"/>
    <p:sldId id="270" r:id="rId5"/>
    <p:sldId id="271" r:id="rId6"/>
    <p:sldId id="280" r:id="rId7"/>
    <p:sldId id="281" r:id="rId8"/>
    <p:sldId id="274" r:id="rId9"/>
    <p:sldId id="275" r:id="rId10"/>
    <p:sldId id="276" r:id="rId11"/>
    <p:sldId id="277" r:id="rId12"/>
    <p:sldId id="278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09E485F-405C-4FAE-AAD2-4B46C8EB61E2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DE7C8CB-FC9D-4E0E-B876-EB8CE525F0A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70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485F-405C-4FAE-AAD2-4B46C8EB61E2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C8CB-FC9D-4E0E-B876-EB8CE525F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7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485F-405C-4FAE-AAD2-4B46C8EB61E2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C8CB-FC9D-4E0E-B876-EB8CE525F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6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485F-405C-4FAE-AAD2-4B46C8EB61E2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C8CB-FC9D-4E0E-B876-EB8CE525F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9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09E485F-405C-4FAE-AAD2-4B46C8EB61E2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DE7C8CB-FC9D-4E0E-B876-EB8CE525F0A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33268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485F-405C-4FAE-AAD2-4B46C8EB61E2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C8CB-FC9D-4E0E-B876-EB8CE525F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340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485F-405C-4FAE-AAD2-4B46C8EB61E2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C8CB-FC9D-4E0E-B876-EB8CE525F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315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485F-405C-4FAE-AAD2-4B46C8EB61E2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C8CB-FC9D-4E0E-B876-EB8CE525F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8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485F-405C-4FAE-AAD2-4B46C8EB61E2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C8CB-FC9D-4E0E-B876-EB8CE525F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09E485F-405C-4FAE-AAD2-4B46C8EB61E2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DE7C8CB-FC9D-4E0E-B876-EB8CE525F0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77283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09E485F-405C-4FAE-AAD2-4B46C8EB61E2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DE7C8CB-FC9D-4E0E-B876-EB8CE525F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3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09E485F-405C-4FAE-AAD2-4B46C8EB61E2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DE7C8CB-FC9D-4E0E-B876-EB8CE525F0A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548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8713" y="1098388"/>
            <a:ext cx="4884955" cy="4394988"/>
          </a:xfrm>
        </p:spPr>
        <p:txBody>
          <a:bodyPr/>
          <a:lstStyle/>
          <a:p>
            <a:r>
              <a:rPr lang="en-US" sz="4800" dirty="0"/>
              <a:t>Chilling time ON tulip growth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Lowe</a:t>
            </a:r>
          </a:p>
        </p:txBody>
      </p:sp>
    </p:spTree>
    <p:extLst>
      <p:ext uri="{BB962C8B-B14F-4D97-AF65-F5344CB8AC3E}">
        <p14:creationId xmlns:p14="http://schemas.microsoft.com/office/powerpoint/2010/main" val="853801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pic>
        <p:nvPicPr>
          <p:cNvPr id="7184" name="Picture 16" descr="http://latex2png.com/output/latex_038ca086fea6c6bb9d107c63ecf998b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1520633"/>
            <a:ext cx="10198239" cy="70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6" name="Picture 18" descr="http://latex2png.com/output/latex_28ef245dd54060e9c66aa4fb6935c05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220" y="2681549"/>
            <a:ext cx="7016411" cy="74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8" name="Picture 20" descr="http://latex2png.com/output/latex_963eb895866f33f3cdc1e2ae401b2cc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221" y="3694584"/>
            <a:ext cx="6384470" cy="74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0" name="Picture 22" descr="http://latex2png.com/output/latex_d2b35460f83d5d68c94f166e15e122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221" y="4707619"/>
            <a:ext cx="7332382" cy="74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2" name="Picture 24" descr="http://latex2png.com/output/latex_ff407d75cdab0efee8e26e32148228c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220" y="5720654"/>
            <a:ext cx="9655697" cy="74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42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51678" y="1669774"/>
            <a:ext cx="10012670" cy="48900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800" dirty="0"/>
              <a:t>No intercept term allows each population to have its own intercept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800" dirty="0"/>
              <a:t>Main interest is in the effect of chilling time on tulip germination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800" dirty="0"/>
              <a:t>Quadratic effect of chilling time added to account for non-monotonicity of probability (although may cause collinearity with CT)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800" dirty="0"/>
              <a:t>Interaction is added between chilling time and population to account for the different behavior between populations over the same chilling periods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800" dirty="0"/>
              <a:t>Year and day collected present challenges of singularity in the model fit (they may tell the same story as population)</a:t>
            </a:r>
            <a:endParaRPr lang="en-US" sz="2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800" dirty="0"/>
              <a:t>Tested significance of each variable and compared models with AIC and Pseudo-</a:t>
            </a:r>
            <a:r>
              <a:rPr lang="en-US" sz="2600" dirty="0"/>
              <a:t>R</a:t>
            </a:r>
            <a:r>
              <a:rPr lang="en-US" sz="2600" baseline="30000" dirty="0"/>
              <a:t>2</a:t>
            </a:r>
            <a:endParaRPr lang="en-US" sz="26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71287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51678" y="1669774"/>
            <a:ext cx="10012670" cy="4890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800" dirty="0"/>
              <a:t>The germination of one tulip bulb is independent of the other (this may be more related to population, or year, than is accounted for in the model)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800" dirty="0"/>
              <a:t>Non-monotonicity in the log-odds probability is accounted for by the quadratic effect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800" dirty="0"/>
              <a:t>There is minimal collinearity between predictor variables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endParaRPr lang="en-US" sz="3200" dirty="0"/>
          </a:p>
        </p:txBody>
      </p:sp>
      <p:pic>
        <p:nvPicPr>
          <p:cNvPr id="8196" name="Picture 4" descr="http://latex2png.com/output/latex_057ecd7ed9e146b9029ffa313390508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654" y="5086973"/>
            <a:ext cx="8049034" cy="110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630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the Model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51678" y="1669774"/>
            <a:ext cx="6076774" cy="22131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800" dirty="0"/>
              <a:t>Pseudo-</a:t>
            </a:r>
            <a:r>
              <a:rPr lang="en-US" sz="2600" dirty="0"/>
              <a:t>R</a:t>
            </a:r>
            <a:r>
              <a:rPr lang="en-US" sz="2600" baseline="30000" dirty="0"/>
              <a:t>2</a:t>
            </a:r>
            <a:r>
              <a:rPr lang="en-US" sz="2600" dirty="0"/>
              <a:t> of 36.83%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600" dirty="0"/>
              <a:t>Sensitivity is most important, as we want to correctly classify germinated bulbs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600" dirty="0"/>
              <a:t>Specificity indicates how well we classify non-germinated bulbs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endParaRPr lang="en-US" sz="3200" dirty="0"/>
          </a:p>
        </p:txBody>
      </p:sp>
      <p:pic>
        <p:nvPicPr>
          <p:cNvPr id="11266" name="Picture 2" descr="http://latex2png.com/output/latex_bd2e81f98023c489c76e9b75b7dbbc9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66" y="3870704"/>
            <a:ext cx="5282197" cy="259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252" y="1006845"/>
            <a:ext cx="3949800" cy="27694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252" y="3936325"/>
            <a:ext cx="3949800" cy="27694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1069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639965"/>
            <a:ext cx="4287731" cy="4239628"/>
          </a:xfrm>
        </p:spPr>
        <p:txBody>
          <a:bodyPr/>
          <a:lstStyle/>
          <a:p>
            <a:r>
              <a:rPr lang="en-US" sz="2400" dirty="0"/>
              <a:t>Area under the curve: .871</a:t>
            </a:r>
          </a:p>
          <a:p>
            <a:r>
              <a:rPr lang="en-US" sz="2400" dirty="0"/>
              <a:t>Indicates fairly high accuracy in classifying a bulb germinating or not.</a:t>
            </a:r>
          </a:p>
          <a:p>
            <a:r>
              <a:rPr lang="en-US" sz="2400" b="1" dirty="0"/>
              <a:t>Overall assessment: </a:t>
            </a:r>
            <a:r>
              <a:rPr lang="en-US" sz="2400" dirty="0"/>
              <a:t>The model fits the data well, and gives insight into the effect of chilling time on tulip bulb germination.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148" y="1639964"/>
            <a:ext cx="5770852" cy="469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97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16328"/>
          </a:xfrm>
        </p:spPr>
        <p:txBody>
          <a:bodyPr/>
          <a:lstStyle/>
          <a:p>
            <a:r>
              <a:rPr lang="en-US" dirty="0"/>
              <a:t>Results: Model Coefficients</a:t>
            </a:r>
          </a:p>
        </p:txBody>
      </p:sp>
      <p:pic>
        <p:nvPicPr>
          <p:cNvPr id="18446" name="Picture 14" descr="http://latex2png.com/output/latex_98ca794b17288bc8352c4272e2498f8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523" y="1583141"/>
            <a:ext cx="5534771" cy="420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50" name="Picture 18" descr="http://latex2png.com/output/latex_94105d8b6d1ac946f9e72caae4e2b4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68" y="1608843"/>
            <a:ext cx="5435862" cy="444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57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Revisiting Goals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51678" y="1669774"/>
            <a:ext cx="10012670" cy="4890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1. Measure the effect of different chilling times on tulip bulbs, and assess what amount of chilling time is optimal</a:t>
            </a:r>
          </a:p>
        </p:txBody>
      </p:sp>
      <p:pic>
        <p:nvPicPr>
          <p:cNvPr id="5" name="Picture 2" descr="http://latex2png.com/output/latex_7eb4ff61c8cdb64d52ed0d3e35fc5ab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178" y="2952624"/>
            <a:ext cx="4035557" cy="360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588" y="2908433"/>
            <a:ext cx="4724995" cy="36955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5879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Revisiting Goals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51678" y="1669774"/>
            <a:ext cx="10012670" cy="4890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2.  Assess and compare how chilling times affect different populations of tulips</a:t>
            </a:r>
          </a:p>
          <a:p>
            <a:pPr lvl="1"/>
            <a:r>
              <a:rPr lang="en-US" sz="2800" dirty="0"/>
              <a:t> The majority of populations have similar reactions to chilling time</a:t>
            </a:r>
          </a:p>
          <a:p>
            <a:pPr lvl="1"/>
            <a:r>
              <a:rPr lang="en-US" sz="2800" dirty="0"/>
              <a:t>Chilling time has a negative effect on population 5, indicating that the longer they cool, the less likely the bulbs will germinate</a:t>
            </a:r>
          </a:p>
          <a:p>
            <a:pPr lvl="1"/>
            <a:r>
              <a:rPr lang="en-US" sz="2800" dirty="0"/>
              <a:t> Chilling time has a strongly positive effect on population 9, indicating that the longer it is cooled, the more likely they are to bloom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05880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Revisiting Goals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51678" y="1669774"/>
            <a:ext cx="10178322" cy="4890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3. Determine the effect of decreasing chill times for tulip bulbs from 10 to 8 weeks</a:t>
            </a:r>
            <a:endParaRPr lang="en-US" sz="2600" b="1" dirty="0"/>
          </a:p>
          <a:p>
            <a:pPr lvl="1"/>
            <a:endParaRPr lang="en-US" sz="2600" b="1" dirty="0"/>
          </a:p>
          <a:p>
            <a:pPr marL="0" indent="0">
              <a:buNone/>
            </a:pP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0652" t="17182" r="23478" b="13799"/>
          <a:stretch/>
        </p:blipFill>
        <p:spPr>
          <a:xfrm>
            <a:off x="7580941" y="2575048"/>
            <a:ext cx="3683407" cy="3984778"/>
          </a:xfrm>
          <a:prstGeom prst="rect">
            <a:avLst/>
          </a:prstGeom>
        </p:spPr>
      </p:pic>
      <p:pic>
        <p:nvPicPr>
          <p:cNvPr id="15364" name="Picture 4" descr="http://latex2png.com/output/latex_c79acb04a5b87215dc52e098e354644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017" y="5290947"/>
            <a:ext cx="5307158" cy="80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118964" y="2795941"/>
            <a:ext cx="6329263" cy="2465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400" b="1" dirty="0"/>
              <a:t>Overall, the probability of germination decreases by about 9%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400" b="1" dirty="0"/>
              <a:t> Individual populations differ in the effect (this makes sense given the previously discovered results)</a:t>
            </a:r>
          </a:p>
          <a:p>
            <a:pPr lvl="1"/>
            <a:endParaRPr lang="en-US" sz="2600" b="1" dirty="0"/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30866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51678" y="1669774"/>
            <a:ext cx="10012670" cy="48900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800" b="1" dirty="0"/>
              <a:t>Strengths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800" dirty="0"/>
              <a:t>This approach models tulip germination fairly well, and can accurately predict about 87% of tulip germination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800" dirty="0"/>
              <a:t>The model gives flexibility in understanding the relationship of chilling time on individual tulip populations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800" b="1" dirty="0"/>
              <a:t>Weaknesses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800" dirty="0"/>
              <a:t> This model only explains about 37% of the best possible likelihood.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800" dirty="0"/>
              <a:t>The model could be confounding population with year, as tulip populations were only tested on one collection year and day</a:t>
            </a:r>
          </a:p>
        </p:txBody>
      </p:sp>
    </p:spTree>
    <p:extLst>
      <p:ext uri="{BB962C8B-B14F-4D97-AF65-F5344CB8AC3E}">
        <p14:creationId xmlns:p14="http://schemas.microsoft.com/office/powerpoint/2010/main" val="2276139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4158" y="2001078"/>
            <a:ext cx="4618382" cy="4558748"/>
          </a:xfrm>
        </p:spPr>
        <p:txBody>
          <a:bodyPr>
            <a:normAutofit/>
          </a:bodyPr>
          <a:lstStyle/>
          <a:p>
            <a:r>
              <a:rPr lang="en-US" sz="3000" dirty="0"/>
              <a:t>Tulips account for a large portion of the tradition, tourism, and trade in the Netherlands</a:t>
            </a:r>
          </a:p>
          <a:p>
            <a:r>
              <a:rPr lang="en-US" sz="3000" dirty="0"/>
              <a:t>Keeping the tulip fields healthy is extremely important to the Netherlands</a:t>
            </a:r>
          </a:p>
          <a:p>
            <a:endParaRPr lang="en-US" dirty="0"/>
          </a:p>
        </p:txBody>
      </p:sp>
      <p:pic>
        <p:nvPicPr>
          <p:cNvPr id="1028" name="Picture 4" descr="Image result for Tulips tourism in the netherlan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540" y="2329483"/>
            <a:ext cx="6017960" cy="338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580243" y="6559826"/>
            <a:ext cx="442622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Image: http://kids.nationalgeographic.com/explore/countries/netherlands/#netherlands-tulip-fields.jpg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408145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51678" y="1669774"/>
            <a:ext cx="10012670" cy="4890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3200" b="1" dirty="0"/>
              <a:t>Future Research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3200" dirty="0"/>
              <a:t>Identify whether the effect of chilling time is more related to the collection year or season, rather than population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3200" dirty="0"/>
              <a:t>Include a random effect for population</a:t>
            </a:r>
          </a:p>
        </p:txBody>
      </p:sp>
    </p:spTree>
    <p:extLst>
      <p:ext uri="{BB962C8B-B14F-4D97-AF65-F5344CB8AC3E}">
        <p14:creationId xmlns:p14="http://schemas.microsoft.com/office/powerpoint/2010/main" val="29664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4158" y="1640133"/>
            <a:ext cx="5068956" cy="4558748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Healthy tulip growth depends heavily on the soil, temperature, and watering conditions of the tulip bulbs</a:t>
            </a:r>
          </a:p>
          <a:p>
            <a:r>
              <a:rPr lang="en-US" sz="2800" dirty="0"/>
              <a:t>Tulip bulbs must experience a cooling period before germinating</a:t>
            </a:r>
            <a:endParaRPr lang="en-US" sz="2800" dirty="0"/>
          </a:p>
          <a:p>
            <a:r>
              <a:rPr lang="en-US" sz="2800" dirty="0"/>
              <a:t>Climate changes can greatly affect tulip populations in the Netherlands </a:t>
            </a:r>
          </a:p>
          <a:p>
            <a:endParaRPr lang="en-US" dirty="0"/>
          </a:p>
        </p:txBody>
      </p:sp>
      <p:pic>
        <p:nvPicPr>
          <p:cNvPr id="2050" name="Picture 2" descr="Image result for how to grow tuli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896" y="2179983"/>
            <a:ext cx="5599044" cy="368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071513" y="6559826"/>
            <a:ext cx="195277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Image: http://www.tulips.com/bulbs_life_of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0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001078"/>
            <a:ext cx="10012670" cy="455874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sz="3200" dirty="0"/>
              <a:t>Measure the effect of different chilling times on tulip bulbs, and assess what amount of chilling time is optimal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sz="3200" dirty="0"/>
              <a:t>Assess and compare how chilling times affect different populations of tulips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sz="3200" dirty="0"/>
              <a:t>Determine the effect of decreasing chill times for tulip bulbs from 10 to 8 weeks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346145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001078"/>
            <a:ext cx="10012670" cy="4558748"/>
          </a:xfrm>
        </p:spPr>
        <p:txBody>
          <a:bodyPr/>
          <a:lstStyle/>
          <a:p>
            <a:r>
              <a:rPr lang="en-US" sz="3000" dirty="0"/>
              <a:t>210 bulbs from 11 populations collected from Netherland fields from 2005-2009</a:t>
            </a:r>
          </a:p>
          <a:p>
            <a:r>
              <a:rPr lang="en-US" sz="3000" dirty="0"/>
              <a:t>30 bulbs from each population are assigned to one of seven chill times (0, 2, 4, …, 12 weeks)</a:t>
            </a:r>
          </a:p>
          <a:p>
            <a:r>
              <a:rPr lang="en-US" sz="3000" dirty="0"/>
              <a:t>After chilling period, bulbs are planted and observed. Bulbs are classified as either having germinated or not.</a:t>
            </a:r>
          </a:p>
          <a:p>
            <a:pPr marL="0" indent="0">
              <a:buNone/>
            </a:pPr>
            <a:endParaRPr lang="en-US" sz="3000" dirty="0"/>
          </a:p>
          <a:p>
            <a:endParaRPr lang="en-US" sz="3000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72313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896" y="1470993"/>
            <a:ext cx="10338443" cy="1630016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Smoothed fits indicate some non monotonicity in probability of germination with chilling time and year. </a:t>
            </a:r>
          </a:p>
          <a:p>
            <a:r>
              <a:rPr lang="en-US" sz="3000" dirty="0"/>
              <a:t>Nonlinear fits may be appropriate for these variables.</a:t>
            </a:r>
          </a:p>
          <a:p>
            <a:endParaRPr lang="en-US" sz="3000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579" y="3243174"/>
            <a:ext cx="4645539" cy="32573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946" y="3243174"/>
            <a:ext cx="4645538" cy="32573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435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96077"/>
            <a:ext cx="3558861" cy="4933866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Each population seems to have different reactions to chilling time. </a:t>
            </a:r>
          </a:p>
          <a:p>
            <a:r>
              <a:rPr lang="en-US" sz="3000" dirty="0"/>
              <a:t>In general, there seems to be an increase in germination with chilling time, except for a chill time of 12 weeks.</a:t>
            </a:r>
          </a:p>
          <a:p>
            <a:endParaRPr lang="en-US" sz="3000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090" y="1603515"/>
            <a:ext cx="6444910" cy="451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pic>
        <p:nvPicPr>
          <p:cNvPr id="5" name="Picture 2" descr="http://latex2png.com/output/latex_b502cf14801ec378126d12fc6179228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774" y="1390066"/>
            <a:ext cx="4961225" cy="181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latex2png.com/output/latex_b6466e1b3e035011201c37d08429e6e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960" y="3451435"/>
            <a:ext cx="5769925" cy="297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54157" y="1842054"/>
            <a:ext cx="4505739" cy="4585250"/>
          </a:xfrm>
        </p:spPr>
        <p:txBody>
          <a:bodyPr>
            <a:normAutofit fontScale="85000" lnSpcReduction="10000"/>
          </a:bodyPr>
          <a:lstStyle/>
          <a:p>
            <a:r>
              <a:rPr lang="en-US" sz="3000" dirty="0"/>
              <a:t>The experiment takes into account several years, and collection times vary from year to year. </a:t>
            </a:r>
          </a:p>
          <a:p>
            <a:r>
              <a:rPr lang="en-US" sz="3000" dirty="0"/>
              <a:t>Many tulip populations have a unique collection day and year. </a:t>
            </a:r>
          </a:p>
          <a:p>
            <a:r>
              <a:rPr lang="en-US" sz="3000" dirty="0"/>
              <a:t>This experimental construction makes it difficult to include the collection date in the analysis.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024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pic>
        <p:nvPicPr>
          <p:cNvPr id="6148" name="Picture 4" descr="http://latex2png.com/output/latex_06218ba23a8b9005df5a303dca09f7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641" y="3059457"/>
            <a:ext cx="9433538" cy="87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latex2png.com/output/latex_afd5c9e010abcfc7c0dafd43bec14a5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641" y="4205622"/>
            <a:ext cx="10048359" cy="97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latex2png.com/output/latex_844a899d5cd2190a3ca42bec848c1b6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572" y="1355404"/>
            <a:ext cx="513397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74666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14028</TotalTime>
  <Words>783</Words>
  <Application>Microsoft Office PowerPoint</Application>
  <PresentationFormat>Widescreen</PresentationFormat>
  <Paragraphs>75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Gill Sans MT</vt:lpstr>
      <vt:lpstr>Impact</vt:lpstr>
      <vt:lpstr>Badge</vt:lpstr>
      <vt:lpstr>Chilling time ON tulip growth</vt:lpstr>
      <vt:lpstr>PowerPoint Presentation</vt:lpstr>
      <vt:lpstr>PowerPoint Presentation</vt:lpstr>
      <vt:lpstr>Goals</vt:lpstr>
      <vt:lpstr>Data</vt:lpstr>
      <vt:lpstr>Data Exploration</vt:lpstr>
      <vt:lpstr>Data Exploration</vt:lpstr>
      <vt:lpstr>Data Exploration</vt:lpstr>
      <vt:lpstr>Model</vt:lpstr>
      <vt:lpstr>Model</vt:lpstr>
      <vt:lpstr>Model Selection</vt:lpstr>
      <vt:lpstr>Assumptions</vt:lpstr>
      <vt:lpstr>Assessing the Model</vt:lpstr>
      <vt:lpstr>Assessing the Model</vt:lpstr>
      <vt:lpstr>Results: Model Coefficients</vt:lpstr>
      <vt:lpstr>Results: Revisiting Goals</vt:lpstr>
      <vt:lpstr>Results: Revisiting Goals</vt:lpstr>
      <vt:lpstr>Results: Revisiting Goals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Chilling time ON tulip growth</dc:title>
  <dc:creator>David Lowe</dc:creator>
  <cp:lastModifiedBy>David Lowe</cp:lastModifiedBy>
  <cp:revision>39</cp:revision>
  <dcterms:created xsi:type="dcterms:W3CDTF">2017-04-15T21:49:15Z</dcterms:created>
  <dcterms:modified xsi:type="dcterms:W3CDTF">2017-04-25T15:37:46Z</dcterms:modified>
</cp:coreProperties>
</file>