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2"/>
  </p:notesMasterIdLst>
  <p:sldIdLst>
    <p:sldId id="256" r:id="rId2"/>
    <p:sldId id="265" r:id="rId3"/>
    <p:sldId id="259" r:id="rId4"/>
    <p:sldId id="257" r:id="rId5"/>
    <p:sldId id="258" r:id="rId6"/>
    <p:sldId id="261" r:id="rId7"/>
    <p:sldId id="267" r:id="rId8"/>
    <p:sldId id="263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258" autoAdjust="0"/>
  </p:normalViewPr>
  <p:slideViewPr>
    <p:cSldViewPr snapToGrid="0">
      <p:cViewPr varScale="1">
        <p:scale>
          <a:sx n="76" d="100"/>
          <a:sy n="76" d="100"/>
        </p:scale>
        <p:origin x="89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0EDA-52A0-4BAA-83DD-3D2C2C3F41E3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6732-7CA2-4178-83D3-E6D2376020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46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56732-7CA2-4178-83D3-E6D237602092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731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/>
              <a:t>The data was obtained from </a:t>
            </a:r>
            <a:r>
              <a:rPr lang="en-IE" sz="1200" dirty="0">
                <a:hlinkClick r:id="rId3"/>
              </a:rPr>
              <a:t>https://www.kaggle.com/ronitf/heart-disease-uci</a:t>
            </a:r>
            <a:endParaRPr lang="en-I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dirty="0"/>
          </a:p>
          <a:p>
            <a:pPr algn="l" fontAlgn="base"/>
            <a:r>
              <a:rPr lang="en-IE" b="0" i="0" dirty="0">
                <a:solidFill>
                  <a:srgbClr val="000000"/>
                </a:solidFill>
                <a:effectLst/>
                <a:latin typeface="Inter"/>
              </a:rPr>
              <a:t>Acknowledgements</a:t>
            </a:r>
          </a:p>
          <a:p>
            <a:pPr algn="l" fontAlgn="base"/>
            <a:r>
              <a:rPr lang="en-IE" b="0" i="0" dirty="0">
                <a:effectLst/>
                <a:latin typeface="Inter"/>
              </a:rPr>
              <a:t>Creators: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Hungarian Institute of Cardiology. Budapest: Andras </a:t>
            </a:r>
            <a:r>
              <a:rPr lang="en-IE" b="0" i="0" dirty="0" err="1">
                <a:effectLst/>
                <a:latin typeface="Inter"/>
              </a:rPr>
              <a:t>Janosi</a:t>
            </a:r>
            <a:r>
              <a:rPr lang="en-IE" b="0" i="0" dirty="0">
                <a:effectLst/>
                <a:latin typeface="Inter"/>
              </a:rPr>
              <a:t>, M.D.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University Hospital, Zurich, Switzerland: William </a:t>
            </a:r>
            <a:r>
              <a:rPr lang="en-IE" b="0" i="0" dirty="0" err="1">
                <a:effectLst/>
                <a:latin typeface="Inter"/>
              </a:rPr>
              <a:t>Steinbrunn</a:t>
            </a:r>
            <a:r>
              <a:rPr lang="en-IE" b="0" i="0" dirty="0">
                <a:effectLst/>
                <a:latin typeface="Inter"/>
              </a:rPr>
              <a:t>, M.D.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University Hospital, Basel, Switzerland: Matthias </a:t>
            </a:r>
            <a:r>
              <a:rPr lang="en-IE" b="0" i="0" dirty="0" err="1">
                <a:effectLst/>
                <a:latin typeface="Inter"/>
              </a:rPr>
              <a:t>Pfisterer</a:t>
            </a:r>
            <a:r>
              <a:rPr lang="en-IE" b="0" i="0" dirty="0">
                <a:effectLst/>
                <a:latin typeface="Inter"/>
              </a:rPr>
              <a:t>, M.D.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V.A. Medical </a:t>
            </a:r>
            <a:r>
              <a:rPr lang="en-IE" b="0" i="0" dirty="0" err="1">
                <a:effectLst/>
                <a:latin typeface="Inter"/>
              </a:rPr>
              <a:t>Center</a:t>
            </a:r>
            <a:r>
              <a:rPr lang="en-IE" b="0" i="0" dirty="0">
                <a:effectLst/>
                <a:latin typeface="Inter"/>
              </a:rPr>
              <a:t>, Long Beach and Cleveland Clinic Foundation: Robert </a:t>
            </a:r>
            <a:r>
              <a:rPr lang="en-IE" b="0" i="0" dirty="0" err="1">
                <a:effectLst/>
                <a:latin typeface="Inter"/>
              </a:rPr>
              <a:t>Detrano</a:t>
            </a:r>
            <a:r>
              <a:rPr lang="en-IE" b="0" i="0" dirty="0">
                <a:effectLst/>
                <a:latin typeface="Inter"/>
              </a:rPr>
              <a:t>, M.D., Ph.D.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56732-7CA2-4178-83D3-E6D237602092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871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/>
              <a:t>The data was obtained from </a:t>
            </a:r>
            <a:r>
              <a:rPr lang="en-IE" sz="1200" dirty="0">
                <a:hlinkClick r:id="rId3"/>
              </a:rPr>
              <a:t>https://www.kaggle.com/ronitf/heart-disease-uci</a:t>
            </a:r>
            <a:endParaRPr lang="en-I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dirty="0"/>
          </a:p>
          <a:p>
            <a:pPr algn="l" fontAlgn="base"/>
            <a:r>
              <a:rPr lang="en-IE" b="0" i="0" dirty="0">
                <a:solidFill>
                  <a:srgbClr val="000000"/>
                </a:solidFill>
                <a:effectLst/>
                <a:latin typeface="Inter"/>
              </a:rPr>
              <a:t>Acknowledgements</a:t>
            </a:r>
          </a:p>
          <a:p>
            <a:pPr algn="l" fontAlgn="base"/>
            <a:r>
              <a:rPr lang="en-IE" b="0" i="0" dirty="0">
                <a:effectLst/>
                <a:latin typeface="Inter"/>
              </a:rPr>
              <a:t>Creators: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Hungarian Institute of Cardiology. Budapest: Andras </a:t>
            </a:r>
            <a:r>
              <a:rPr lang="en-IE" b="0" i="0" dirty="0" err="1">
                <a:effectLst/>
                <a:latin typeface="Inter"/>
              </a:rPr>
              <a:t>Janosi</a:t>
            </a:r>
            <a:r>
              <a:rPr lang="en-IE" b="0" i="0" dirty="0">
                <a:effectLst/>
                <a:latin typeface="Inter"/>
              </a:rPr>
              <a:t>, M.D.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University Hospital, Zurich, Switzerland: William </a:t>
            </a:r>
            <a:r>
              <a:rPr lang="en-IE" b="0" i="0" dirty="0" err="1">
                <a:effectLst/>
                <a:latin typeface="Inter"/>
              </a:rPr>
              <a:t>Steinbrunn</a:t>
            </a:r>
            <a:r>
              <a:rPr lang="en-IE" b="0" i="0" dirty="0">
                <a:effectLst/>
                <a:latin typeface="Inter"/>
              </a:rPr>
              <a:t>, M.D.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University Hospital, Basel, Switzerland: Matthias </a:t>
            </a:r>
            <a:r>
              <a:rPr lang="en-IE" b="0" i="0" dirty="0" err="1">
                <a:effectLst/>
                <a:latin typeface="Inter"/>
              </a:rPr>
              <a:t>Pfisterer</a:t>
            </a:r>
            <a:r>
              <a:rPr lang="en-IE" b="0" i="0" dirty="0">
                <a:effectLst/>
                <a:latin typeface="Inter"/>
              </a:rPr>
              <a:t>, M.D.</a:t>
            </a:r>
          </a:p>
          <a:p>
            <a:pPr algn="l" fontAlgn="base">
              <a:buFont typeface="+mj-lt"/>
              <a:buAutoNum type="arabicPeriod"/>
            </a:pPr>
            <a:r>
              <a:rPr lang="en-IE" b="0" i="0" dirty="0">
                <a:effectLst/>
                <a:latin typeface="Inter"/>
              </a:rPr>
              <a:t>V.A. Medical </a:t>
            </a:r>
            <a:r>
              <a:rPr lang="en-IE" b="0" i="0" dirty="0" err="1">
                <a:effectLst/>
                <a:latin typeface="Inter"/>
              </a:rPr>
              <a:t>Center</a:t>
            </a:r>
            <a:r>
              <a:rPr lang="en-IE" b="0" i="0" dirty="0">
                <a:effectLst/>
                <a:latin typeface="Inter"/>
              </a:rPr>
              <a:t>, Long Beach and Cleveland Clinic Foundation: Robert </a:t>
            </a:r>
            <a:r>
              <a:rPr lang="en-IE" b="0" i="0" dirty="0" err="1">
                <a:effectLst/>
                <a:latin typeface="Inter"/>
              </a:rPr>
              <a:t>Detrano</a:t>
            </a:r>
            <a:r>
              <a:rPr lang="en-IE" b="0" i="0" dirty="0">
                <a:effectLst/>
                <a:latin typeface="Inter"/>
              </a:rPr>
              <a:t>, M.D., Ph.D.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56732-7CA2-4178-83D3-E6D237602092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4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xgboost</a:t>
            </a:r>
            <a:r>
              <a:rPr lang="en-IE" dirty="0"/>
              <a:t> Documentation: https://xgboost.readthedocs.io/en/latest/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56732-7CA2-4178-83D3-E6D23760209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73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5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77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405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02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176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854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93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357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43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622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6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816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6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1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63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350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09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2">
                <a:lumMod val="60000"/>
                <a:lumOff val="40000"/>
              </a:schemeClr>
            </a:gs>
            <a:gs pos="58000">
              <a:schemeClr val="bg2">
                <a:tint val="98000"/>
                <a:satMod val="130000"/>
                <a:shade val="90000"/>
                <a:lumMod val="103000"/>
              </a:schemeClr>
            </a:gs>
            <a:gs pos="92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15E893-4DEB-46CE-904C-12C3DC772D4E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E605D18-79EA-4CD1-9D00-302B1D079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04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uncil Post: How Data Analysis In Sports Is Changing The Game">
            <a:extLst>
              <a:ext uri="{FF2B5EF4-FFF2-40B4-BE49-F238E27FC236}">
                <a16:creationId xmlns:a16="http://schemas.microsoft.com/office/drawing/2014/main" id="{53292D64-42E2-4DB5-8172-8FA7980DD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5"/>
          <a:stretch/>
        </p:blipFill>
        <p:spPr bwMode="auto">
          <a:xfrm>
            <a:off x="0" y="0"/>
            <a:ext cx="12191980" cy="5938683"/>
          </a:xfrm>
          <a:prstGeom prst="rect">
            <a:avLst/>
          </a:prstGeom>
          <a:noFill/>
          <a:effectLst>
            <a:reflection blurRad="38100" stA="55000" endPos="1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04A01-D36D-4776-9233-82C98165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IE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967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8" y="666923"/>
            <a:ext cx="7469204" cy="254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‘</a:t>
            </a:r>
            <a:r>
              <a:rPr lang="en-IE" dirty="0" err="1">
                <a:latin typeface="Garamond" panose="02020404030301010803" pitchFamily="18" charset="0"/>
              </a:rPr>
              <a:t>thal</a:t>
            </a:r>
            <a:r>
              <a:rPr lang="en-IE" dirty="0">
                <a:latin typeface="Garamond" panose="02020404030301010803" pitchFamily="18" charset="0"/>
              </a:rPr>
              <a:t>’ , ‘ca’(number of major vessels </a:t>
            </a:r>
            <a:r>
              <a:rPr lang="en-IE" dirty="0" err="1">
                <a:latin typeface="Garamond" panose="02020404030301010803" pitchFamily="18" charset="0"/>
              </a:rPr>
              <a:t>colored</a:t>
            </a:r>
            <a:r>
              <a:rPr lang="en-IE" dirty="0">
                <a:latin typeface="Garamond" panose="02020404030301010803" pitchFamily="18" charset="0"/>
              </a:rPr>
              <a:t> by </a:t>
            </a:r>
            <a:r>
              <a:rPr lang="en-IE" dirty="0" err="1">
                <a:latin typeface="Garamond" panose="02020404030301010803" pitchFamily="18" charset="0"/>
              </a:rPr>
              <a:t>flourosopy</a:t>
            </a:r>
            <a:r>
              <a:rPr lang="en-IE" dirty="0">
                <a:latin typeface="Garamond" panose="02020404030301010803" pitchFamily="18" charset="0"/>
              </a:rPr>
              <a:t>), ‘cp(chest pain type) and ‘</a:t>
            </a:r>
            <a:r>
              <a:rPr lang="en-IE" dirty="0" err="1">
                <a:latin typeface="Garamond" panose="02020404030301010803" pitchFamily="18" charset="0"/>
              </a:rPr>
              <a:t>exang</a:t>
            </a:r>
            <a:r>
              <a:rPr lang="en-IE" dirty="0">
                <a:latin typeface="Garamond" panose="02020404030301010803" pitchFamily="18" charset="0"/>
              </a:rPr>
              <a:t>’ (exercise induced angina) are the most important predictors of heart disease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ML </a:t>
            </a:r>
            <a:r>
              <a:rPr lang="en-IE" dirty="0" err="1">
                <a:latin typeface="Garamond" panose="02020404030301010803" pitchFamily="18" charset="0"/>
              </a:rPr>
              <a:t>classifer</a:t>
            </a:r>
            <a:r>
              <a:rPr lang="en-IE" dirty="0">
                <a:latin typeface="Garamond" panose="02020404030301010803" pitchFamily="18" charset="0"/>
              </a:rPr>
              <a:t> was effective at predicting whether a patient had heart disease or not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Feature selection was an effective method of reducing over 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0594" y="152400"/>
            <a:ext cx="564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8" y="666923"/>
            <a:ext cx="56532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Use of visualization techniques to get an insight into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Create a Machine Learning Model that will classify the patients as either having heart disease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Garamond" panose="02020404030301010803" pitchFamily="18" charset="0"/>
            </a:endParaRPr>
          </a:p>
          <a:p>
            <a:endParaRPr lang="en-IE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8758" y="15240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8" y="666923"/>
            <a:ext cx="5653204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dataset contains information on 303 heart disease patients under the following headings:</a:t>
            </a:r>
          </a:p>
          <a:p>
            <a:endParaRPr lang="en-IE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Age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Chest pain type (4 values)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Resting blood pressure (</a:t>
            </a:r>
            <a:r>
              <a:rPr lang="en-IE" dirty="0" err="1">
                <a:latin typeface="Garamond" panose="02020404030301010803" pitchFamily="18" charset="0"/>
              </a:rPr>
              <a:t>trestbps</a:t>
            </a:r>
            <a:r>
              <a:rPr lang="en-IE" dirty="0">
                <a:latin typeface="Garamond" panose="02020404030301010803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Serum </a:t>
            </a:r>
            <a:r>
              <a:rPr lang="en-IE" dirty="0" err="1">
                <a:latin typeface="Garamond" panose="02020404030301010803" pitchFamily="18" charset="0"/>
              </a:rPr>
              <a:t>cholestoral</a:t>
            </a:r>
            <a:r>
              <a:rPr lang="en-IE" dirty="0">
                <a:latin typeface="Garamond" panose="02020404030301010803" pitchFamily="18" charset="0"/>
              </a:rPr>
              <a:t> in mg/dl (</a:t>
            </a:r>
            <a:r>
              <a:rPr lang="en-IE" dirty="0" err="1">
                <a:latin typeface="Garamond" panose="02020404030301010803" pitchFamily="18" charset="0"/>
              </a:rPr>
              <a:t>chol</a:t>
            </a:r>
            <a:r>
              <a:rPr lang="en-IE" dirty="0">
                <a:latin typeface="Garamond" panose="02020404030301010803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Fasting blood sugar &gt; 120 mg/dl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Resting electrocardiographic results (values 0,1,2)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Maximum heart rate achieved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Exercise induced angina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err="1">
                <a:latin typeface="Garamond" panose="02020404030301010803" pitchFamily="18" charset="0"/>
              </a:rPr>
              <a:t>oldpeak</a:t>
            </a:r>
            <a:r>
              <a:rPr lang="en-IE" dirty="0">
                <a:latin typeface="Garamond" panose="02020404030301010803" pitchFamily="18" charset="0"/>
              </a:rPr>
              <a:t> = ST depression induced by exercise relative to rest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The slope of the peak exercise ST segment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Number of major vessels (0-3) </a:t>
            </a:r>
            <a:r>
              <a:rPr lang="en-IE" dirty="0" err="1">
                <a:latin typeface="Garamond" panose="02020404030301010803" pitchFamily="18" charset="0"/>
              </a:rPr>
              <a:t>colored</a:t>
            </a:r>
            <a:r>
              <a:rPr lang="en-IE" dirty="0">
                <a:latin typeface="Garamond" panose="02020404030301010803" pitchFamily="18" charset="0"/>
              </a:rPr>
              <a:t> by </a:t>
            </a:r>
            <a:r>
              <a:rPr lang="en-IE" dirty="0" err="1">
                <a:latin typeface="Garamond" panose="02020404030301010803" pitchFamily="18" charset="0"/>
              </a:rPr>
              <a:t>flourosopy</a:t>
            </a:r>
            <a:endParaRPr lang="en-IE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dirty="0" err="1">
                <a:latin typeface="Garamond" panose="02020404030301010803" pitchFamily="18" charset="0"/>
              </a:rPr>
              <a:t>thal</a:t>
            </a:r>
            <a:r>
              <a:rPr lang="en-IE" dirty="0">
                <a:latin typeface="Garamond" panose="02020404030301010803" pitchFamily="18" charset="0"/>
              </a:rPr>
              <a:t>: 3 = normal; 6 = fixed defect; 7 = reversable defect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Garamond" panose="02020404030301010803" pitchFamily="18" charset="0"/>
              </a:rPr>
              <a:t>target: Whether the patient has heart disease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Table1 shows some descriptive statistics for the continuous variables</a:t>
            </a:r>
          </a:p>
          <a:p>
            <a:endParaRPr lang="en-IE" sz="1600" dirty="0">
              <a:latin typeface="Garamond" panose="02020404030301010803" pitchFamily="18" charset="0"/>
            </a:endParaRPr>
          </a:p>
          <a:p>
            <a:endParaRPr lang="en-IE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8758" y="15240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Data 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4F58309-4AC6-479C-8D7D-0A5892213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9462"/>
              </p:ext>
            </p:extLst>
          </p:nvPr>
        </p:nvGraphicFramePr>
        <p:xfrm>
          <a:off x="8124328" y="694177"/>
          <a:ext cx="3744211" cy="1704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665211" imgH="1668827" progId="Excel.Sheet.12">
                  <p:embed/>
                </p:oleObj>
              </mc:Choice>
              <mc:Fallback>
                <p:oleObj name="Worksheet" r:id="rId3" imgW="3665211" imgH="1668827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7E803C7-B21C-4FF9-997B-D2D6E02A4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4328" y="694177"/>
                        <a:ext cx="3744211" cy="1704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C9019B-4AA3-486F-8E7F-01A2AB58BA51}"/>
              </a:ext>
            </a:extLst>
          </p:cNvPr>
          <p:cNvSpPr txBox="1"/>
          <p:nvPr/>
        </p:nvSpPr>
        <p:spPr>
          <a:xfrm>
            <a:off x="8074152" y="2412261"/>
            <a:ext cx="253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i="1" dirty="0"/>
              <a:t>Table 1: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6286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8" y="735235"/>
            <a:ext cx="5653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>
                <a:latin typeface="Garamond" panose="02020404030301010803" pitchFamily="18" charset="0"/>
              </a:rPr>
              <a:t>Figure1 shows a scatterplot matrix of the continuous variables 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>
                <a:latin typeface="Garamond" panose="02020404030301010803" pitchFamily="18" charset="0"/>
              </a:rPr>
              <a:t>Along the diagonal is a histogram of each of these continuous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>
                <a:latin typeface="Garamond" panose="02020404030301010803" pitchFamily="18" charset="0"/>
              </a:rPr>
              <a:t>When building models it is important to be aware of any relationships between predictor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>
                <a:latin typeface="Garamond" panose="02020404030301010803" pitchFamily="18" charset="0"/>
              </a:rPr>
              <a:t>The plot shoes low levels of linear dependency between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>
                <a:latin typeface="Garamond" panose="02020404030301010803" pitchFamily="18" charset="0"/>
              </a:rPr>
              <a:t>This is ideal as low correlation means each variable provides different information to the Machine Learning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>
                <a:latin typeface="Garamond" panose="02020404030301010803" pitchFamily="18" charset="0"/>
              </a:rPr>
              <a:t>The histograms show some skewness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8758" y="15240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Data Visualization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F3687-538E-44B5-87F8-8EAF14B3A40F}"/>
              </a:ext>
            </a:extLst>
          </p:cNvPr>
          <p:cNvSpPr txBox="1"/>
          <p:nvPr/>
        </p:nvSpPr>
        <p:spPr>
          <a:xfrm>
            <a:off x="6389572" y="6380792"/>
            <a:ext cx="3601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i="1" dirty="0"/>
              <a:t>Figure 1: Scatter plot &amp; histogram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C293E5-1CA9-4223-86A5-D1B0DFC24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72" y="735235"/>
            <a:ext cx="5513670" cy="55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378B7D64-AEB5-4C09-B0C4-1FCE0C2D8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81" y="337066"/>
            <a:ext cx="7679002" cy="3839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8" y="666923"/>
            <a:ext cx="56532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Figure2 shows a pie chart representing how many patients have heart disease and how many do not</a:t>
            </a:r>
          </a:p>
          <a:p>
            <a:r>
              <a:rPr lang="en-IE" dirty="0"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8758" y="13315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Data Visualization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D75151-3429-4F9B-A93A-81205AB90E66}"/>
              </a:ext>
            </a:extLst>
          </p:cNvPr>
          <p:cNvSpPr txBox="1"/>
          <p:nvPr/>
        </p:nvSpPr>
        <p:spPr>
          <a:xfrm>
            <a:off x="6830314" y="3676965"/>
            <a:ext cx="3601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i="1" dirty="0"/>
              <a:t>Figure 2: percentage of patients with &amp; without heart disease</a:t>
            </a:r>
          </a:p>
        </p:txBody>
      </p:sp>
    </p:spTree>
    <p:extLst>
      <p:ext uri="{BB962C8B-B14F-4D97-AF65-F5344CB8AC3E}">
        <p14:creationId xmlns:p14="http://schemas.microsoft.com/office/powerpoint/2010/main" val="13650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7" y="666923"/>
            <a:ext cx="638154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Pre- processing is an important part of every data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first step in the pre-processing was to handle missing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I used a </a:t>
            </a:r>
            <a:r>
              <a:rPr lang="en-IE" dirty="0" err="1">
                <a:latin typeface="Garamond" panose="02020404030301010803" pitchFamily="18" charset="0"/>
              </a:rPr>
              <a:t>kNN</a:t>
            </a:r>
            <a:r>
              <a:rPr lang="en-IE" dirty="0">
                <a:latin typeface="Garamond" panose="02020404030301010803" pitchFamily="18" charset="0"/>
              </a:rPr>
              <a:t> imputer to fill in any missing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E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second step was to scale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Scaling prevents features with large magnitudes having a disproportionate effect on a Machine Learning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I used a scaler which used Z-score scaling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This normalizes the data as a Normal(0,1) Random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0594" y="15240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Pre-processing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7" y="666923"/>
            <a:ext cx="6381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I used the </a:t>
            </a:r>
            <a:r>
              <a:rPr lang="en-IE" dirty="0" err="1">
                <a:latin typeface="Garamond" panose="02020404030301010803" pitchFamily="18" charset="0"/>
              </a:rPr>
              <a:t>ExtremeGradientBoostingClassifier</a:t>
            </a:r>
            <a:r>
              <a:rPr lang="en-IE" dirty="0">
                <a:latin typeface="Garamond" panose="02020404030301010803" pitchFamily="18" charset="0"/>
              </a:rPr>
              <a:t> from the </a:t>
            </a:r>
            <a:r>
              <a:rPr lang="en-IE" dirty="0" err="1">
                <a:latin typeface="Garamond" panose="02020404030301010803" pitchFamily="18" charset="0"/>
              </a:rPr>
              <a:t>xgboost</a:t>
            </a:r>
            <a:r>
              <a:rPr lang="en-IE" dirty="0">
                <a:latin typeface="Garamond" panose="02020404030301010803" pitchFamily="18" charset="0"/>
              </a:rPr>
              <a:t> package to create a classification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It works by fitting multiple ‘weak learners’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datapoint is then classified on a majority vote basis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I used </a:t>
            </a:r>
            <a:r>
              <a:rPr lang="en-IE" dirty="0" err="1">
                <a:latin typeface="Garamond" panose="02020404030301010803" pitchFamily="18" charset="0"/>
              </a:rPr>
              <a:t>Gridsearch</a:t>
            </a:r>
            <a:r>
              <a:rPr lang="en-IE" dirty="0">
                <a:latin typeface="Garamond" panose="02020404030301010803" pitchFamily="18" charset="0"/>
              </a:rPr>
              <a:t> Cross Validation to tune the hyperparameters of this model to improve accuracy.</a:t>
            </a:r>
          </a:p>
          <a:p>
            <a:endParaRPr lang="en-IE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0594" y="15240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Model Building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8" y="666923"/>
            <a:ext cx="56532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A feature subset selection strategy was also used to increase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This reduced overfitting and led to an overall increase in test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bars in figure 3 show which features are most important in predicting if a patient has heart disease, based off information gain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figure shows that test accuracy is maximized when only using the 4 features that provide the most information gain</a:t>
            </a:r>
          </a:p>
          <a:p>
            <a:endParaRPr lang="en-I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0594" y="15240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Model Building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46896AE-E8D9-4A8A-BA06-69912C37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43" y="521732"/>
            <a:ext cx="5685796" cy="3783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B17D28-1380-4203-98B0-92E11EC2731C}"/>
              </a:ext>
            </a:extLst>
          </p:cNvPr>
          <p:cNvSpPr txBox="1"/>
          <p:nvPr/>
        </p:nvSpPr>
        <p:spPr>
          <a:xfrm>
            <a:off x="6122764" y="4332268"/>
            <a:ext cx="5149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i="1" dirty="0"/>
              <a:t>Figure 3: Information Gain on individual Features</a:t>
            </a:r>
          </a:p>
        </p:txBody>
      </p:sp>
    </p:spTree>
    <p:extLst>
      <p:ext uri="{BB962C8B-B14F-4D97-AF65-F5344CB8AC3E}">
        <p14:creationId xmlns:p14="http://schemas.microsoft.com/office/powerpoint/2010/main" val="119800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19FA2-AB98-40DF-A490-8E6B0614E8DB}"/>
              </a:ext>
            </a:extLst>
          </p:cNvPr>
          <p:cNvSpPr txBox="1"/>
          <p:nvPr/>
        </p:nvSpPr>
        <p:spPr>
          <a:xfrm>
            <a:off x="187759" y="1023094"/>
            <a:ext cx="58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/>
          </a:p>
          <a:p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4011-217C-4E26-B112-FC2BB7CBF110}"/>
              </a:ext>
            </a:extLst>
          </p:cNvPr>
          <p:cNvSpPr txBox="1"/>
          <p:nvPr/>
        </p:nvSpPr>
        <p:spPr>
          <a:xfrm>
            <a:off x="288758" y="666923"/>
            <a:ext cx="565320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The model has a 88% true positive rate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>
                <a:latin typeface="Garamond" panose="02020404030301010803" pitchFamily="18" charset="0"/>
              </a:rPr>
              <a:t>An overall accuracy score of 82% shows the model provides a good fit for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853F-62A1-4513-8AAC-2686289AF171}"/>
              </a:ext>
            </a:extLst>
          </p:cNvPr>
          <p:cNvSpPr txBox="1"/>
          <p:nvPr/>
        </p:nvSpPr>
        <p:spPr>
          <a:xfrm>
            <a:off x="280594" y="152400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latin typeface="Garamond" panose="02020404030301010803" pitchFamily="18" charset="0"/>
              </a:rPr>
              <a:t>Modelling Results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7129-6C82-4ABB-81D7-D3470D3BE305}"/>
              </a:ext>
            </a:extLst>
          </p:cNvPr>
          <p:cNvCxnSpPr>
            <a:cxnSpLocks/>
          </p:cNvCxnSpPr>
          <p:nvPr/>
        </p:nvCxnSpPr>
        <p:spPr>
          <a:xfrm flipV="1">
            <a:off x="376990" y="474055"/>
            <a:ext cx="11491549" cy="20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32CF48-6A9D-4445-BBA0-657A4A95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51" y="4688258"/>
            <a:ext cx="4963218" cy="1695687"/>
          </a:xfrm>
          <a:prstGeom prst="rect">
            <a:avLst/>
          </a:prstGeom>
        </p:spPr>
      </p:pic>
      <p:pic>
        <p:nvPicPr>
          <p:cNvPr id="18" name="Picture 17" descr="Chart, treemap chart&#10;&#10;Description automatically generated">
            <a:extLst>
              <a:ext uri="{FF2B5EF4-FFF2-40B4-BE49-F238E27FC236}">
                <a16:creationId xmlns:a16="http://schemas.microsoft.com/office/drawing/2014/main" id="{029F055D-AE0E-4424-B893-C37B9DB2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93" y="474055"/>
            <a:ext cx="5290327" cy="39677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A86B85-730D-413D-B826-BB75B5B72148}"/>
              </a:ext>
            </a:extLst>
          </p:cNvPr>
          <p:cNvSpPr txBox="1"/>
          <p:nvPr/>
        </p:nvSpPr>
        <p:spPr>
          <a:xfrm>
            <a:off x="6707349" y="4259288"/>
            <a:ext cx="4072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i="1" dirty="0"/>
              <a:t>Figure 4: 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5271729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772</Words>
  <Application>Microsoft Office PowerPoint</Application>
  <PresentationFormat>Widescreen</PresentationFormat>
  <Paragraphs>100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Garamond</vt:lpstr>
      <vt:lpstr>Inter</vt:lpstr>
      <vt:lpstr>Depth</vt:lpstr>
      <vt:lpstr>Worksheet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david.mannion1@ucdconnect.ie</dc:creator>
  <cp:lastModifiedBy>David Mannion</cp:lastModifiedBy>
  <cp:revision>22</cp:revision>
  <dcterms:created xsi:type="dcterms:W3CDTF">2020-12-09T22:05:07Z</dcterms:created>
  <dcterms:modified xsi:type="dcterms:W3CDTF">2021-01-07T18:20:32Z</dcterms:modified>
</cp:coreProperties>
</file>