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97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64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3" r:id="rId35"/>
    <p:sldId id="296" r:id="rId36"/>
    <p:sldId id="298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7813" autoAdjust="0"/>
  </p:normalViewPr>
  <p:slideViewPr>
    <p:cSldViewPr>
      <p:cViewPr varScale="1">
        <p:scale>
          <a:sx n="78" d="100"/>
          <a:sy n="78" d="100"/>
        </p:scale>
        <p:origin x="-156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2014-07-23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C775-C904-476C-9DE4-DB887465FB7D}" type="datetime1">
              <a:rPr lang="sv-SE" smtClean="0"/>
              <a:t>2014-07-23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800"/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1616-3D3F-49B7-9607-5E938DA68CBD}" type="datetime1">
              <a:rPr lang="sv-SE" smtClean="0"/>
              <a:t>2014-07-23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</p:spPr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FDC-9C4D-473D-A9D2-3EA8F2E7D9E7}" type="datetime1">
              <a:rPr lang="sv-SE" smtClean="0"/>
              <a:t>2014-07-23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</p:spPr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416A-40C7-499A-BAAE-CEC3C1B729FF}" type="datetime1">
              <a:rPr lang="sv-SE" smtClean="0"/>
              <a:t>2014-07-23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660C-1C44-4746-A6A3-3C7ABE122F67}" type="datetime1">
              <a:rPr lang="sv-SE" smtClean="0"/>
              <a:t>2014-07-23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C468-3897-420B-94F5-69A4DE82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01E5-2134-4F89-BC9B-0500DBE67157}" type="datetime1">
              <a:rPr lang="sv-SE" smtClean="0"/>
              <a:t>2014-07-23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664295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 smtClean="0"/>
              <a:t>LinacLego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Dave McGinnis</a:t>
            </a:r>
            <a:endParaRPr lang="en-GB" sz="2000" dirty="0">
              <a:solidFill>
                <a:srgbClr val="FFFFFF"/>
              </a:solidFill>
            </a:endParaRPr>
          </a:p>
          <a:p>
            <a:r>
              <a:rPr lang="en-GB" sz="2000" dirty="0">
                <a:solidFill>
                  <a:srgbClr val="FFFFFF"/>
                </a:solidFill>
              </a:rPr>
              <a:t>Chief Engineer / Accelerator Division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5949280"/>
            <a:ext cx="4572000" cy="603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 smtClean="0">
                <a:solidFill>
                  <a:srgbClr val="FFFFFF"/>
                </a:solidFill>
              </a:rPr>
              <a:t>www.europeanspallationsource.se</a:t>
            </a:r>
          </a:p>
          <a:p>
            <a:pPr algn="ctr"/>
            <a:r>
              <a:rPr lang="en-GB" sz="1400" dirty="0" smtClean="0">
                <a:solidFill>
                  <a:srgbClr val="FFFFFF"/>
                </a:solidFill>
              </a:rPr>
              <a:t>July 23, 2014</a:t>
            </a:r>
          </a:p>
        </p:txBody>
      </p:sp>
    </p:spTree>
    <p:extLst>
      <p:ext uri="{BB962C8B-B14F-4D97-AF65-F5344CB8AC3E}">
        <p14:creationId xmlns:p14="http://schemas.microsoft.com/office/powerpoint/2010/main" val="13946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Release </a:t>
            </a:r>
            <a:r>
              <a:rPr lang="en-US" dirty="0" err="1" smtClean="0"/>
              <a:t>WorkFlow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10</a:t>
            </a:fld>
            <a:endParaRPr lang="sv-SE"/>
          </a:p>
        </p:txBody>
      </p:sp>
      <p:grpSp>
        <p:nvGrpSpPr>
          <p:cNvPr id="49" name="Group 48"/>
          <p:cNvGrpSpPr/>
          <p:nvPr/>
        </p:nvGrpSpPr>
        <p:grpSpPr>
          <a:xfrm>
            <a:off x="1751893" y="2009798"/>
            <a:ext cx="5941927" cy="3670667"/>
            <a:chOff x="1063037" y="2348880"/>
            <a:chExt cx="5941927" cy="3670667"/>
          </a:xfrm>
        </p:grpSpPr>
        <p:sp>
          <p:nvSpPr>
            <p:cNvPr id="6" name="TextBox 5"/>
            <p:cNvSpPr txBox="1"/>
            <p:nvPr/>
          </p:nvSpPr>
          <p:spPr>
            <a:xfrm>
              <a:off x="1085733" y="3414312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TraceWin</a:t>
              </a:r>
              <a:r>
                <a:rPr lang="en-US" dirty="0" smtClean="0"/>
                <a:t> File</a:t>
              </a:r>
            </a:p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2697" y="3414312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Linac</a:t>
              </a:r>
              <a:r>
                <a:rPr lang="en-US" dirty="0" smtClean="0"/>
                <a:t> Lego</a:t>
              </a:r>
            </a:p>
            <a:p>
              <a:pPr algn="ctr"/>
              <a:r>
                <a:rPr lang="en-US" dirty="0" smtClean="0"/>
                <a:t>XML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3037" y="4428153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Lattice Plots</a:t>
              </a:r>
            </a:p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4804" y="3407549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Engineering</a:t>
              </a:r>
            </a:p>
            <a:p>
              <a:pPr algn="ctr"/>
              <a:r>
                <a:rPr lang="en-US" dirty="0" smtClean="0"/>
                <a:t>Reports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089" y="2348880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Baseline</a:t>
              </a:r>
            </a:p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49028" y="4395351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TraceWin</a:t>
              </a:r>
              <a:r>
                <a:rPr lang="en-US" dirty="0" smtClean="0"/>
                <a:t> File</a:t>
              </a:r>
            </a:p>
            <a:p>
              <a:pPr algn="ctr"/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1301" y="5366960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Lattice Plots</a:t>
              </a:r>
            </a:p>
            <a:p>
              <a:pPr algn="ctr"/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089" y="5373216"/>
              <a:ext cx="144016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ompare</a:t>
              </a:r>
            </a:p>
            <a:p>
              <a:pPr algn="ctr"/>
              <a:endParaRPr lang="en-GB" dirty="0"/>
            </a:p>
          </p:txBody>
        </p:sp>
        <p:cxnSp>
          <p:nvCxnSpPr>
            <p:cNvPr id="23" name="Straight Arrow Connector 22"/>
            <p:cNvCxnSpPr>
              <a:endCxn id="7" idx="1"/>
            </p:cNvCxnSpPr>
            <p:nvPr/>
          </p:nvCxnSpPr>
          <p:spPr>
            <a:xfrm>
              <a:off x="2525893" y="3737477"/>
              <a:ext cx="756804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>
              <a:off x="4722857" y="3737478"/>
              <a:ext cx="848376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1" idx="1"/>
            </p:cNvCxnSpPr>
            <p:nvPr/>
          </p:nvCxnSpPr>
          <p:spPr>
            <a:xfrm rot="16200000" flipH="1">
              <a:off x="4446965" y="3616454"/>
              <a:ext cx="657874" cy="1546251"/>
            </a:xfrm>
            <a:prstGeom prst="bentConnector2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0" idx="1"/>
              <a:endCxn id="6" idx="0"/>
            </p:cNvCxnSpPr>
            <p:nvPr/>
          </p:nvCxnSpPr>
          <p:spPr>
            <a:xfrm rot="10800000" flipV="1">
              <a:off x="1805813" y="2672046"/>
              <a:ext cx="1470276" cy="742266"/>
            </a:xfrm>
            <a:prstGeom prst="bentConnector2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2"/>
              <a:endCxn id="12" idx="0"/>
            </p:cNvCxnSpPr>
            <p:nvPr/>
          </p:nvCxnSpPr>
          <p:spPr>
            <a:xfrm>
              <a:off x="6269108" y="5041682"/>
              <a:ext cx="2273" cy="325278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4" idx="3"/>
            </p:cNvCxnSpPr>
            <p:nvPr/>
          </p:nvCxnSpPr>
          <p:spPr>
            <a:xfrm flipH="1">
              <a:off x="4716249" y="5690125"/>
              <a:ext cx="832779" cy="6257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endCxn id="14" idx="1"/>
            </p:cNvCxnSpPr>
            <p:nvPr/>
          </p:nvCxnSpPr>
          <p:spPr>
            <a:xfrm>
              <a:off x="1783117" y="5074484"/>
              <a:ext cx="1492972" cy="621898"/>
            </a:xfrm>
            <a:prstGeom prst="bentConnector3">
              <a:avLst>
                <a:gd name="adj1" fmla="val -359"/>
              </a:avLst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0"/>
              <a:endCxn id="10" idx="2"/>
            </p:cNvCxnSpPr>
            <p:nvPr/>
          </p:nvCxnSpPr>
          <p:spPr>
            <a:xfrm flipH="1" flipV="1">
              <a:off x="3996169" y="2995211"/>
              <a:ext cx="6608" cy="41910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8" idx="0"/>
            </p:cNvCxnSpPr>
            <p:nvPr/>
          </p:nvCxnSpPr>
          <p:spPr>
            <a:xfrm>
              <a:off x="1783117" y="4060643"/>
              <a:ext cx="0" cy="36751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LinacLego</a:t>
            </a:r>
            <a:r>
              <a:rPr lang="en-US" dirty="0"/>
              <a:t> </a:t>
            </a:r>
            <a:r>
              <a:rPr lang="en-US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main body of a </a:t>
            </a:r>
            <a:r>
              <a:rPr lang="en-US" dirty="0" err="1"/>
              <a:t>L</a:t>
            </a:r>
            <a:r>
              <a:rPr lang="en-US" dirty="0" err="1" smtClean="0"/>
              <a:t>inacLego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err="1"/>
              <a:t>linac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dirty="0"/>
              <a:t>A </a:t>
            </a:r>
            <a:r>
              <a:rPr lang="en-US" dirty="0" err="1"/>
              <a:t>linac</a:t>
            </a:r>
            <a:r>
              <a:rPr lang="en-US" dirty="0"/>
              <a:t> is comprised of sections.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the ESS </a:t>
            </a:r>
            <a:r>
              <a:rPr lang="en-US" dirty="0" err="1"/>
              <a:t>Linac</a:t>
            </a:r>
            <a:r>
              <a:rPr lang="en-US" dirty="0"/>
              <a:t> example of sections are the Spoke section, the Medium Beta section, etc. </a:t>
            </a:r>
            <a:endParaRPr lang="en-GB" dirty="0"/>
          </a:p>
          <a:p>
            <a:pPr lvl="0"/>
            <a:r>
              <a:rPr lang="en-US" dirty="0"/>
              <a:t>A section is comprised of cells.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boundaries of the cells can be arbitrary but is intended as a grouping of components inside a lattice focusing period such as a FODO cell. </a:t>
            </a:r>
            <a:endParaRPr lang="en-GB" dirty="0"/>
          </a:p>
          <a:p>
            <a:pPr lvl="0"/>
            <a:r>
              <a:rPr lang="en-US" dirty="0"/>
              <a:t>A cell is comprised of slots. </a:t>
            </a:r>
            <a:endParaRPr lang="en-US" dirty="0" smtClean="0"/>
          </a:p>
          <a:p>
            <a:pPr lvl="1"/>
            <a:r>
              <a:rPr lang="en-US" dirty="0" smtClean="0"/>
              <a:t>Again</a:t>
            </a:r>
            <a:r>
              <a:rPr lang="en-US" dirty="0"/>
              <a:t>, the definition of slot boundaries is arbitrary but slots are intended to represent an engineering assembly such as a </a:t>
            </a:r>
            <a:r>
              <a:rPr lang="en-US" dirty="0" err="1"/>
              <a:t>cryomodule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A slot is comprised of beam-line elements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is the fundamental building block of </a:t>
            </a:r>
            <a:r>
              <a:rPr lang="en-US" dirty="0" err="1"/>
              <a:t>LinacLego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beam-line elements have a one-to-one correspondence with the elements in the ASCII lattice input file. Examples of beam-line elements are drifts, </a:t>
            </a:r>
            <a:r>
              <a:rPr lang="en-US" dirty="0" err="1"/>
              <a:t>quadrupoles</a:t>
            </a:r>
            <a:r>
              <a:rPr lang="en-US" dirty="0"/>
              <a:t>, bends, RF cavities, thin </a:t>
            </a:r>
            <a:r>
              <a:rPr lang="en-US" dirty="0" err="1"/>
              <a:t>steerers</a:t>
            </a:r>
            <a:r>
              <a:rPr lang="en-US" dirty="0"/>
              <a:t>, etc.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XML Hierarchy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12</a:t>
            </a:fld>
            <a:endParaRPr lang="sv-S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56792"/>
            <a:ext cx="88582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8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Id’s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has a user-defined identifier or </a:t>
            </a:r>
            <a:r>
              <a:rPr lang="en-US" i="1" dirty="0"/>
              <a:t>id</a:t>
            </a:r>
            <a:r>
              <a:rPr lang="en-US" dirty="0"/>
              <a:t> attribute.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a single identifier does not have to be </a:t>
            </a:r>
            <a:r>
              <a:rPr lang="en-US" dirty="0" smtClean="0"/>
              <a:t>unique,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collection of identifier attributes should give a unique id.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quadrupole</a:t>
            </a:r>
            <a:r>
              <a:rPr lang="en-US" dirty="0"/>
              <a:t> in the preceding XML example would have the composite id </a:t>
            </a:r>
            <a:r>
              <a:rPr lang="en-US" dirty="0" smtClean="0"/>
              <a:t>of:</a:t>
            </a:r>
            <a:endParaRPr lang="en-GB" dirty="0"/>
          </a:p>
          <a:p>
            <a:pPr lvl="1"/>
            <a:r>
              <a:rPr lang="en-US" i="1" dirty="0" err="1" smtClean="0"/>
              <a:t>sectionA-cellA-slotA-quadB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XML components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14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12132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72008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dictionary document (.</a:t>
            </a:r>
            <a:r>
              <a:rPr lang="en-GB" dirty="0" err="1"/>
              <a:t>dtd</a:t>
            </a:r>
            <a:r>
              <a:rPr lang="en-GB" dirty="0"/>
              <a:t>) describing the </a:t>
            </a:r>
            <a:r>
              <a:rPr lang="en-GB" dirty="0" err="1"/>
              <a:t>LinacLego</a:t>
            </a:r>
            <a:r>
              <a:rPr lang="en-GB" dirty="0"/>
              <a:t> XML file structure </a:t>
            </a:r>
            <a:r>
              <a:rPr lang="en-GB" dirty="0" smtClean="0"/>
              <a:t>is LinacLego.dtd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 </a:t>
            </a:r>
            <a:r>
              <a:rPr lang="en-US" i="1" dirty="0" smtClean="0"/>
              <a:t>&lt;d&gt;</a:t>
            </a:r>
            <a:endParaRPr lang="en-GB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Lattice files contain a large number of </a:t>
            </a:r>
            <a:r>
              <a:rPr lang="en-US" dirty="0" smtClean="0"/>
              <a:t>parameters.</a:t>
            </a:r>
          </a:p>
          <a:p>
            <a:r>
              <a:rPr lang="en-US" dirty="0" smtClean="0"/>
              <a:t>Usually </a:t>
            </a:r>
            <a:r>
              <a:rPr lang="en-US" dirty="0"/>
              <a:t>no description of what these parameters represent or their units can be found </a:t>
            </a:r>
            <a:endParaRPr lang="en-US" dirty="0" smtClean="0"/>
          </a:p>
          <a:p>
            <a:pPr lvl="1"/>
            <a:r>
              <a:rPr lang="en-US" dirty="0" smtClean="0"/>
              <a:t>unless </a:t>
            </a:r>
            <a:r>
              <a:rPr lang="en-US" dirty="0"/>
              <a:t>the user looks in the user manual for the description. </a:t>
            </a:r>
            <a:endParaRPr lang="en-US" dirty="0" smtClean="0"/>
          </a:p>
          <a:p>
            <a:r>
              <a:rPr lang="en-US" dirty="0" smtClean="0"/>
              <a:t>Parameters </a:t>
            </a:r>
            <a:r>
              <a:rPr lang="en-US" dirty="0"/>
              <a:t>in </a:t>
            </a:r>
            <a:r>
              <a:rPr lang="en-US" dirty="0" err="1"/>
              <a:t>LinacLego</a:t>
            </a:r>
            <a:r>
              <a:rPr lang="en-US" dirty="0"/>
              <a:t> are described in a Data Element tag that provides description about the parameter.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15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9200"/>
            <a:ext cx="7038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Beam-line Element </a:t>
            </a:r>
            <a:r>
              <a:rPr lang="en-US" i="1" dirty="0"/>
              <a:t>&lt;</a:t>
            </a:r>
            <a:r>
              <a:rPr lang="en-US" i="1" dirty="0" err="1"/>
              <a:t>ble</a:t>
            </a:r>
            <a:r>
              <a:rPr lang="en-US" i="1" dirty="0"/>
              <a:t>&gt;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16</a:t>
            </a:fld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9753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5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BeamLineElement</a:t>
            </a:r>
            <a:r>
              <a:rPr lang="en-US" dirty="0"/>
              <a:t> </a:t>
            </a:r>
            <a:r>
              <a:rPr lang="en-US" dirty="0" smtClean="0"/>
              <a:t>Abstract Java Class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17</a:t>
            </a:fld>
            <a:endParaRPr lang="sv-S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/>
          <a:stretch/>
        </p:blipFill>
        <p:spPr bwMode="auto">
          <a:xfrm>
            <a:off x="1008742" y="2060848"/>
            <a:ext cx="6801807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3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BeamLineElement</a:t>
            </a:r>
            <a:r>
              <a:rPr lang="en-US" dirty="0"/>
              <a:t> Abstract Java Class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18</a:t>
            </a:fld>
            <a:endParaRPr lang="sv-S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267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3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 </a:t>
            </a:r>
            <a:r>
              <a:rPr lang="en-GB" i="1" dirty="0"/>
              <a:t>&lt;slot&gt;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19</a:t>
            </a:fld>
            <a:endParaRPr lang="sv-S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484784"/>
            <a:ext cx="501015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4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is a software package for designing and documenting a </a:t>
            </a:r>
            <a:r>
              <a:rPr lang="en-US" dirty="0" err="1" smtClean="0"/>
              <a:t>linac</a:t>
            </a:r>
            <a:r>
              <a:rPr lang="en-US" dirty="0" smtClean="0"/>
              <a:t> lattice.</a:t>
            </a:r>
          </a:p>
          <a:p>
            <a:r>
              <a:rPr lang="en-US" dirty="0" smtClean="0"/>
              <a:t>It consists of:</a:t>
            </a:r>
          </a:p>
          <a:p>
            <a:pPr lvl="1"/>
            <a:r>
              <a:rPr lang="en-US" dirty="0" smtClean="0"/>
              <a:t>A set of structured XML files that describe the lattice</a:t>
            </a:r>
          </a:p>
          <a:p>
            <a:pPr lvl="1"/>
            <a:r>
              <a:rPr lang="en-US" dirty="0" smtClean="0"/>
              <a:t>A dictionary (.</a:t>
            </a:r>
            <a:r>
              <a:rPr lang="en-US" dirty="0" err="1" smtClean="0"/>
              <a:t>dtd</a:t>
            </a:r>
            <a:r>
              <a:rPr lang="en-US" dirty="0"/>
              <a:t> </a:t>
            </a:r>
            <a:r>
              <a:rPr lang="en-US" dirty="0" smtClean="0"/>
              <a:t>file) that describes the XML grammar</a:t>
            </a:r>
          </a:p>
          <a:p>
            <a:pPr lvl="1"/>
            <a:r>
              <a:rPr lang="en-US" dirty="0" smtClean="0"/>
              <a:t>27 Java base classes and 11 extended classes to create, read, analyze, parse, and export the XML files</a:t>
            </a:r>
          </a:p>
          <a:p>
            <a:pPr lvl="1"/>
            <a:r>
              <a:rPr lang="en-US" dirty="0" smtClean="0"/>
              <a:t>A Java Swing based graphical user interface</a:t>
            </a:r>
          </a:p>
          <a:p>
            <a:pPr lvl="1"/>
            <a:r>
              <a:rPr lang="en-US" dirty="0" smtClean="0"/>
              <a:t>A GWT web application for viewing the XML files and data reports.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082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 Model </a:t>
            </a:r>
            <a:r>
              <a:rPr lang="en-GB" i="1" dirty="0"/>
              <a:t>&lt;</a:t>
            </a:r>
            <a:r>
              <a:rPr lang="en-GB" i="1" dirty="0" err="1"/>
              <a:t>slotModel</a:t>
            </a:r>
            <a:r>
              <a:rPr lang="en-GB" i="1" dirty="0"/>
              <a:t>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20</a:t>
            </a:fld>
            <a:endParaRPr lang="sv-S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09663" cy="50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26718" cy="8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0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</a:t>
            </a:r>
            <a:r>
              <a:rPr lang="en-US" i="1" dirty="0" smtClean="0"/>
              <a:t>&lt;cell&gt;</a:t>
            </a:r>
            <a:endParaRPr lang="en-GB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21</a:t>
            </a:fld>
            <a:endParaRPr lang="sv-S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1182"/>
            <a:ext cx="3688438" cy="17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628800"/>
            <a:ext cx="4351111" cy="259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06631"/>
            <a:ext cx="4135086" cy="110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i="1" dirty="0" smtClean="0"/>
              <a:t>&lt;section&gt;</a:t>
            </a:r>
            <a:endParaRPr lang="en-GB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22</a:t>
            </a:fld>
            <a:endParaRPr lang="sv-S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8388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</a:t>
            </a:r>
            <a:r>
              <a:rPr lang="en-US" dirty="0" smtClean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linac</a:t>
            </a:r>
            <a:r>
              <a:rPr lang="en-US" i="1" dirty="0" smtClean="0"/>
              <a:t>&gt;</a:t>
            </a:r>
            <a:endParaRPr lang="en-GB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23</a:t>
            </a:fld>
            <a:endParaRPr lang="sv-S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4778832" cy="465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Points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Control points are </a:t>
            </a:r>
            <a:r>
              <a:rPr lang="en-US" dirty="0" err="1"/>
              <a:t>LinacLego</a:t>
            </a:r>
            <a:r>
              <a:rPr lang="en-US" dirty="0"/>
              <a:t> tags that describe how the lattice is to be interfaced with the control system.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control point is attached to a beam-line element.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can be more than one control point attached to a beam-line element.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attributes of the </a:t>
            </a:r>
            <a:r>
              <a:rPr lang="en-US" i="1" dirty="0"/>
              <a:t>&lt;</a:t>
            </a:r>
            <a:r>
              <a:rPr lang="en-US" i="1" dirty="0" err="1"/>
              <a:t>cnpt</a:t>
            </a:r>
            <a:r>
              <a:rPr lang="en-US" i="1" dirty="0"/>
              <a:t>&gt;</a:t>
            </a:r>
            <a:r>
              <a:rPr lang="en-US" dirty="0"/>
              <a:t> tag contain the section-cell-slot-</a:t>
            </a:r>
            <a:r>
              <a:rPr lang="en-US" dirty="0" err="1"/>
              <a:t>ble</a:t>
            </a:r>
            <a:r>
              <a:rPr lang="en-US" dirty="0"/>
              <a:t> address of the beam-line element the control point is attached to.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describe the control point, there are the type, model, and id attributes that are up to the user to define. </a:t>
            </a:r>
            <a:endParaRPr lang="en-US" dirty="0" smtClean="0"/>
          </a:p>
          <a:p>
            <a:r>
              <a:rPr lang="en-US" dirty="0" smtClean="0"/>
              <a:t>Inside </a:t>
            </a:r>
            <a:r>
              <a:rPr lang="en-US" dirty="0"/>
              <a:t>the </a:t>
            </a:r>
            <a:r>
              <a:rPr lang="en-US" i="1" dirty="0"/>
              <a:t>&lt;</a:t>
            </a:r>
            <a:r>
              <a:rPr lang="en-US" i="1" dirty="0" err="1"/>
              <a:t>cnpt</a:t>
            </a:r>
            <a:r>
              <a:rPr lang="en-US" i="1" dirty="0"/>
              <a:t>&gt;</a:t>
            </a:r>
            <a:r>
              <a:rPr lang="en-US" dirty="0"/>
              <a:t> tag are three data tags to describe the </a:t>
            </a:r>
            <a:r>
              <a:rPr lang="en-US" dirty="0" err="1"/>
              <a:t>x,y</a:t>
            </a:r>
            <a:r>
              <a:rPr lang="en-US" dirty="0"/>
              <a:t>, and z position of the control point relative to the beam-line element.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can be useful for describing control points that occupy the same space as the parent beam-line element such as bpm’s that are placed inside a </a:t>
            </a:r>
            <a:r>
              <a:rPr lang="en-US" dirty="0" err="1"/>
              <a:t>quadrupole</a:t>
            </a:r>
            <a:r>
              <a:rPr lang="en-US" dirty="0"/>
              <a:t> or cavity couplers.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77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Points </a:t>
            </a:r>
            <a:r>
              <a:rPr lang="en-US" i="1" dirty="0" smtClean="0"/>
              <a:t>&lt;</a:t>
            </a:r>
            <a:r>
              <a:rPr lang="en-US" i="1" dirty="0" err="1" smtClean="0"/>
              <a:t>cnpt</a:t>
            </a:r>
            <a:r>
              <a:rPr lang="en-US" i="1" dirty="0" smtClean="0"/>
              <a:t>&gt;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25</a:t>
            </a:fld>
            <a:endParaRPr lang="sv-S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28800"/>
            <a:ext cx="788775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9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Include Files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26</a:t>
            </a:fld>
            <a:endParaRPr lang="sv-SE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8023" y="2348879"/>
            <a:ext cx="3986114" cy="260530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91401" y="1628800"/>
            <a:ext cx="5052599" cy="48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LinacLego</a:t>
            </a:r>
            <a:r>
              <a:rPr lang="en-GB" dirty="0"/>
              <a:t>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LinacLego</a:t>
            </a:r>
            <a:r>
              <a:rPr lang="en-US" dirty="0"/>
              <a:t> Application is a graphical user interface for reading </a:t>
            </a:r>
            <a:r>
              <a:rPr lang="en-US" dirty="0" err="1"/>
              <a:t>LinacLego</a:t>
            </a:r>
            <a:r>
              <a:rPr lang="en-US" dirty="0"/>
              <a:t> XML files.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program is written in Java 1.7.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 features of the program are:</a:t>
            </a:r>
            <a:endParaRPr lang="en-GB" dirty="0"/>
          </a:p>
          <a:p>
            <a:pPr lvl="1"/>
            <a:r>
              <a:rPr lang="en-US" dirty="0"/>
              <a:t>Checking the XML grammar against the LinacLego.dtd file (</a:t>
            </a:r>
            <a:r>
              <a:rPr lang="en-US" i="1" dirty="0"/>
              <a:t>File-&gt;Open XML File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Displaying the XML document in a tree display</a:t>
            </a:r>
            <a:endParaRPr lang="en-GB" dirty="0"/>
          </a:p>
          <a:p>
            <a:pPr lvl="1"/>
            <a:r>
              <a:rPr lang="en-US" dirty="0"/>
              <a:t>Parsing the XML document into a </a:t>
            </a:r>
            <a:r>
              <a:rPr lang="en-US" dirty="0" err="1"/>
              <a:t>TraceWin</a:t>
            </a:r>
            <a:r>
              <a:rPr lang="en-US" dirty="0"/>
              <a:t> or </a:t>
            </a:r>
            <a:r>
              <a:rPr lang="en-US" dirty="0" err="1"/>
              <a:t>Dynec</a:t>
            </a:r>
            <a:r>
              <a:rPr lang="en-US" dirty="0"/>
              <a:t> file (</a:t>
            </a:r>
            <a:r>
              <a:rPr lang="en-US" i="1" dirty="0"/>
              <a:t>Actions-&gt;Parse XML File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Viewing the lattice in a PBS format (</a:t>
            </a:r>
            <a:r>
              <a:rPr lang="en-US" i="1" dirty="0"/>
              <a:t>Actions-&gt;Parse XML File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Creating spreadsheet reports from the XML document (</a:t>
            </a:r>
            <a:r>
              <a:rPr lang="en-US" i="1" dirty="0"/>
              <a:t>Actions-&gt;Parse XML File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Creating an XML document from a </a:t>
            </a:r>
            <a:r>
              <a:rPr lang="en-US" dirty="0" err="1"/>
              <a:t>TraceWin</a:t>
            </a:r>
            <a:r>
              <a:rPr lang="en-US" dirty="0"/>
              <a:t> file (</a:t>
            </a:r>
            <a:r>
              <a:rPr lang="en-US" i="1" dirty="0"/>
              <a:t>File-&gt;Open </a:t>
            </a:r>
            <a:r>
              <a:rPr lang="en-US" i="1" dirty="0" err="1"/>
              <a:t>TraceWin</a:t>
            </a:r>
            <a:r>
              <a:rPr lang="en-US" i="1" dirty="0"/>
              <a:t> File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Saving a newly created XML document (</a:t>
            </a:r>
            <a:r>
              <a:rPr lang="en-US" i="1" dirty="0"/>
              <a:t>File-&gt;Save XML File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Finding and marking sections of the lattice that match slot models (</a:t>
            </a:r>
            <a:r>
              <a:rPr lang="en-US" i="1" dirty="0"/>
              <a:t>Actions-&gt;Match Slot Models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Finding and marking sections of the lattice that match cell models (</a:t>
            </a:r>
            <a:r>
              <a:rPr lang="en-US" i="1" dirty="0"/>
              <a:t>Actions-&gt;Match Cell Models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Creating XML field profiles from </a:t>
            </a:r>
            <a:r>
              <a:rPr lang="en-US" dirty="0" err="1"/>
              <a:t>TraceWin</a:t>
            </a:r>
            <a:r>
              <a:rPr lang="en-US" dirty="0"/>
              <a:t> field profiles (</a:t>
            </a:r>
            <a:r>
              <a:rPr lang="en-US" i="1" dirty="0"/>
              <a:t>Field </a:t>
            </a:r>
            <a:r>
              <a:rPr lang="en-US" i="1" dirty="0" err="1"/>
              <a:t>Bulder</a:t>
            </a:r>
            <a:r>
              <a:rPr lang="en-US" i="1" dirty="0"/>
              <a:t>-&gt;Build XML Field Profil</a:t>
            </a:r>
            <a:r>
              <a:rPr lang="en-US" dirty="0"/>
              <a:t>e)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7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Application Views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28</a:t>
            </a:fld>
            <a:endParaRPr lang="sv-SE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4514386" cy="480747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7" y="1484783"/>
            <a:ext cx="4499993" cy="4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LinacLego</a:t>
            </a:r>
            <a:r>
              <a:rPr lang="en-US" dirty="0" smtClean="0"/>
              <a:t> from </a:t>
            </a:r>
            <a:r>
              <a:rPr lang="en-US" dirty="0" err="1" smtClean="0"/>
              <a:t>TraceWin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29</a:t>
            </a:fld>
            <a:endParaRPr lang="sv-SE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1" y="1484784"/>
            <a:ext cx="3796600" cy="495543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1476927"/>
            <a:ext cx="4305915" cy="49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LinacLego</a:t>
            </a:r>
            <a:r>
              <a:rPr lang="en-US" dirty="0" smtClean="0"/>
              <a:t> was developed to aid in the ESS </a:t>
            </a:r>
            <a:r>
              <a:rPr lang="en-US" dirty="0" err="1" smtClean="0"/>
              <a:t>Linac</a:t>
            </a:r>
            <a:r>
              <a:rPr lang="en-US" dirty="0" smtClean="0"/>
              <a:t> 2013 redesign</a:t>
            </a:r>
          </a:p>
          <a:p>
            <a:pPr lvl="1"/>
            <a:r>
              <a:rPr lang="en-US" dirty="0" smtClean="0"/>
              <a:t>70M€ was removed from the </a:t>
            </a:r>
            <a:r>
              <a:rPr lang="en-US" dirty="0" err="1" smtClean="0"/>
              <a:t>linac</a:t>
            </a:r>
            <a:r>
              <a:rPr lang="en-US" dirty="0" smtClean="0"/>
              <a:t> cost while still preserving beam </a:t>
            </a:r>
            <a:r>
              <a:rPr lang="en-US" dirty="0" smtClean="0"/>
              <a:t>performance.</a:t>
            </a:r>
            <a:endParaRPr lang="en-US" dirty="0" smtClean="0"/>
          </a:p>
          <a:p>
            <a:pPr lvl="1"/>
            <a:r>
              <a:rPr lang="en-US" dirty="0" smtClean="0"/>
              <a:t>The redesign required optimization </a:t>
            </a:r>
            <a:r>
              <a:rPr lang="en-US" dirty="0" smtClean="0"/>
              <a:t>and manipulation of </a:t>
            </a:r>
            <a:r>
              <a:rPr lang="en-US" dirty="0" smtClean="0"/>
              <a:t>large systems of beam-line components such as </a:t>
            </a:r>
            <a:r>
              <a:rPr lang="en-US" dirty="0" err="1" smtClean="0"/>
              <a:t>cryomodules</a:t>
            </a:r>
            <a:endParaRPr lang="en-US" dirty="0" smtClean="0"/>
          </a:p>
          <a:p>
            <a:pPr lvl="2"/>
            <a:r>
              <a:rPr lang="en-US" dirty="0" smtClean="0"/>
              <a:t>Where a large number of parameters are needed to describe the component (lengths, gradients, phases, apertures)</a:t>
            </a:r>
          </a:p>
          <a:p>
            <a:pPr lvl="2"/>
            <a:r>
              <a:rPr lang="en-US" dirty="0" smtClean="0"/>
              <a:t>But only a few parameters change from instance to instance (gradient and phase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Linac</a:t>
            </a:r>
            <a:r>
              <a:rPr lang="en-US" dirty="0" err="1" smtClean="0"/>
              <a:t>Lego</a:t>
            </a:r>
            <a:r>
              <a:rPr lang="en-US" dirty="0" smtClean="0"/>
              <a:t> was designed specifically to manipulate </a:t>
            </a:r>
            <a:r>
              <a:rPr lang="en-US" dirty="0"/>
              <a:t>large systems of beam-line components </a:t>
            </a:r>
            <a:r>
              <a:rPr lang="en-US" dirty="0" smtClean="0"/>
              <a:t>easily and accurately.</a:t>
            </a:r>
            <a:endParaRPr lang="en-US" dirty="0" smtClean="0"/>
          </a:p>
          <a:p>
            <a:r>
              <a:rPr lang="en-US" dirty="0" err="1" smtClean="0"/>
              <a:t>LinacLego</a:t>
            </a:r>
            <a:r>
              <a:rPr lang="en-US" dirty="0" smtClean="0"/>
              <a:t> was further developed to </a:t>
            </a:r>
            <a:r>
              <a:rPr lang="en-US" dirty="0" smtClean="0"/>
              <a:t>aid in the documentation of a </a:t>
            </a:r>
            <a:r>
              <a:rPr lang="en-US" dirty="0" err="1" smtClean="0"/>
              <a:t>linac</a:t>
            </a:r>
            <a:r>
              <a:rPr lang="en-US" dirty="0" smtClean="0"/>
              <a:t> lattice.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8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Collecting Slots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30</a:t>
            </a:fld>
            <a:endParaRPr lang="sv-SE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4248472" cy="48961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r="7309"/>
          <a:stretch/>
        </p:blipFill>
        <p:spPr bwMode="auto">
          <a:xfrm>
            <a:off x="4644008" y="1484784"/>
            <a:ext cx="4262909" cy="48961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44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Collecting Cells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31</a:t>
            </a:fld>
            <a:endParaRPr lang="sv-SE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19906"/>
          <a:stretch/>
        </p:blipFill>
        <p:spPr>
          <a:xfrm>
            <a:off x="18296" y="1562512"/>
            <a:ext cx="4205222" cy="47615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b="23856"/>
          <a:stretch/>
        </p:blipFill>
        <p:spPr>
          <a:xfrm>
            <a:off x="4572000" y="1562512"/>
            <a:ext cx="4466650" cy="48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Web Application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32</a:t>
            </a:fld>
            <a:endParaRPr lang="sv-S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96336" cy="480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LinacLego</a:t>
            </a:r>
            <a:r>
              <a:rPr lang="en-US" dirty="0"/>
              <a:t> Web Application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33</a:t>
            </a:fld>
            <a:endParaRPr lang="sv-S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84368" cy="498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Web Application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34</a:t>
            </a:fld>
            <a:endParaRPr lang="sv-S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884368" cy="498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4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LinacLego</a:t>
            </a:r>
            <a:r>
              <a:rPr lang="en-US" dirty="0"/>
              <a:t> Web Application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35</a:t>
            </a:fld>
            <a:endParaRPr lang="sv-S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524328" cy="47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2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LinacLego</a:t>
            </a:r>
            <a:r>
              <a:rPr lang="en-US" dirty="0" smtClean="0"/>
              <a:t> is a software package that can be used to quickly and accurately describe a </a:t>
            </a:r>
            <a:r>
              <a:rPr lang="en-US" dirty="0" err="1" smtClean="0"/>
              <a:t>linac</a:t>
            </a:r>
            <a:r>
              <a:rPr lang="en-US" dirty="0" smtClean="0"/>
              <a:t> lattice in a hierarchical format.</a:t>
            </a:r>
          </a:p>
          <a:p>
            <a:r>
              <a:rPr lang="en-US" dirty="0" smtClean="0"/>
              <a:t>It uses an XML based format that is easy for users to create and read.</a:t>
            </a:r>
          </a:p>
          <a:p>
            <a:r>
              <a:rPr lang="en-US" dirty="0" smtClean="0"/>
              <a:t>It is has a fairly large set engineering views and reports.</a:t>
            </a:r>
          </a:p>
          <a:p>
            <a:r>
              <a:rPr lang="en-US" dirty="0" smtClean="0"/>
              <a:t>The Java classes can be readily extended to handle many other types of beam-line elements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13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LinacLego</a:t>
            </a:r>
            <a:r>
              <a:rPr lang="en-GB" dirty="0"/>
              <a:t> is an XML based system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describing a linear accelerator lattice 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dirty="0"/>
              <a:t>an organized hierarchal manner.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hierarchal structure of </a:t>
            </a:r>
            <a:r>
              <a:rPr lang="en-GB" dirty="0" err="1"/>
              <a:t>LinacLego</a:t>
            </a:r>
            <a:r>
              <a:rPr lang="en-GB" dirty="0"/>
              <a:t> can be used to develop a product break-down structure of the </a:t>
            </a:r>
            <a:r>
              <a:rPr lang="en-GB" dirty="0" err="1" smtClean="0"/>
              <a:t>linac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XML  schema makes a complicated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readily </a:t>
            </a:r>
            <a:r>
              <a:rPr lang="en-GB" dirty="0"/>
              <a:t>human readable </a:t>
            </a:r>
            <a:endParaRPr lang="en-GB" dirty="0" smtClean="0"/>
          </a:p>
          <a:p>
            <a:pPr lvl="1"/>
            <a:r>
              <a:rPr lang="en-GB" dirty="0" smtClean="0"/>
              <a:t>as </a:t>
            </a:r>
            <a:r>
              <a:rPr lang="en-GB" dirty="0"/>
              <a:t>well as providing a flexible input platform for computer simulations, graphical design programs, and databases.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9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Lattice Design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Linear accelerator lattice designers use tools such as </a:t>
            </a:r>
            <a:r>
              <a:rPr lang="en-GB" dirty="0" err="1"/>
              <a:t>TraceWin</a:t>
            </a:r>
            <a:r>
              <a:rPr lang="en-GB" dirty="0"/>
              <a:t>, </a:t>
            </a:r>
            <a:r>
              <a:rPr lang="en-GB" dirty="0" err="1"/>
              <a:t>Parmilla</a:t>
            </a:r>
            <a:r>
              <a:rPr lang="en-GB" dirty="0"/>
              <a:t>, </a:t>
            </a:r>
            <a:r>
              <a:rPr lang="en-GB" dirty="0" err="1"/>
              <a:t>Dynac</a:t>
            </a:r>
            <a:r>
              <a:rPr lang="en-GB" dirty="0"/>
              <a:t>, etc. to simulate the beam response to the design. </a:t>
            </a:r>
            <a:endParaRPr lang="en-GB" dirty="0" smtClean="0"/>
          </a:p>
          <a:p>
            <a:r>
              <a:rPr lang="en-GB" dirty="0" smtClean="0"/>
              <a:t>Once </a:t>
            </a:r>
            <a:r>
              <a:rPr lang="en-GB" dirty="0"/>
              <a:t>the lattice designer is happy with the lattice design,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lattice design must be communicated to engineers </a:t>
            </a:r>
            <a:endParaRPr lang="en-GB" dirty="0" smtClean="0"/>
          </a:p>
          <a:p>
            <a:pPr lvl="1"/>
            <a:r>
              <a:rPr lang="en-GB" dirty="0" smtClean="0"/>
              <a:t>who </a:t>
            </a:r>
            <a:r>
              <a:rPr lang="en-GB" dirty="0"/>
              <a:t>must transform the idealized elements such as drifts, </a:t>
            </a:r>
            <a:r>
              <a:rPr lang="en-GB" dirty="0" err="1"/>
              <a:t>quadrupoles</a:t>
            </a:r>
            <a:r>
              <a:rPr lang="en-GB" dirty="0"/>
              <a:t>, bends, </a:t>
            </a:r>
            <a:r>
              <a:rPr lang="en-GB" dirty="0" err="1"/>
              <a:t>etc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used </a:t>
            </a:r>
            <a:r>
              <a:rPr lang="en-GB" dirty="0"/>
              <a:t>in the simulation into physical engineered components such as flanges, pipes, manifolds, etc.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input files to simulation programs are flat sequential ASCII text files </a:t>
            </a:r>
            <a:endParaRPr lang="en-GB" dirty="0" smtClean="0"/>
          </a:p>
          <a:p>
            <a:pPr lvl="1"/>
            <a:r>
              <a:rPr lang="en-GB" dirty="0" smtClean="0"/>
              <a:t>which </a:t>
            </a:r>
            <a:r>
              <a:rPr lang="en-GB" dirty="0"/>
              <a:t>for designs with a few number of components are easily human readable. </a:t>
            </a:r>
            <a:endParaRPr lang="en-GB" dirty="0" smtClean="0"/>
          </a:p>
          <a:p>
            <a:pPr lvl="1"/>
            <a:r>
              <a:rPr lang="en-GB" dirty="0" smtClean="0"/>
              <a:t>However</a:t>
            </a:r>
            <a:r>
              <a:rPr lang="en-GB" dirty="0"/>
              <a:t>, as the design becomes larger and more complex, these files get very difficult for a human to read, hence error-prone.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7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Linac</a:t>
            </a:r>
            <a:r>
              <a:rPr lang="en-US" dirty="0" smtClean="0"/>
              <a:t> Cells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situation worsens for designs </a:t>
            </a:r>
            <a:endParaRPr lang="en-US" dirty="0" smtClean="0"/>
          </a:p>
          <a:p>
            <a:pPr lvl="1"/>
            <a:r>
              <a:rPr lang="en-US" dirty="0" smtClean="0"/>
              <a:t>containing </a:t>
            </a:r>
            <a:r>
              <a:rPr lang="en-US" dirty="0"/>
              <a:t>large numbers of repeating cells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which only a few parameters such as </a:t>
            </a:r>
            <a:r>
              <a:rPr lang="en-US" dirty="0" err="1"/>
              <a:t>quadrupole</a:t>
            </a:r>
            <a:r>
              <a:rPr lang="en-US" dirty="0"/>
              <a:t> gradients or cavity fields change from cell to cell.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lattice designer must copy large blocks of flat text containing many parameters over and over in the file.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designer then wants to change a component value such as a drift length in a cell, </a:t>
            </a:r>
            <a:endParaRPr lang="en-US" dirty="0" smtClean="0"/>
          </a:p>
          <a:p>
            <a:pPr lvl="1"/>
            <a:r>
              <a:rPr lang="en-US" dirty="0" smtClean="0"/>
              <a:t>he </a:t>
            </a:r>
            <a:r>
              <a:rPr lang="en-US" dirty="0"/>
              <a:t>must then find each instance of this component in all the cells to make this change.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can often result in errors.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Reports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the component engineers would like to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types of elements he needs to </a:t>
            </a:r>
            <a:r>
              <a:rPr lang="en-US" dirty="0" smtClean="0"/>
              <a:t>construct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where these elements are located.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it is difficult to annotate the lattice design in the lattice input files,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difficult to compile the required data </a:t>
            </a:r>
            <a:endParaRPr lang="en-US" dirty="0" smtClean="0"/>
          </a:p>
          <a:p>
            <a:pPr lvl="1"/>
            <a:r>
              <a:rPr lang="en-US" dirty="0" smtClean="0"/>
              <a:t>without implementing </a:t>
            </a:r>
            <a:r>
              <a:rPr lang="en-US" dirty="0"/>
              <a:t>some type of ad-hoc program specific, comment format in the lattice input files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4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XML, Flat Files, &amp;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and XML structure to describe the lattice instead of flat files </a:t>
            </a:r>
            <a:endParaRPr lang="en-US" dirty="0" smtClean="0"/>
          </a:p>
          <a:p>
            <a:pPr lvl="1"/>
            <a:r>
              <a:rPr lang="en-US" dirty="0" smtClean="0"/>
              <a:t>makes </a:t>
            </a:r>
            <a:r>
              <a:rPr lang="en-US" dirty="0"/>
              <a:t>it easy to group and organize the lattice so that humans can understand the lattice structure.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XML format also readily permits the easy implementation of XML models that can be used to describe repeating structures in which only a few parameters vary from structure to structure.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the XML format is machine readable, data queries are straightforward to implement</a:t>
            </a:r>
            <a:r>
              <a:rPr lang="en-US" dirty="0" smtClean="0"/>
              <a:t>.</a:t>
            </a:r>
          </a:p>
          <a:p>
            <a:r>
              <a:rPr lang="en-US" dirty="0"/>
              <a:t>This, of course can be done with a carefully designed database</a:t>
            </a:r>
          </a:p>
          <a:p>
            <a:pPr lvl="1"/>
            <a:r>
              <a:rPr lang="en-US" dirty="0"/>
              <a:t>But in the design stage as for the case of ESS, developing these databases with ever changing requirements from the user can be frustrating for the </a:t>
            </a:r>
            <a:r>
              <a:rPr lang="en-US" dirty="0" smtClean="0"/>
              <a:t>developer.</a:t>
            </a:r>
          </a:p>
          <a:p>
            <a:pPr lvl="1"/>
            <a:r>
              <a:rPr lang="en-US" dirty="0" smtClean="0"/>
              <a:t>The XML format is easier to work with in the design and prototyping stage</a:t>
            </a:r>
          </a:p>
          <a:p>
            <a:pPr lvl="1"/>
            <a:r>
              <a:rPr lang="en-US" dirty="0" smtClean="0"/>
              <a:t>As the lattice design stabilizes The XML format can provide the upload information for a more sophisticated database.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93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importance of not burdening the lattice designer with new design syntax cannot be overstated</a:t>
            </a:r>
            <a:r>
              <a:rPr lang="en-US" dirty="0" smtClean="0"/>
              <a:t>.</a:t>
            </a:r>
          </a:p>
          <a:p>
            <a:r>
              <a:rPr lang="en-GB" dirty="0" err="1" smtClean="0"/>
              <a:t>LinacLego</a:t>
            </a:r>
            <a:r>
              <a:rPr lang="en-GB" dirty="0" smtClean="0"/>
              <a:t> </a:t>
            </a:r>
            <a:r>
              <a:rPr lang="en-GB" dirty="0"/>
              <a:t>takes the flat ASCII lattice input file, of which the only format currently implemented is </a:t>
            </a:r>
            <a:r>
              <a:rPr lang="en-GB" dirty="0" err="1"/>
              <a:t>TraceWin</a:t>
            </a:r>
            <a:r>
              <a:rPr lang="en-GB" dirty="0"/>
              <a:t>, from the lattice designer and converts it to an XML format following an appropriate XML schema. </a:t>
            </a:r>
          </a:p>
          <a:p>
            <a:r>
              <a:rPr lang="en-GB" dirty="0" err="1" smtClean="0"/>
              <a:t>LinacLego</a:t>
            </a:r>
            <a:r>
              <a:rPr lang="en-GB" dirty="0" smtClean="0"/>
              <a:t> </a:t>
            </a:r>
            <a:r>
              <a:rPr lang="en-GB" dirty="0"/>
              <a:t>then provides tools that aid the accelerator engineers into organizing the XML description of the lattice into a hierarchical form.</a:t>
            </a:r>
          </a:p>
          <a:p>
            <a:r>
              <a:rPr lang="en-GB" dirty="0" smtClean="0"/>
              <a:t>As </a:t>
            </a:r>
            <a:r>
              <a:rPr lang="en-GB" dirty="0"/>
              <a:t>a check of the conversion integrity, </a:t>
            </a:r>
            <a:r>
              <a:rPr lang="en-GB" dirty="0" err="1"/>
              <a:t>LinacLego</a:t>
            </a:r>
            <a:r>
              <a:rPr lang="en-GB" dirty="0"/>
              <a:t> returns a flat ASCII lattice input file, of which the only formats currently implemented are </a:t>
            </a:r>
            <a:r>
              <a:rPr lang="en-GB" dirty="0" err="1"/>
              <a:t>TraceWin</a:t>
            </a:r>
            <a:r>
              <a:rPr lang="en-GB" dirty="0"/>
              <a:t> and </a:t>
            </a:r>
            <a:r>
              <a:rPr lang="en-GB" dirty="0" err="1"/>
              <a:t>Dynac</a:t>
            </a:r>
            <a:r>
              <a:rPr lang="en-GB" dirty="0"/>
              <a:t>.</a:t>
            </a:r>
          </a:p>
          <a:p>
            <a:r>
              <a:rPr lang="en-GB" dirty="0" err="1" smtClean="0"/>
              <a:t>LinacLego</a:t>
            </a:r>
            <a:r>
              <a:rPr lang="en-GB" dirty="0" smtClean="0"/>
              <a:t> </a:t>
            </a:r>
            <a:r>
              <a:rPr lang="en-GB" dirty="0"/>
              <a:t>provides a PBS tree view of the lattice in addition to comma separated value (.csv) reports.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LinacLego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16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S Cor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Core Powerpoint.pptx</Template>
  <TotalTime>12249</TotalTime>
  <Words>1686</Words>
  <Application>Microsoft Office PowerPoint</Application>
  <PresentationFormat>On-screen Show (4:3)</PresentationFormat>
  <Paragraphs>219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ESS Core Powerpoint</vt:lpstr>
      <vt:lpstr>LinacLego</vt:lpstr>
      <vt:lpstr>LinacLego</vt:lpstr>
      <vt:lpstr>Origin</vt:lpstr>
      <vt:lpstr>Overview</vt:lpstr>
      <vt:lpstr>Working with Lattice Design Tools</vt:lpstr>
      <vt:lpstr>Linac Cells</vt:lpstr>
      <vt:lpstr>Engineering Reports</vt:lpstr>
      <vt:lpstr>XML, Flat Files, &amp; Databases</vt:lpstr>
      <vt:lpstr>Workflow</vt:lpstr>
      <vt:lpstr>Lattice Release WorkFlow</vt:lpstr>
      <vt:lpstr>LinacLego Structure</vt:lpstr>
      <vt:lpstr>LinacLego XML Hierarchy</vt:lpstr>
      <vt:lpstr>LinacLego Id’s </vt:lpstr>
      <vt:lpstr>LinacLego XML components</vt:lpstr>
      <vt:lpstr>Data Element &lt;d&gt;</vt:lpstr>
      <vt:lpstr>Beam-line Element &lt;ble&gt;</vt:lpstr>
      <vt:lpstr>BeamLineElement Abstract Java Class</vt:lpstr>
      <vt:lpstr>BeamLineElement Abstract Java Class</vt:lpstr>
      <vt:lpstr>Slot &lt;slot&gt;</vt:lpstr>
      <vt:lpstr>Slot Model &lt;slotModel&gt;</vt:lpstr>
      <vt:lpstr>Cell &lt;cell&gt;</vt:lpstr>
      <vt:lpstr>Section &lt;section&gt;</vt:lpstr>
      <vt:lpstr>Linac &lt;linac&gt;</vt:lpstr>
      <vt:lpstr>Control Points</vt:lpstr>
      <vt:lpstr>Control Points &lt;cnpt&gt;</vt:lpstr>
      <vt:lpstr>XML Include Files</vt:lpstr>
      <vt:lpstr>The LinacLego Application</vt:lpstr>
      <vt:lpstr>LinacLego Application Views</vt:lpstr>
      <vt:lpstr>Building a LinacLego from TraceWin</vt:lpstr>
      <vt:lpstr>Building and Collecting Slots</vt:lpstr>
      <vt:lpstr>Building and Collecting Cells</vt:lpstr>
      <vt:lpstr>LinacLego Web Application</vt:lpstr>
      <vt:lpstr>LinacLego Web Application</vt:lpstr>
      <vt:lpstr>LinacLego Web Application</vt:lpstr>
      <vt:lpstr>LinacLego Web Application</vt:lpstr>
      <vt:lpstr>Summary</vt:lpstr>
    </vt:vector>
  </TitlesOfParts>
  <Company>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McGinnis</dc:creator>
  <cp:lastModifiedBy>David McGinnis</cp:lastModifiedBy>
  <cp:revision>216</cp:revision>
  <dcterms:created xsi:type="dcterms:W3CDTF">2013-10-29T16:05:10Z</dcterms:created>
  <dcterms:modified xsi:type="dcterms:W3CDTF">2014-07-23T11:40:09Z</dcterms:modified>
</cp:coreProperties>
</file>