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3" r:id="rId2"/>
    <p:sldMasterId id="2147483747" r:id="rId3"/>
  </p:sldMasterIdLst>
  <p:notesMasterIdLst>
    <p:notesMasterId r:id="rId22"/>
  </p:notesMasterIdLst>
  <p:sldIdLst>
    <p:sldId id="1312" r:id="rId4"/>
    <p:sldId id="1315" r:id="rId5"/>
    <p:sldId id="1314" r:id="rId6"/>
    <p:sldId id="1321" r:id="rId7"/>
    <p:sldId id="1322" r:id="rId8"/>
    <p:sldId id="1324" r:id="rId9"/>
    <p:sldId id="1323" r:id="rId10"/>
    <p:sldId id="1329" r:id="rId11"/>
    <p:sldId id="1293" r:id="rId12"/>
    <p:sldId id="1291" r:id="rId13"/>
    <p:sldId id="1325" r:id="rId14"/>
    <p:sldId id="1316" r:id="rId15"/>
    <p:sldId id="1317" r:id="rId16"/>
    <p:sldId id="1318" r:id="rId17"/>
    <p:sldId id="1319" r:id="rId18"/>
    <p:sldId id="1326" r:id="rId19"/>
    <p:sldId id="1327" r:id="rId20"/>
    <p:sldId id="1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F14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0"/>
    <p:restoredTop sz="77530" autoAdjust="0"/>
  </p:normalViewPr>
  <p:slideViewPr>
    <p:cSldViewPr snapToGrid="0" snapToObjects="1">
      <p:cViewPr varScale="1">
        <p:scale>
          <a:sx n="98" d="100"/>
          <a:sy n="98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9739-7EF2-434F-9143-165AE09AC61A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CA300-3C6B-014E-8C07-A759A133D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</a:t>
            </a:r>
            <a:r>
              <a:rPr lang="en-US" sz="1600" b="1" dirty="0" err="1" smtClean="0">
                <a:solidFill>
                  <a:srgbClr val="1F497D"/>
                </a:solidFill>
                <a:latin typeface="Times New Roman"/>
                <a:cs typeface="Times New Roman"/>
              </a:rPr>
              <a:t>PRedictive</a:t>
            </a:r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 Integrated </a:t>
            </a:r>
          </a:p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346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6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44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8A2B6802-6ECA-3C40-9AA2-46A5E992E7F6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10/4/18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2EB-6565-834E-AEDD-B15336913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568841" y="6290235"/>
            <a:ext cx="4419600" cy="584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>
                <a:solidFill>
                  <a:srgbClr val="1F497D"/>
                </a:solidFill>
                <a:latin typeface="Calibri"/>
              </a:rPr>
              <a:t>Center for  PRedictive Integrated </a:t>
            </a:r>
          </a:p>
          <a:p>
            <a:pPr algn="ctr"/>
            <a:r>
              <a:rPr lang="en-US" sz="1600" smtClean="0">
                <a:solidFill>
                  <a:srgbClr val="1F497D"/>
                </a:solidFill>
                <a:latin typeface="Calibri"/>
              </a:rPr>
              <a:t>Structural Materials Science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623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175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2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2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744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6" indent="0">
              <a:buNone/>
              <a:defRPr sz="1600" b="1"/>
            </a:lvl4pPr>
            <a:lvl5pPr marL="1827899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51" indent="0">
              <a:buNone/>
              <a:defRPr sz="1600" b="1"/>
            </a:lvl7pPr>
            <a:lvl8pPr marL="3198825" indent="0">
              <a:buNone/>
              <a:defRPr sz="1600" b="1"/>
            </a:lvl8pPr>
            <a:lvl9pPr marL="36558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6" indent="0">
              <a:buNone/>
              <a:defRPr sz="1600" b="1"/>
            </a:lvl4pPr>
            <a:lvl5pPr marL="1827899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51" indent="0">
              <a:buNone/>
              <a:defRPr sz="1600" b="1"/>
            </a:lvl7pPr>
            <a:lvl8pPr marL="3198825" indent="0">
              <a:buNone/>
              <a:defRPr sz="1600" b="1"/>
            </a:lvl8pPr>
            <a:lvl9pPr marL="36558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2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3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0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6" indent="0">
              <a:buNone/>
              <a:defRPr sz="900"/>
            </a:lvl4pPr>
            <a:lvl5pPr marL="1827899" indent="0">
              <a:buNone/>
              <a:defRPr sz="900"/>
            </a:lvl5pPr>
            <a:lvl6pPr marL="2284874" indent="0">
              <a:buNone/>
              <a:defRPr sz="900"/>
            </a:lvl6pPr>
            <a:lvl7pPr marL="2741851" indent="0">
              <a:buNone/>
              <a:defRPr sz="900"/>
            </a:lvl7pPr>
            <a:lvl8pPr marL="3198825" indent="0">
              <a:buNone/>
              <a:defRPr sz="900"/>
            </a:lvl8pPr>
            <a:lvl9pPr marL="36558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44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76" indent="0">
              <a:buNone/>
              <a:defRPr sz="2800"/>
            </a:lvl2pPr>
            <a:lvl3pPr marL="913952" indent="0">
              <a:buNone/>
              <a:defRPr sz="2400"/>
            </a:lvl3pPr>
            <a:lvl4pPr marL="1370926" indent="0">
              <a:buNone/>
              <a:defRPr sz="2000"/>
            </a:lvl4pPr>
            <a:lvl5pPr marL="1827899" indent="0">
              <a:buNone/>
              <a:defRPr sz="2000"/>
            </a:lvl5pPr>
            <a:lvl6pPr marL="2284874" indent="0">
              <a:buNone/>
              <a:defRPr sz="2000"/>
            </a:lvl6pPr>
            <a:lvl7pPr marL="2741851" indent="0">
              <a:buNone/>
              <a:defRPr sz="2000"/>
            </a:lvl7pPr>
            <a:lvl8pPr marL="3198825" indent="0">
              <a:buNone/>
              <a:defRPr sz="2000"/>
            </a:lvl8pPr>
            <a:lvl9pPr marL="36558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6" indent="0">
              <a:buNone/>
              <a:defRPr sz="900"/>
            </a:lvl4pPr>
            <a:lvl5pPr marL="1827899" indent="0">
              <a:buNone/>
              <a:defRPr sz="900"/>
            </a:lvl5pPr>
            <a:lvl6pPr marL="2284874" indent="0">
              <a:buNone/>
              <a:defRPr sz="900"/>
            </a:lvl6pPr>
            <a:lvl7pPr marL="2741851" indent="0">
              <a:buNone/>
              <a:defRPr sz="900"/>
            </a:lvl7pPr>
            <a:lvl8pPr marL="3198825" indent="0">
              <a:buNone/>
              <a:defRPr sz="900"/>
            </a:lvl8pPr>
            <a:lvl9pPr marL="36558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10/4/18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3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theme" Target="../theme/theme2.xml"/><Relationship Id="rId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3223"/>
            <a:ext cx="8229600" cy="1143000"/>
          </a:xfrm>
          <a:prstGeom prst="rect">
            <a:avLst/>
          </a:prstGeom>
        </p:spPr>
        <p:txBody>
          <a:bodyPr vert="horz" lIns="91395" tIns="45698" rIns="91395" bIns="4569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395" tIns="45698" rIns="91395" bIns="45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493" y="6334951"/>
            <a:ext cx="2586744" cy="4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2013 Michigan Logo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843" y="6268336"/>
            <a:ext cx="517115" cy="56847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4503" y="6205352"/>
            <a:ext cx="8772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7406967" y="6334951"/>
            <a:ext cx="1687910" cy="455205"/>
            <a:chOff x="7406967" y="6334951"/>
            <a:chExt cx="1687910" cy="455205"/>
          </a:xfrm>
        </p:grpSpPr>
        <p:sp>
          <p:nvSpPr>
            <p:cNvPr id="12" name="矩形 5"/>
            <p:cNvSpPr/>
            <p:nvPr/>
          </p:nvSpPr>
          <p:spPr>
            <a:xfrm>
              <a:off x="7406967" y="6334951"/>
              <a:ext cx="1687910" cy="455205"/>
            </a:xfrm>
            <a:prstGeom prst="rect">
              <a:avLst/>
            </a:prstGeom>
            <a:solidFill>
              <a:srgbClr val="2148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76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pic>
          <p:nvPicPr>
            <p:cNvPr id="13" name="图片 6" descr="prisms-logo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4667" y="6470055"/>
              <a:ext cx="1368778" cy="290578"/>
            </a:xfrm>
            <a:prstGeom prst="rect">
              <a:avLst/>
            </a:prstGeom>
          </p:spPr>
        </p:pic>
      </p:grp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Center </a:t>
            </a:r>
            <a:r>
              <a:rPr lang="en-US" sz="1600" b="1" dirty="0">
                <a:solidFill>
                  <a:srgbClr val="1F497D"/>
                </a:solidFill>
                <a:latin typeface="Times New Roman"/>
                <a:cs typeface="Times New Roman"/>
              </a:rPr>
              <a:t>for </a:t>
            </a:r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1F497D"/>
                </a:solidFill>
                <a:latin typeface="Times New Roman"/>
                <a:cs typeface="Times New Roman"/>
              </a:rPr>
              <a:t>PRedictive</a:t>
            </a:r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 Integrated </a:t>
            </a:r>
          </a:p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28"/>
          <p:cNvSpPr/>
          <p:nvPr userDrawn="1"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76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210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697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731" indent="-342731" algn="l" defTabSz="45697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83" indent="-285609" algn="l" defTabSz="4569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35" indent="-228488" algn="l" defTabSz="4569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11" indent="-228488" algn="l" defTabSz="4569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88" indent="-228488" algn="l" defTabSz="4569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64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38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3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87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99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74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1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25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1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"/>
            <a:ext cx="9144000" cy="5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0706B74A-FC86-4F43-83EB-56E873241F13}" type="slidenum">
              <a:rPr lang="en-US"/>
              <a:pPr defTabSz="914400"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28"/>
          <p:cNvSpPr/>
          <p:nvPr userDrawn="1"/>
        </p:nvSpPr>
        <p:spPr>
          <a:xfrm>
            <a:off x="-14110" y="1"/>
            <a:ext cx="9158110" cy="760440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76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16441" y="6273299"/>
            <a:ext cx="4419600" cy="58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1F497D"/>
                </a:solidFill>
                <a:latin typeface="Calibri"/>
              </a:rPr>
              <a:t>Center for  </a:t>
            </a:r>
            <a:r>
              <a:rPr lang="en-US" sz="1600" dirty="0" err="1">
                <a:solidFill>
                  <a:srgbClr val="1F497D"/>
                </a:solidFill>
                <a:latin typeface="Calibri"/>
              </a:rPr>
              <a:t>PRedictive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 Integrated </a:t>
            </a:r>
          </a:p>
          <a:p>
            <a:pPr algn="ctr"/>
            <a:r>
              <a:rPr lang="en-US" sz="1600" dirty="0">
                <a:solidFill>
                  <a:srgbClr val="1F497D"/>
                </a:solidFill>
                <a:latin typeface="Calibri"/>
              </a:rPr>
              <a:t>Structural Materials Science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341033" y="6359748"/>
            <a:ext cx="1666382" cy="455204"/>
            <a:chOff x="7491729" y="6402796"/>
            <a:chExt cx="1666382" cy="455204"/>
          </a:xfrm>
        </p:grpSpPr>
        <p:sp>
          <p:nvSpPr>
            <p:cNvPr id="10" name="矩形 164"/>
            <p:cNvSpPr/>
            <p:nvPr/>
          </p:nvSpPr>
          <p:spPr>
            <a:xfrm>
              <a:off x="7491729" y="6402796"/>
              <a:ext cx="1666382" cy="455204"/>
            </a:xfrm>
            <a:prstGeom prst="rect">
              <a:avLst/>
            </a:prstGeom>
            <a:solidFill>
              <a:srgbClr val="2148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76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pic>
          <p:nvPicPr>
            <p:cNvPr id="11" name="图片 165" descr="prisms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4667" y="6470055"/>
              <a:ext cx="1368778" cy="290578"/>
            </a:xfrm>
            <a:prstGeom prst="rect">
              <a:avLst/>
            </a:prstGeom>
          </p:spPr>
        </p:pic>
      </p:grpSp>
      <p:pic>
        <p:nvPicPr>
          <p:cNvPr id="12" name="Picture 11" descr="2013 Michigan 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1770" y="6293756"/>
            <a:ext cx="474110" cy="5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9377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"/>
            <a:ext cx="9144000" cy="5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0706B74A-FC86-4F43-83EB-56E873241F13}" type="slidenum">
              <a:rPr lang="en-US"/>
              <a:pPr defTabSz="914400"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28"/>
          <p:cNvSpPr/>
          <p:nvPr userDrawn="1"/>
        </p:nvSpPr>
        <p:spPr>
          <a:xfrm>
            <a:off x="-14110" y="1"/>
            <a:ext cx="9158110" cy="760440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76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16441" y="6273299"/>
            <a:ext cx="4419600" cy="58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1F497D"/>
                </a:solidFill>
                <a:latin typeface="Calibri"/>
              </a:rPr>
              <a:t>Center for  </a:t>
            </a:r>
            <a:r>
              <a:rPr lang="en-US" sz="1600" dirty="0" err="1">
                <a:solidFill>
                  <a:srgbClr val="1F497D"/>
                </a:solidFill>
                <a:latin typeface="Calibri"/>
              </a:rPr>
              <a:t>PRedictive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 Integrated </a:t>
            </a:r>
          </a:p>
          <a:p>
            <a:pPr algn="ctr"/>
            <a:r>
              <a:rPr lang="en-US" sz="1600" dirty="0">
                <a:solidFill>
                  <a:srgbClr val="1F497D"/>
                </a:solidFill>
                <a:latin typeface="Calibri"/>
              </a:rPr>
              <a:t>Structural Materials Science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341033" y="6359748"/>
            <a:ext cx="1666382" cy="455204"/>
            <a:chOff x="7491729" y="6402796"/>
            <a:chExt cx="1666382" cy="455204"/>
          </a:xfrm>
        </p:grpSpPr>
        <p:sp>
          <p:nvSpPr>
            <p:cNvPr id="10" name="矩形 164"/>
            <p:cNvSpPr/>
            <p:nvPr/>
          </p:nvSpPr>
          <p:spPr>
            <a:xfrm>
              <a:off x="7491729" y="6402796"/>
              <a:ext cx="1666382" cy="455204"/>
            </a:xfrm>
            <a:prstGeom prst="rect">
              <a:avLst/>
            </a:prstGeom>
            <a:solidFill>
              <a:srgbClr val="2148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76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pic>
          <p:nvPicPr>
            <p:cNvPr id="11" name="图片 165" descr="prisms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4667" y="6470055"/>
              <a:ext cx="1368778" cy="290578"/>
            </a:xfrm>
            <a:prstGeom prst="rect">
              <a:avLst/>
            </a:prstGeom>
          </p:spPr>
        </p:pic>
      </p:grpSp>
      <p:pic>
        <p:nvPicPr>
          <p:cNvPr id="12" name="Picture 11" descr="2013 Michigan Log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1770" y="6293756"/>
            <a:ext cx="474110" cy="5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9.png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8" Type="http://schemas.openxmlformats.org/officeDocument/2006/relationships/image" Target="../media/image10.emf"/><Relationship Id="rId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732"/>
            <a:ext cx="9144000" cy="1456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34000"/>
          </a:blip>
          <a:srcRect l="741" t="33363" r="926"/>
          <a:stretch/>
        </p:blipFill>
        <p:spPr>
          <a:xfrm>
            <a:off x="0" y="-67732"/>
            <a:ext cx="9144000" cy="63007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54677"/>
            <a:ext cx="7772400" cy="172085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The PRISMS Phase Field Code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31334" y="3268143"/>
            <a:ext cx="7281333" cy="23706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Trainers: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Steve DeWitt (PRISMS-PF Lead Developer)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Beck Andrews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David </a:t>
            </a:r>
            <a:r>
              <a:rPr lang="en-US" dirty="0" err="1" smtClean="0">
                <a:solidFill>
                  <a:srgbClr val="000000"/>
                </a:solidFill>
              </a:rPr>
              <a:t>Montiel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log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4" b="22621"/>
          <a:stretch/>
        </p:blipFill>
        <p:spPr>
          <a:xfrm>
            <a:off x="1243017" y="514806"/>
            <a:ext cx="6827630" cy="113788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Types of PRISMS-PF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4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Uses PRISMS-PF applications</a:t>
            </a:r>
          </a:p>
          <a:p>
            <a:pPr marL="914400" lvl="1" indent="-514350"/>
            <a:r>
              <a:rPr lang="en-US" dirty="0" smtClean="0"/>
              <a:t>No C++ knowledge needed</a:t>
            </a:r>
          </a:p>
          <a:p>
            <a:pPr marL="914400" lvl="1" indent="-514350"/>
            <a:r>
              <a:rPr lang="en-US" dirty="0" smtClean="0"/>
              <a:t>No </a:t>
            </a:r>
            <a:r>
              <a:rPr lang="en-US" dirty="0" err="1" smtClean="0"/>
              <a:t>deal.II</a:t>
            </a:r>
            <a:r>
              <a:rPr lang="en-US" dirty="0" smtClean="0"/>
              <a:t> knowledge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PRISMS-PF applications</a:t>
            </a:r>
          </a:p>
          <a:p>
            <a:pPr marL="914400" lvl="1" indent="-514350"/>
            <a:r>
              <a:rPr lang="en-US" dirty="0" smtClean="0"/>
              <a:t>Minimal C++ knowledge needed</a:t>
            </a:r>
          </a:p>
          <a:p>
            <a:pPr marL="914400" lvl="1" indent="-514350"/>
            <a:r>
              <a:rPr lang="en-US" dirty="0" smtClean="0"/>
              <a:t>No </a:t>
            </a:r>
            <a:r>
              <a:rPr lang="en-US" dirty="0" err="1" smtClean="0"/>
              <a:t>deal.II</a:t>
            </a:r>
            <a:r>
              <a:rPr lang="en-US" dirty="0" smtClean="0"/>
              <a:t> knowledge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Extends PRISMS-PF itself</a:t>
            </a:r>
          </a:p>
          <a:p>
            <a:pPr marL="914400" lvl="1" indent="-514350"/>
            <a:r>
              <a:rPr lang="en-US" dirty="0" smtClean="0"/>
              <a:t>C++ knowledge needed</a:t>
            </a:r>
          </a:p>
          <a:p>
            <a:pPr marL="914400" lvl="1" indent="-514350"/>
            <a:r>
              <a:rPr lang="en-US" dirty="0" err="1" smtClean="0"/>
              <a:t>deal.II</a:t>
            </a:r>
            <a:r>
              <a:rPr lang="en-US" dirty="0" smtClean="0"/>
              <a:t> knowledge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00"/>
            <a:ext cx="8229600" cy="4525963"/>
          </a:xfrm>
        </p:spPr>
        <p:txBody>
          <a:bodyPr/>
          <a:lstStyle/>
          <a:p>
            <a:r>
              <a:rPr lang="en-US" dirty="0" smtClean="0"/>
              <a:t>Online </a:t>
            </a:r>
            <a:r>
              <a:rPr lang="en-US" dirty="0"/>
              <a:t>u</a:t>
            </a:r>
            <a:r>
              <a:rPr lang="en-US" dirty="0" smtClean="0"/>
              <a:t>ser manual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Online forum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Skype office hours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2714"/>
          <a:stretch/>
        </p:blipFill>
        <p:spPr>
          <a:xfrm>
            <a:off x="2583941" y="3601196"/>
            <a:ext cx="3746204" cy="1327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73" y="5441247"/>
            <a:ext cx="671571" cy="671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295"/>
          <a:stretch/>
        </p:blipFill>
        <p:spPr>
          <a:xfrm>
            <a:off x="1841181" y="1869293"/>
            <a:ext cx="2089303" cy="1300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4401"/>
          <a:stretch/>
        </p:blipFill>
        <p:spPr>
          <a:xfrm>
            <a:off x="4732202" y="1869292"/>
            <a:ext cx="2121292" cy="1300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36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PRISMS-PF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/prisms-center/</a:t>
            </a:r>
            <a:r>
              <a:rPr lang="en-US" dirty="0" err="1"/>
              <a:t>phaseField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00200"/>
            <a:ext cx="87545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 this on the command line:</a:t>
            </a:r>
          </a:p>
          <a:p>
            <a:pPr marL="0" indent="0">
              <a:buNone/>
            </a:pPr>
            <a:r>
              <a:rPr lang="en-US" sz="2400" dirty="0" smtClean="0"/>
              <a:t>source </a:t>
            </a:r>
            <a:r>
              <a:rPr lang="en-US" sz="2400" dirty="0"/>
              <a:t>/</a:t>
            </a:r>
            <a:r>
              <a:rPr lang="en-US" sz="2400" dirty="0" err="1"/>
              <a:t>afs</a:t>
            </a:r>
            <a:r>
              <a:rPr lang="en-US" sz="2400" dirty="0"/>
              <a:t>/</a:t>
            </a:r>
            <a:r>
              <a:rPr lang="en-US" sz="2400" dirty="0" err="1"/>
              <a:t>umich.edu</a:t>
            </a:r>
            <a:r>
              <a:rPr lang="en-US" sz="2400" dirty="0"/>
              <a:t>/user/s/t/</a:t>
            </a:r>
            <a:r>
              <a:rPr lang="en-US" sz="2400" dirty="0" err="1"/>
              <a:t>stvdwtt</a:t>
            </a:r>
            <a:r>
              <a:rPr lang="en-US" sz="2400" dirty="0"/>
              <a:t>/</a:t>
            </a:r>
            <a:r>
              <a:rPr lang="en-US" sz="2400" dirty="0" smtClean="0"/>
              <a:t>Public/</a:t>
            </a:r>
            <a:r>
              <a:rPr lang="en-US" sz="2400" dirty="0" err="1" smtClean="0"/>
              <a:t>prismspf_script.sh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4496"/>
            <a:ext cx="9144000" cy="14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71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the Materials Commons Command Line Interface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333" y="1600200"/>
            <a:ext cx="8754534" cy="4525963"/>
          </a:xfrm>
          <a:prstGeom prst="rect">
            <a:avLst/>
          </a:prstGeom>
        </p:spPr>
        <p:txBody>
          <a:bodyPr vert="horz" lIns="91395" tIns="45698" rIns="91395" bIns="45698" rtlCol="0">
            <a:norm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Type this on the command line: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source /</a:t>
            </a:r>
            <a:r>
              <a:rPr lang="en-US" sz="2400" dirty="0" err="1" smtClean="0"/>
              <a:t>afs</a:t>
            </a:r>
            <a:r>
              <a:rPr lang="en-US" sz="2400" dirty="0" smtClean="0"/>
              <a:t>/</a:t>
            </a:r>
            <a:r>
              <a:rPr lang="en-US" sz="2400" dirty="0" err="1" smtClean="0"/>
              <a:t>umich.edu</a:t>
            </a:r>
            <a:r>
              <a:rPr lang="en-US" sz="2400" dirty="0" smtClean="0"/>
              <a:t>/user/s/t/</a:t>
            </a:r>
            <a:r>
              <a:rPr lang="en-US" sz="2400" dirty="0" err="1" smtClean="0"/>
              <a:t>stvdwtt</a:t>
            </a:r>
            <a:r>
              <a:rPr lang="en-US" sz="2400" dirty="0" smtClean="0"/>
              <a:t>/Public/</a:t>
            </a:r>
            <a:r>
              <a:rPr lang="en-US" sz="2400" dirty="0" err="1" smtClean="0"/>
              <a:t>install_mccli.sh</a:t>
            </a: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2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Materials Commons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for your Materials Commons projects and enter it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mc_projects</a:t>
            </a:r>
            <a:endParaRPr lang="en-US" dirty="0" smtClean="0"/>
          </a:p>
          <a:p>
            <a:pPr lvl="1"/>
            <a:r>
              <a:rPr lang="en-US" dirty="0" smtClean="0"/>
              <a:t>$ cd </a:t>
            </a:r>
            <a:r>
              <a:rPr lang="en-US" dirty="0" err="1" smtClean="0"/>
              <a:t>mc_projects</a:t>
            </a:r>
            <a:endParaRPr lang="en-US" dirty="0" smtClean="0"/>
          </a:p>
          <a:p>
            <a:r>
              <a:rPr lang="en-US" dirty="0" smtClean="0"/>
              <a:t>View current Materials Commons projects</a:t>
            </a:r>
          </a:p>
          <a:p>
            <a:pPr lvl="1"/>
            <a:r>
              <a:rPr lang="en-US" dirty="0" smtClean="0"/>
              <a:t>$ mc </a:t>
            </a:r>
            <a:r>
              <a:rPr lang="en-US" dirty="0" err="1" smtClean="0"/>
              <a:t>proj</a:t>
            </a:r>
            <a:endParaRPr lang="en-US" dirty="0" smtClean="0"/>
          </a:p>
          <a:p>
            <a:r>
              <a:rPr lang="en-US" dirty="0" smtClean="0"/>
              <a:t>Clone the project to your local machine</a:t>
            </a:r>
          </a:p>
          <a:p>
            <a:pPr lvl="1"/>
            <a:r>
              <a:rPr lang="en-US" dirty="0" smtClean="0"/>
              <a:t>$mc clone [id of the project]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Enter the project directory</a:t>
            </a:r>
          </a:p>
          <a:p>
            <a:pPr lvl="1"/>
            <a:r>
              <a:rPr lang="en-US" dirty="0" smtClean="0"/>
              <a:t>$ cd [project name]</a:t>
            </a:r>
          </a:p>
          <a:p>
            <a:r>
              <a:rPr lang="en-US" dirty="0" smtClean="0"/>
              <a:t>Copy a PRISMS-PF app directory here</a:t>
            </a:r>
          </a:p>
          <a:p>
            <a:pPr lvl="1"/>
            <a:r>
              <a:rPr lang="en-US" dirty="0" smtClean="0"/>
              <a:t>Either using ‘</a:t>
            </a:r>
            <a:r>
              <a:rPr lang="en-US" dirty="0" err="1" smtClean="0"/>
              <a:t>cp</a:t>
            </a:r>
            <a:r>
              <a:rPr lang="en-US" dirty="0" smtClean="0"/>
              <a:t>’ or the GUI</a:t>
            </a:r>
          </a:p>
          <a:p>
            <a:r>
              <a:rPr lang="en-US" dirty="0" smtClean="0"/>
              <a:t>Enter that directory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[app name]</a:t>
            </a:r>
          </a:p>
          <a:p>
            <a:r>
              <a:rPr lang="en-US" dirty="0" smtClean="0"/>
              <a:t>Parse the input files and upload the results</a:t>
            </a:r>
          </a:p>
          <a:p>
            <a:pPr lvl="1"/>
            <a:r>
              <a:rPr lang="en-US" dirty="0"/>
              <a:t>$ mc </a:t>
            </a:r>
            <a:r>
              <a:rPr lang="en-US" dirty="0" err="1"/>
              <a:t>prismspf</a:t>
            </a:r>
            <a:r>
              <a:rPr lang="en-US" dirty="0"/>
              <a:t> simulation --create --full-simulation --</a:t>
            </a:r>
            <a:r>
              <a:rPr lang="en-US" dirty="0" err="1"/>
              <a:t>proc</a:t>
            </a:r>
            <a:r>
              <a:rPr lang="en-US" dirty="0"/>
              <a:t>-name Dendritic Solidification --</a:t>
            </a:r>
            <a:r>
              <a:rPr lang="en-US" dirty="0" err="1"/>
              <a:t>num</a:t>
            </a:r>
            <a:r>
              <a:rPr lang="en-US" dirty="0"/>
              <a:t>-cores 8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1467"/>
            <a:ext cx="8229600" cy="37046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Learn enough of PRISMS-PF to allow you to go home and start using it in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838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Schedule:</a:t>
            </a:r>
          </a:p>
          <a:p>
            <a:pPr lvl="1"/>
            <a:r>
              <a:rPr lang="en-US" dirty="0" smtClean="0"/>
              <a:t>Brief introductory comments</a:t>
            </a:r>
          </a:p>
          <a:p>
            <a:pPr lvl="1"/>
            <a:r>
              <a:rPr lang="en-US" dirty="0" smtClean="0"/>
              <a:t>Guided walkthrough</a:t>
            </a:r>
          </a:p>
          <a:p>
            <a:pPr lvl="2"/>
            <a:r>
              <a:rPr lang="en-US" dirty="0" smtClean="0"/>
              <a:t>Tour of the file system</a:t>
            </a:r>
          </a:p>
          <a:p>
            <a:pPr lvl="2"/>
            <a:r>
              <a:rPr lang="en-US" dirty="0" smtClean="0"/>
              <a:t>Running example applications</a:t>
            </a:r>
          </a:p>
          <a:p>
            <a:pPr lvl="2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Tutorial on writing equations in the weak form</a:t>
            </a:r>
          </a:p>
          <a:p>
            <a:pPr lvl="2"/>
            <a:r>
              <a:rPr lang="en-US" dirty="0" smtClean="0"/>
              <a:t>Walkthrough of the application files</a:t>
            </a:r>
          </a:p>
          <a:p>
            <a:pPr lvl="1"/>
            <a:r>
              <a:rPr lang="en-US" dirty="0" smtClean="0"/>
              <a:t>Brief tutorial on the new plugin for the Materials Commons CLI</a:t>
            </a:r>
          </a:p>
          <a:p>
            <a:pPr lvl="1"/>
            <a:r>
              <a:rPr lang="en-US" dirty="0" smtClean="0"/>
              <a:t>Individual exercises using PRISMS-PF to modify existing applications and create new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1341" y="2176813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0018" y="3514271"/>
            <a:ext cx="14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morning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1463" y="4924274"/>
            <a:ext cx="154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afternoon 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Wednesday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618030" y="2227612"/>
            <a:ext cx="169066" cy="274320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618030" y="2563078"/>
            <a:ext cx="161988" cy="1737989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18030" y="4334934"/>
            <a:ext cx="182880" cy="1558810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on Phase Field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32254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Diffuse interface approach to modeling microstructure evolution</a:t>
            </a:r>
          </a:p>
          <a:p>
            <a:r>
              <a:rPr lang="en-US" dirty="0" smtClean="0"/>
              <a:t>Used to study phase separation in systems with 2+ free energy minima</a:t>
            </a:r>
          </a:p>
          <a:p>
            <a:r>
              <a:rPr lang="en-US" dirty="0" smtClean="0"/>
              <a:t>Evolution equations derived from a free energy functional </a:t>
            </a:r>
          </a:p>
          <a:p>
            <a:pPr lvl="1"/>
            <a:r>
              <a:rPr lang="en-US" dirty="0" smtClean="0"/>
              <a:t>May or may not have a physical basis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Applications include: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solidification</a:t>
            </a:r>
            <a:r>
              <a:rPr lang="en-US" dirty="0"/>
              <a:t>, precipitation, grain </a:t>
            </a:r>
            <a:r>
              <a:rPr lang="en-US" dirty="0" smtClean="0"/>
              <a:t>growth</a:t>
            </a:r>
            <a:r>
              <a:rPr lang="en-US" dirty="0"/>
              <a:t>, </a:t>
            </a:r>
            <a:r>
              <a:rPr lang="en-US" dirty="0" smtClean="0"/>
              <a:t>	phase </a:t>
            </a:r>
            <a:r>
              <a:rPr lang="en-US" dirty="0"/>
              <a:t>separation in </a:t>
            </a:r>
            <a:r>
              <a:rPr lang="en-US" dirty="0" smtClean="0"/>
              <a:t>batteries,</a:t>
            </a:r>
            <a:r>
              <a:rPr lang="en-US" dirty="0"/>
              <a:t> </a:t>
            </a:r>
            <a:r>
              <a:rPr lang="en-US" dirty="0" smtClean="0"/>
              <a:t>deposition</a:t>
            </a:r>
            <a:r>
              <a:rPr lang="en-US" dirty="0"/>
              <a:t>, </a:t>
            </a:r>
            <a:r>
              <a:rPr lang="en-US" dirty="0" smtClean="0"/>
              <a:t>	ferroics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67941"/>
              </p:ext>
            </p:extLst>
          </p:nvPr>
        </p:nvGraphicFramePr>
        <p:xfrm>
          <a:off x="-1208827" y="3706058"/>
          <a:ext cx="6320333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4" imgW="5486400" imgH="381000" progId="Word.Document.12">
                  <p:embed/>
                </p:oleObj>
              </mc:Choice>
              <mc:Fallback>
                <p:oleObj name="Document" r:id="rId4" imgW="5486400" imgH="38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08827" y="3706058"/>
                        <a:ext cx="6320333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66480"/>
              </p:ext>
            </p:extLst>
          </p:nvPr>
        </p:nvGraphicFramePr>
        <p:xfrm>
          <a:off x="1408340" y="3660338"/>
          <a:ext cx="6405743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7" imgW="5486400" imgH="469900" progId="Word.Document.12">
                  <p:embed/>
                </p:oleObj>
              </mc:Choice>
              <mc:Fallback>
                <p:oleObj name="Document" r:id="rId7" imgW="54864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8340" y="3660338"/>
                        <a:ext cx="6405743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859" y="4208978"/>
            <a:ext cx="2386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Allen-Cahn Equation</a:t>
            </a:r>
          </a:p>
          <a:p>
            <a:pPr algn="ctr"/>
            <a:r>
              <a:rPr lang="en-US" sz="1600" dirty="0" smtClean="0"/>
              <a:t>(non-conserved dynamics)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84400" y="4208978"/>
            <a:ext cx="20553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Cahn-Hilliard Equation</a:t>
            </a:r>
          </a:p>
          <a:p>
            <a:pPr algn="ctr"/>
            <a:r>
              <a:rPr lang="en-US" sz="1600" dirty="0" smtClean="0"/>
              <a:t>(conserved dynamics)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20" y="1830820"/>
            <a:ext cx="2598821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372259" y="4564261"/>
            <a:ext cx="251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Spinodal Decomposition</a:t>
            </a:r>
          </a:p>
          <a:p>
            <a:pPr algn="ctr"/>
            <a:r>
              <a:rPr lang="en-US" dirty="0" smtClean="0"/>
              <a:t>(Cahn-Hilliard Equation)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and Requirements for the PRISMS Phase Field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510"/>
            <a:ext cx="5234186" cy="498542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Microstructure </a:t>
            </a:r>
            <a:r>
              <a:rPr lang="en-US" dirty="0" smtClean="0"/>
              <a:t>simulations often </a:t>
            </a:r>
            <a:r>
              <a:rPr lang="en-US" dirty="0"/>
              <a:t>require very large </a:t>
            </a:r>
            <a:r>
              <a:rPr lang="en-US" dirty="0" smtClean="0"/>
              <a:t>calculations</a:t>
            </a:r>
          </a:p>
          <a:p>
            <a:r>
              <a:rPr lang="en-US" dirty="0" smtClean="0"/>
              <a:t>These are</a:t>
            </a:r>
            <a:r>
              <a:rPr lang="en-US" b="1" dirty="0" smtClean="0"/>
              <a:t> </a:t>
            </a:r>
            <a:r>
              <a:rPr lang="en-US" b="1" dirty="0" err="1" smtClean="0"/>
              <a:t>terascale</a:t>
            </a:r>
            <a:r>
              <a:rPr lang="en-US" dirty="0" smtClean="0"/>
              <a:t> </a:t>
            </a:r>
            <a:r>
              <a:rPr lang="en-US" dirty="0"/>
              <a:t>computational problems with 10</a:t>
            </a:r>
            <a:r>
              <a:rPr lang="en-US" baseline="30000" dirty="0"/>
              <a:t>6</a:t>
            </a:r>
            <a:r>
              <a:rPr lang="en-US" dirty="0"/>
              <a:t> to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en-US" dirty="0" smtClean="0"/>
              <a:t>DOF</a:t>
            </a:r>
          </a:p>
          <a:p>
            <a:r>
              <a:rPr lang="en-US" dirty="0"/>
              <a:t>For grain growth, need the ability to </a:t>
            </a:r>
            <a:r>
              <a:rPr lang="en-US" b="1" dirty="0"/>
              <a:t>track 100s of </a:t>
            </a:r>
            <a:r>
              <a:rPr lang="en-US" b="1" dirty="0" smtClean="0"/>
              <a:t>grains</a:t>
            </a:r>
          </a:p>
          <a:p>
            <a:r>
              <a:rPr lang="en-US" dirty="0" smtClean="0"/>
              <a:t>Many different governing equations fall under the umbrella of “phase field modeling”, need flexibility </a:t>
            </a:r>
            <a:endParaRPr lang="en-US" dirty="0"/>
          </a:p>
          <a:p>
            <a:r>
              <a:rPr lang="en-US" dirty="0" smtClean="0"/>
              <a:t>Finite Element Method</a:t>
            </a:r>
          </a:p>
          <a:p>
            <a:pPr lvl="1"/>
            <a:r>
              <a:rPr lang="en-US" dirty="0" smtClean="0"/>
              <a:t>Easily allows </a:t>
            </a:r>
            <a:r>
              <a:rPr lang="en-US" b="1" dirty="0" smtClean="0"/>
              <a:t>mesh adaptivity</a:t>
            </a:r>
            <a:r>
              <a:rPr lang="en-US" dirty="0" smtClean="0"/>
              <a:t>, </a:t>
            </a:r>
            <a:r>
              <a:rPr lang="en-US" b="1" dirty="0" smtClean="0"/>
              <a:t>arbitrary geometries</a:t>
            </a:r>
            <a:r>
              <a:rPr lang="en-US" dirty="0" smtClean="0"/>
              <a:t>, and </a:t>
            </a:r>
            <a:r>
              <a:rPr lang="en-US" b="1" dirty="0" smtClean="0"/>
              <a:t>high order of accuracy</a:t>
            </a:r>
          </a:p>
          <a:p>
            <a:pPr lvl="1"/>
            <a:r>
              <a:rPr lang="en-US" dirty="0" smtClean="0"/>
              <a:t>Can build from well-established community codes (e.g. </a:t>
            </a:r>
            <a:r>
              <a:rPr lang="en-US" b="1" dirty="0" smtClean="0"/>
              <a:t>deal.II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a shared toolset with PRISMS-Plasticity and PRISMS-RSDFT</a:t>
            </a:r>
          </a:p>
          <a:p>
            <a:pPr lvl="1"/>
            <a:r>
              <a:rPr lang="en-US" dirty="0" smtClean="0"/>
              <a:t>However, need a </a:t>
            </a:r>
            <a:r>
              <a:rPr lang="en-US" b="1" dirty="0" smtClean="0"/>
              <a:t>low memory approach</a:t>
            </a:r>
            <a:r>
              <a:rPr lang="en-US" dirty="0" smtClean="0"/>
              <a:t> to compete with finite difference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precipitat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754" y="1121692"/>
            <a:ext cx="2968163" cy="3153673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61609" y="3810459"/>
            <a:ext cx="182880" cy="18288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26551" y="3975414"/>
            <a:ext cx="494827" cy="461874"/>
          </a:xfrm>
          <a:prstGeom prst="straightConnector1">
            <a:avLst/>
          </a:prstGeom>
          <a:noFill/>
          <a:ln w="76200" cmpd="sng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836" y="4348854"/>
            <a:ext cx="2084164" cy="1120682"/>
          </a:xfrm>
          <a:prstGeom prst="rect">
            <a:avLst/>
          </a:prstGeom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1AD9E80-6847-1145-9285-E16D430BF64E}" type="slidenum">
              <a:rPr lang="en-US" smtClean="0">
                <a:solidFill>
                  <a:prstClr val="black"/>
                </a:solidFill>
                <a:latin typeface="Calibri"/>
              </a:rPr>
              <a:pPr algn="r"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65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Principles Guiding PRISMS-PF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7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Its computational performance, including parallel scalability, should meet or exceed that of typical phase field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accommodate a wide variety of phase field models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interface for creating or modifying governing equations should be simple, quick, and separate from the </a:t>
            </a:r>
            <a:r>
              <a:rPr lang="en-US" dirty="0" err="1" smtClean="0"/>
              <a:t>numerics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open source with a permission license so it is available to everyone and can be modified and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7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5295810"/>
            <a:ext cx="9144000" cy="156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237730" cy="156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5" y="5281991"/>
            <a:ext cx="1394848" cy="146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44" y="5326306"/>
            <a:ext cx="1277239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ounded Rectangle 14"/>
          <p:cNvSpPr/>
          <p:nvPr/>
        </p:nvSpPr>
        <p:spPr>
          <a:xfrm>
            <a:off x="6103935" y="1920035"/>
            <a:ext cx="3017520" cy="3317632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u="sng" dirty="0" smtClean="0"/>
          </a:p>
          <a:p>
            <a:pPr algn="ctr"/>
            <a:r>
              <a:rPr lang="en-US" sz="2000" u="sng" dirty="0" smtClean="0"/>
              <a:t>User-Friendly:</a:t>
            </a:r>
          </a:p>
          <a:p>
            <a:pPr algn="ctr"/>
            <a:r>
              <a:rPr lang="en-US" dirty="0" smtClean="0"/>
              <a:t>Simple interface to solve an arbitrary number of coupled PDEs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Detailed online user guide</a:t>
            </a:r>
          </a:p>
          <a:p>
            <a:pPr algn="ctr"/>
            <a:r>
              <a:rPr lang="en-US" dirty="0" smtClean="0"/>
              <a:t>24 applications to get you started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Simple </a:t>
            </a:r>
            <a:r>
              <a:rPr lang="en-US" dirty="0" err="1" smtClean="0"/>
              <a:t>Docker</a:t>
            </a:r>
            <a:r>
              <a:rPr lang="en-US" dirty="0" smtClean="0"/>
              <a:t>-based installation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062889" y="1920034"/>
            <a:ext cx="3017520" cy="331763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High-Performance:</a:t>
            </a:r>
          </a:p>
          <a:p>
            <a:pPr algn="ctr"/>
            <a:r>
              <a:rPr lang="en-US" dirty="0" smtClean="0"/>
              <a:t>Ideal scaling for &gt;1,000 processors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Improved performance </a:t>
            </a:r>
            <a:r>
              <a:rPr lang="en-US" dirty="0"/>
              <a:t>with finite difference </a:t>
            </a:r>
            <a:r>
              <a:rPr lang="en-US" dirty="0" smtClean="0"/>
              <a:t>(10x without adaptive meshing, 100x with adaptive meshing)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7906" y="97487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An Open Source, Finite Element, </a:t>
            </a:r>
          </a:p>
          <a:p>
            <a:pPr algn="ctr"/>
            <a:r>
              <a:rPr lang="en-US" dirty="0"/>
              <a:t>General Purpose Phase-Field Platform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github.com</a:t>
            </a:r>
            <a:r>
              <a:rPr lang="en-US" sz="1600" dirty="0"/>
              <a:t>/prisms-center/</a:t>
            </a:r>
            <a:r>
              <a:rPr lang="en-US" sz="1600" dirty="0" err="1"/>
              <a:t>phaseField</a:t>
            </a:r>
            <a:r>
              <a:rPr lang="en-US" sz="1600" dirty="0"/>
              <a:t>)</a:t>
            </a:r>
          </a:p>
        </p:txBody>
      </p:sp>
      <p:pic>
        <p:nvPicPr>
          <p:cNvPr id="12" name="Picture 11" descr="logo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0"/>
          <a:stretch/>
        </p:blipFill>
        <p:spPr>
          <a:xfrm>
            <a:off x="1954917" y="-5973"/>
            <a:ext cx="5288770" cy="104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84" y="5377828"/>
            <a:ext cx="1381722" cy="1371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4328" y="1920033"/>
            <a:ext cx="3017520" cy="331763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u="sng" dirty="0" smtClean="0"/>
          </a:p>
          <a:p>
            <a:pPr algn="ctr"/>
            <a:r>
              <a:rPr lang="en-US" sz="2000" u="sng" dirty="0" smtClean="0"/>
              <a:t>Advanced Capabilities:</a:t>
            </a:r>
          </a:p>
          <a:p>
            <a:pPr algn="ctr"/>
            <a:r>
              <a:rPr lang="en-US" dirty="0" smtClean="0"/>
              <a:t>Matrix-free finite element approach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High-order elements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Hybrid parallelization: MPI/Threads/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Adaptive meshing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Explicit nucleus placement</a:t>
            </a:r>
          </a:p>
          <a:p>
            <a:pPr algn="ctr"/>
            <a:endParaRPr lang="en-US" sz="500" dirty="0" smtClean="0"/>
          </a:p>
          <a:p>
            <a:pPr algn="ctr"/>
            <a:r>
              <a:rPr lang="en-US" dirty="0" smtClean="0"/>
              <a:t>Grain-remapping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938" y="5377828"/>
            <a:ext cx="136261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3018" t="3617" r="3187" b="6971"/>
          <a:stretch/>
        </p:blipFill>
        <p:spPr>
          <a:xfrm>
            <a:off x="3931932" y="5352067"/>
            <a:ext cx="137505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98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Finite Difference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02226"/>
              </p:ext>
            </p:extLst>
          </p:nvPr>
        </p:nvGraphicFramePr>
        <p:xfrm>
          <a:off x="126999" y="1824566"/>
          <a:ext cx="9711268" cy="406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5638800" imgH="2362200" progId="Word.Document.12">
                  <p:embed/>
                </p:oleObj>
              </mc:Choice>
              <mc:Fallback>
                <p:oleObj name="Document" r:id="rId4" imgW="56388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999" y="1824566"/>
                        <a:ext cx="9711268" cy="406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6681" y="1219202"/>
            <a:ext cx="8630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Test Problem: Coupled Cahn-Hilliard/Allen-Cahn, 2 growing spheres</a:t>
            </a:r>
          </a:p>
          <a:p>
            <a:pPr algn="ctr"/>
            <a:r>
              <a:rPr lang="en-US" sz="2400" dirty="0" smtClean="0"/>
              <a:t>Comparison Code: Custom FD code written in Fortran w/ MPI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43867" y="3200400"/>
            <a:ext cx="2336800" cy="179493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PRISMS-PF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268"/>
            <a:ext cx="8229600" cy="4923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Core library</a:t>
            </a:r>
          </a:p>
          <a:p>
            <a:pPr lvl="1"/>
            <a:r>
              <a:rPr lang="en-US" dirty="0" smtClean="0"/>
              <a:t>Generates mesh, does the finite element calculation, outputs files, etc.</a:t>
            </a:r>
          </a:p>
          <a:p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Each app is a directory that contains an input file and some application files</a:t>
            </a:r>
          </a:p>
          <a:p>
            <a:pPr lvl="2"/>
            <a:r>
              <a:rPr lang="en-US" dirty="0" smtClean="0"/>
              <a:t>Governing equations, boundary conditions, initial conditions, numerical and model parameters, </a:t>
            </a:r>
            <a:r>
              <a:rPr lang="en-US" dirty="0" err="1" smtClean="0"/>
              <a:t>postprocessing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Copy and paste an app directory to create a new app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Suite of unit and regression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9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0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25281</TotalTime>
  <Words>826</Words>
  <Application>Microsoft Macintosh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7_Office Theme</vt:lpstr>
      <vt:lpstr>19_Office Theme</vt:lpstr>
      <vt:lpstr>20_Office Theme</vt:lpstr>
      <vt:lpstr>Document</vt:lpstr>
      <vt:lpstr>The PRISMS Phase Field Code</vt:lpstr>
      <vt:lpstr>Training Objective</vt:lpstr>
      <vt:lpstr>Plan for the Training</vt:lpstr>
      <vt:lpstr>One Slide on Phase Field Modeling</vt:lpstr>
      <vt:lpstr>Motivation and Requirements for the PRISMS Phase Field Code</vt:lpstr>
      <vt:lpstr>Four Principles Guiding PRISMS-PF Development</vt:lpstr>
      <vt:lpstr>PowerPoint Presentation</vt:lpstr>
      <vt:lpstr>Performance vs. Finite Difference</vt:lpstr>
      <vt:lpstr>Structure of PRISMS-PF</vt:lpstr>
      <vt:lpstr>Three Types of PRISMS-PF Users</vt:lpstr>
      <vt:lpstr>Community Support</vt:lpstr>
      <vt:lpstr>Questions?</vt:lpstr>
      <vt:lpstr>Downloading PRISMS-PF</vt:lpstr>
      <vt:lpstr>Setting Environment Variables</vt:lpstr>
      <vt:lpstr>PowerPoint Presentation</vt:lpstr>
      <vt:lpstr>Installing the Materials Commons Command Line Interface Tool</vt:lpstr>
      <vt:lpstr>Cloning a Materials Commons Project</vt:lpstr>
      <vt:lpstr>Creating a New Dataset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PRISMS Center  Center for PRedictive Integrated Structural Materials Science  Sept 2012 -  Aug 2017 $11M + ~2M Cost Share 11 Faculty 5 Staff 16 Students/Post-Docs</dc:title>
  <dc:creator>John Allison</dc:creator>
  <cp:lastModifiedBy>Stephen DeWitt</cp:lastModifiedBy>
  <cp:revision>742</cp:revision>
  <cp:lastPrinted>2016-08-02T16:18:26Z</cp:lastPrinted>
  <dcterms:created xsi:type="dcterms:W3CDTF">2015-01-08T22:29:03Z</dcterms:created>
  <dcterms:modified xsi:type="dcterms:W3CDTF">2018-10-04T17:35:37Z</dcterms:modified>
</cp:coreProperties>
</file>