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4688800"/>
  <p:notesSz cx="6858000" cy="9144000"/>
  <p:custDataLst>
    <p:tags r:id="rId5"/>
  </p:custDataLst>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1pPr>
    <a:lvl2pPr marL="411163" indent="46038"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2pPr>
    <a:lvl3pPr marL="822325" indent="92075"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3pPr>
    <a:lvl4pPr marL="1233488" indent="138113"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4pPr>
    <a:lvl5pPr marL="1644650" indent="184150" algn="l" rtl="0" fontAlgn="base">
      <a:spcBef>
        <a:spcPct val="0"/>
      </a:spcBef>
      <a:spcAft>
        <a:spcPct val="0"/>
      </a:spcAft>
      <a:defRPr sz="7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7776" userDrawn="1">
          <p15:clr>
            <a:srgbClr val="A4A3A4"/>
          </p15:clr>
        </p15:guide>
        <p15:guide id="2" pos="14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9999"/>
    <a:srgbClr val="3399FF"/>
    <a:srgbClr val="99CCFF"/>
    <a:srgbClr val="FFCC00"/>
    <a:srgbClr val="CCCC00"/>
    <a:srgbClr val="99CC00"/>
    <a:srgbClr val="CC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95" autoAdjust="0"/>
    <p:restoredTop sz="99636" autoAdjust="0"/>
  </p:normalViewPr>
  <p:slideViewPr>
    <p:cSldViewPr snapToObjects="1">
      <p:cViewPr>
        <p:scale>
          <a:sx n="90" d="100"/>
          <a:sy n="90" d="100"/>
        </p:scale>
        <p:origin x="-3826" y="-2866"/>
      </p:cViewPr>
      <p:guideLst>
        <p:guide orient="horz" pos="7776"/>
        <p:guide pos="1465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71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71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E7F08E-C51E-432E-B55F-17F8936E2399}" type="slidenum">
              <a:rPr lang="en-US" altLang="en-US"/>
              <a:pPr/>
              <a:t>‹#›</a:t>
            </a:fld>
            <a:endParaRPr lang="en-US" altLang="en-US"/>
          </a:p>
        </p:txBody>
      </p:sp>
    </p:spTree>
    <p:extLst>
      <p:ext uri="{BB962C8B-B14F-4D97-AF65-F5344CB8AC3E}">
        <p14:creationId xmlns:p14="http://schemas.microsoft.com/office/powerpoint/2010/main" val="1538019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83A960-7F10-4F0D-951A-A5280C9B9B7A}" type="slidenum">
              <a:rPr lang="en-US" altLang="en-US"/>
              <a:pPr/>
              <a:t>‹#›</a:t>
            </a:fld>
            <a:endParaRPr lang="en-US" altLang="en-US"/>
          </a:p>
        </p:txBody>
      </p:sp>
    </p:spTree>
    <p:extLst>
      <p:ext uri="{BB962C8B-B14F-4D97-AF65-F5344CB8AC3E}">
        <p14:creationId xmlns:p14="http://schemas.microsoft.com/office/powerpoint/2010/main" val="837894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11163" algn="l" rtl="0" eaLnBrk="0" fontAlgn="base" hangingPunct="0">
      <a:spcBef>
        <a:spcPct val="30000"/>
      </a:spcBef>
      <a:spcAft>
        <a:spcPct val="0"/>
      </a:spcAft>
      <a:defRPr sz="1100" kern="1200">
        <a:solidFill>
          <a:schemeClr val="tx1"/>
        </a:solidFill>
        <a:latin typeface="Arial" charset="0"/>
        <a:ea typeface="+mn-ea"/>
        <a:cs typeface="+mn-cs"/>
      </a:defRPr>
    </a:lvl2pPr>
    <a:lvl3pPr marL="822325" algn="l" rtl="0" eaLnBrk="0" fontAlgn="base" hangingPunct="0">
      <a:spcBef>
        <a:spcPct val="30000"/>
      </a:spcBef>
      <a:spcAft>
        <a:spcPct val="0"/>
      </a:spcAft>
      <a:defRPr sz="1100" kern="1200">
        <a:solidFill>
          <a:schemeClr val="tx1"/>
        </a:solidFill>
        <a:latin typeface="Arial" charset="0"/>
        <a:ea typeface="+mn-ea"/>
        <a:cs typeface="+mn-cs"/>
      </a:defRPr>
    </a:lvl3pPr>
    <a:lvl4pPr marL="1233488" algn="l" rtl="0" eaLnBrk="0" fontAlgn="base" hangingPunct="0">
      <a:spcBef>
        <a:spcPct val="30000"/>
      </a:spcBef>
      <a:spcAft>
        <a:spcPct val="0"/>
      </a:spcAft>
      <a:defRPr sz="1100" kern="1200">
        <a:solidFill>
          <a:schemeClr val="tx1"/>
        </a:solidFill>
        <a:latin typeface="Arial" charset="0"/>
        <a:ea typeface="+mn-ea"/>
        <a:cs typeface="+mn-cs"/>
      </a:defRPr>
    </a:lvl4pPr>
    <a:lvl5pPr marL="1644650" algn="l" rtl="0" eaLnBrk="0" fontAlgn="base" hangingPunct="0">
      <a:spcBef>
        <a:spcPct val="30000"/>
      </a:spcBef>
      <a:spcAft>
        <a:spcPct val="0"/>
      </a:spcAft>
      <a:defRPr sz="1100" kern="1200">
        <a:solidFill>
          <a:schemeClr val="tx1"/>
        </a:solidFill>
        <a:latin typeface="Arial" charset="0"/>
        <a:ea typeface="+mn-ea"/>
        <a:cs typeface="+mn-cs"/>
      </a:defRPr>
    </a:lvl5pPr>
    <a:lvl6pPr marL="2057400" algn="l" defTabSz="822960" rtl="0" eaLnBrk="1" latinLnBrk="0" hangingPunct="1">
      <a:defRPr sz="1100" kern="1200">
        <a:solidFill>
          <a:schemeClr val="tx1"/>
        </a:solidFill>
        <a:latin typeface="+mn-lt"/>
        <a:ea typeface="+mn-ea"/>
        <a:cs typeface="+mn-cs"/>
      </a:defRPr>
    </a:lvl6pPr>
    <a:lvl7pPr marL="2468880" algn="l" defTabSz="822960" rtl="0" eaLnBrk="1" latinLnBrk="0" hangingPunct="1">
      <a:defRPr sz="1100" kern="1200">
        <a:solidFill>
          <a:schemeClr val="tx1"/>
        </a:solidFill>
        <a:latin typeface="+mn-lt"/>
        <a:ea typeface="+mn-ea"/>
        <a:cs typeface="+mn-cs"/>
      </a:defRPr>
    </a:lvl7pPr>
    <a:lvl8pPr marL="2880360" algn="l" defTabSz="822960" rtl="0" eaLnBrk="1" latinLnBrk="0" hangingPunct="1">
      <a:defRPr sz="1100" kern="1200">
        <a:solidFill>
          <a:schemeClr val="tx1"/>
        </a:solidFill>
        <a:latin typeface="+mn-lt"/>
        <a:ea typeface="+mn-ea"/>
        <a:cs typeface="+mn-cs"/>
      </a:defRPr>
    </a:lvl8pPr>
    <a:lvl9pPr marL="3291840" algn="l" defTabSz="822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panose="020B0604020202020204" pitchFamily="34" charset="0"/>
              </a:defRPr>
            </a:lvl1pPr>
            <a:lvl2pPr marL="742950" indent="-285750" eaLnBrk="0" hangingPunct="0">
              <a:defRPr sz="7200">
                <a:solidFill>
                  <a:schemeClr val="tx1"/>
                </a:solidFill>
                <a:latin typeface="Arial" panose="020B0604020202020204" pitchFamily="34" charset="0"/>
              </a:defRPr>
            </a:lvl2pPr>
            <a:lvl3pPr marL="1143000" indent="-228600" eaLnBrk="0" hangingPunct="0">
              <a:defRPr sz="7200">
                <a:solidFill>
                  <a:schemeClr val="tx1"/>
                </a:solidFill>
                <a:latin typeface="Arial" panose="020B0604020202020204" pitchFamily="34" charset="0"/>
              </a:defRPr>
            </a:lvl3pPr>
            <a:lvl4pPr marL="1600200" indent="-228600" eaLnBrk="0" hangingPunct="0">
              <a:defRPr sz="7200">
                <a:solidFill>
                  <a:schemeClr val="tx1"/>
                </a:solidFill>
                <a:latin typeface="Arial" panose="020B0604020202020204" pitchFamily="34" charset="0"/>
              </a:defRPr>
            </a:lvl4pPr>
            <a:lvl5pPr marL="2057400" indent="-228600" eaLnBrk="0" hangingPunct="0">
              <a:defRPr sz="7200">
                <a:solidFill>
                  <a:schemeClr val="tx1"/>
                </a:solidFill>
                <a:latin typeface="Arial" panose="020B0604020202020204" pitchFamily="34" charset="0"/>
              </a:defRPr>
            </a:lvl5pPr>
            <a:lvl6pPr marL="2514600" indent="-228600" eaLnBrk="0" fontAlgn="base" hangingPunct="0">
              <a:spcBef>
                <a:spcPct val="0"/>
              </a:spcBef>
              <a:spcAft>
                <a:spcPct val="0"/>
              </a:spcAft>
              <a:defRPr sz="7200">
                <a:solidFill>
                  <a:schemeClr val="tx1"/>
                </a:solidFill>
                <a:latin typeface="Arial" panose="020B0604020202020204" pitchFamily="34" charset="0"/>
              </a:defRPr>
            </a:lvl6pPr>
            <a:lvl7pPr marL="2971800" indent="-228600" eaLnBrk="0" fontAlgn="base" hangingPunct="0">
              <a:spcBef>
                <a:spcPct val="0"/>
              </a:spcBef>
              <a:spcAft>
                <a:spcPct val="0"/>
              </a:spcAft>
              <a:defRPr sz="7200">
                <a:solidFill>
                  <a:schemeClr val="tx1"/>
                </a:solidFill>
                <a:latin typeface="Arial" panose="020B0604020202020204" pitchFamily="34" charset="0"/>
              </a:defRPr>
            </a:lvl7pPr>
            <a:lvl8pPr marL="3429000" indent="-228600" eaLnBrk="0" fontAlgn="base" hangingPunct="0">
              <a:spcBef>
                <a:spcPct val="0"/>
              </a:spcBef>
              <a:spcAft>
                <a:spcPct val="0"/>
              </a:spcAft>
              <a:defRPr sz="7200">
                <a:solidFill>
                  <a:schemeClr val="tx1"/>
                </a:solidFill>
                <a:latin typeface="Arial" panose="020B0604020202020204" pitchFamily="34" charset="0"/>
              </a:defRPr>
            </a:lvl8pPr>
            <a:lvl9pPr marL="3886200" indent="-228600" eaLnBrk="0" fontAlgn="base" hangingPunct="0">
              <a:spcBef>
                <a:spcPct val="0"/>
              </a:spcBef>
              <a:spcAft>
                <a:spcPct val="0"/>
              </a:spcAft>
              <a:defRPr sz="7200">
                <a:solidFill>
                  <a:schemeClr val="tx1"/>
                </a:solidFill>
                <a:latin typeface="Arial" panose="020B0604020202020204" pitchFamily="34" charset="0"/>
              </a:defRPr>
            </a:lvl9pPr>
          </a:lstStyle>
          <a:p>
            <a:pPr eaLnBrk="1" hangingPunct="1"/>
            <a:fld id="{68EBAAD3-B683-4D88-93CA-FB3036802B80}"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32905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7670006"/>
            <a:ext cx="27979688" cy="5291138"/>
          </a:xfrm>
        </p:spPr>
        <p:txBody>
          <a:bodyPr/>
          <a:lstStyle/>
          <a:p>
            <a:r>
              <a:rPr lang="en-US"/>
              <a:t>Click to edit Master title style</a:t>
            </a:r>
          </a:p>
        </p:txBody>
      </p:sp>
      <p:sp>
        <p:nvSpPr>
          <p:cNvPr id="3" name="Subtitle 2"/>
          <p:cNvSpPr>
            <a:spLocks noGrp="1"/>
          </p:cNvSpPr>
          <p:nvPr>
            <p:ph type="subTitle" idx="1"/>
          </p:nvPr>
        </p:nvSpPr>
        <p:spPr>
          <a:xfrm>
            <a:off x="4937524" y="13989853"/>
            <a:ext cx="23043356" cy="6310313"/>
          </a:xfrm>
        </p:spPr>
        <p:txBody>
          <a:bodyPr/>
          <a:lstStyle>
            <a:lvl1pPr marL="0" indent="0" algn="ctr">
              <a:buNone/>
              <a:defRPr/>
            </a:lvl1pPr>
            <a:lvl2pPr marL="329176" indent="0" algn="ctr">
              <a:buNone/>
              <a:defRPr/>
            </a:lvl2pPr>
            <a:lvl3pPr marL="658352" indent="0" algn="ctr">
              <a:buNone/>
              <a:defRPr/>
            </a:lvl3pPr>
            <a:lvl4pPr marL="987527" indent="0" algn="ctr">
              <a:buNone/>
              <a:defRPr/>
            </a:lvl4pPr>
            <a:lvl5pPr marL="1316703" indent="0" algn="ctr">
              <a:buNone/>
              <a:defRPr/>
            </a:lvl5pPr>
            <a:lvl6pPr marL="1645879" indent="0" algn="ctr">
              <a:buNone/>
              <a:defRPr/>
            </a:lvl6pPr>
            <a:lvl7pPr marL="1975055" indent="0" algn="ctr">
              <a:buNone/>
              <a:defRPr/>
            </a:lvl7pPr>
            <a:lvl8pPr marL="2304230" indent="0" algn="ctr">
              <a:buNone/>
              <a:defRPr/>
            </a:lvl8pPr>
            <a:lvl9pPr marL="263340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4756DA-1340-460F-BDDA-9164A2CAE528}" type="slidenum">
              <a:rPr lang="en-US" altLang="en-US"/>
              <a:pPr/>
              <a:t>‹#›</a:t>
            </a:fld>
            <a:endParaRPr lang="en-US" altLang="en-US"/>
          </a:p>
        </p:txBody>
      </p:sp>
    </p:spTree>
    <p:extLst>
      <p:ext uri="{BB962C8B-B14F-4D97-AF65-F5344CB8AC3E}">
        <p14:creationId xmlns:p14="http://schemas.microsoft.com/office/powerpoint/2010/main" val="4587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514FE2-6E9D-49E1-B8EB-7F585030A2FB}" type="slidenum">
              <a:rPr lang="en-US" altLang="en-US"/>
              <a:pPr/>
              <a:t>‹#›</a:t>
            </a:fld>
            <a:endParaRPr lang="en-US" altLang="en-US"/>
          </a:p>
        </p:txBody>
      </p:sp>
    </p:spTree>
    <p:extLst>
      <p:ext uri="{BB962C8B-B14F-4D97-AF65-F5344CB8AC3E}">
        <p14:creationId xmlns:p14="http://schemas.microsoft.com/office/powerpoint/2010/main" val="129583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8" y="988227"/>
            <a:ext cx="7405688" cy="21065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637" y="988227"/>
            <a:ext cx="22105144" cy="21065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6B5CB44-34DC-41EB-AC88-BFDF49D7CC1D}" type="slidenum">
              <a:rPr lang="en-US" altLang="en-US"/>
              <a:pPr/>
              <a:t>‹#›</a:t>
            </a:fld>
            <a:endParaRPr lang="en-US" altLang="en-US"/>
          </a:p>
        </p:txBody>
      </p:sp>
    </p:spTree>
    <p:extLst>
      <p:ext uri="{BB962C8B-B14F-4D97-AF65-F5344CB8AC3E}">
        <p14:creationId xmlns:p14="http://schemas.microsoft.com/office/powerpoint/2010/main" val="402587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46640" y="988219"/>
            <a:ext cx="29625131" cy="4114800"/>
          </a:xfrm>
        </p:spPr>
        <p:txBody>
          <a:bodyPr/>
          <a:lstStyle/>
          <a:p>
            <a:r>
              <a:rPr lang="en-US"/>
              <a:t>Click to edit Master title style</a:t>
            </a:r>
          </a:p>
        </p:txBody>
      </p:sp>
      <p:sp>
        <p:nvSpPr>
          <p:cNvPr id="3" name="Content Placeholder 2"/>
          <p:cNvSpPr>
            <a:spLocks noGrp="1"/>
          </p:cNvSpPr>
          <p:nvPr>
            <p:ph sz="quarter" idx="1"/>
          </p:nvPr>
        </p:nvSpPr>
        <p:spPr>
          <a:xfrm>
            <a:off x="1646640" y="5760244"/>
            <a:ext cx="14755415"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6516350" y="5760244"/>
            <a:ext cx="14755416" cy="8089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46640" y="13963659"/>
            <a:ext cx="14755415"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6516350" y="13963659"/>
            <a:ext cx="14755416" cy="8090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A151595-F8DF-4345-A01E-823A4EFD00D8}" type="slidenum">
              <a:rPr lang="en-US" altLang="en-US"/>
              <a:pPr/>
              <a:t>‹#›</a:t>
            </a:fld>
            <a:endParaRPr lang="en-US" altLang="en-US"/>
          </a:p>
        </p:txBody>
      </p:sp>
    </p:spTree>
    <p:extLst>
      <p:ext uri="{BB962C8B-B14F-4D97-AF65-F5344CB8AC3E}">
        <p14:creationId xmlns:p14="http://schemas.microsoft.com/office/powerpoint/2010/main" val="76792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3325630-1BEC-47FF-8364-293922CC7C56}" type="slidenum">
              <a:rPr lang="en-US" altLang="en-US"/>
              <a:pPr/>
              <a:t>‹#›</a:t>
            </a:fld>
            <a:endParaRPr lang="en-US" altLang="en-US"/>
          </a:p>
        </p:txBody>
      </p:sp>
    </p:spTree>
    <p:extLst>
      <p:ext uri="{BB962C8B-B14F-4D97-AF65-F5344CB8AC3E}">
        <p14:creationId xmlns:p14="http://schemas.microsoft.com/office/powerpoint/2010/main" val="39266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30" y="15865080"/>
            <a:ext cx="27980879" cy="4902994"/>
          </a:xfrm>
        </p:spPr>
        <p:txBody>
          <a:bodyPr anchor="t"/>
          <a:lstStyle>
            <a:lvl1pPr algn="l">
              <a:defRPr sz="2880" b="1" cap="all"/>
            </a:lvl1pPr>
          </a:lstStyle>
          <a:p>
            <a:r>
              <a:rPr lang="en-US"/>
              <a:t>Click to edit Master title style</a:t>
            </a:r>
          </a:p>
        </p:txBody>
      </p:sp>
      <p:sp>
        <p:nvSpPr>
          <p:cNvPr id="3" name="Text Placeholder 2"/>
          <p:cNvSpPr>
            <a:spLocks noGrp="1"/>
          </p:cNvSpPr>
          <p:nvPr>
            <p:ph type="body" idx="1"/>
          </p:nvPr>
        </p:nvSpPr>
        <p:spPr>
          <a:xfrm>
            <a:off x="2600330" y="10464405"/>
            <a:ext cx="27980879" cy="5400675"/>
          </a:xfrm>
        </p:spPr>
        <p:txBody>
          <a:bodyPr anchor="b"/>
          <a:lstStyle>
            <a:lvl1pPr marL="0" indent="0">
              <a:buNone/>
              <a:defRPr sz="1440"/>
            </a:lvl1pPr>
            <a:lvl2pPr marL="329176" indent="0">
              <a:buNone/>
              <a:defRPr sz="1360"/>
            </a:lvl2pPr>
            <a:lvl3pPr marL="658352" indent="0">
              <a:buNone/>
              <a:defRPr sz="1120"/>
            </a:lvl3pPr>
            <a:lvl4pPr marL="987527" indent="0">
              <a:buNone/>
              <a:defRPr sz="1040"/>
            </a:lvl4pPr>
            <a:lvl5pPr marL="1316703" indent="0">
              <a:buNone/>
              <a:defRPr sz="1040"/>
            </a:lvl5pPr>
            <a:lvl6pPr marL="1645879" indent="0">
              <a:buNone/>
              <a:defRPr sz="1040"/>
            </a:lvl6pPr>
            <a:lvl7pPr marL="1975055" indent="0">
              <a:buNone/>
              <a:defRPr sz="1040"/>
            </a:lvl7pPr>
            <a:lvl8pPr marL="2304230" indent="0">
              <a:buNone/>
              <a:defRPr sz="1040"/>
            </a:lvl8pPr>
            <a:lvl9pPr marL="2633406" indent="0">
              <a:buNone/>
              <a:defRPr sz="104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EBB4C2-2BBF-4D62-ACD2-6147966C92D2}" type="slidenum">
              <a:rPr lang="en-US" altLang="en-US"/>
              <a:pPr/>
              <a:t>‹#›</a:t>
            </a:fld>
            <a:endParaRPr lang="en-US" altLang="en-US"/>
          </a:p>
        </p:txBody>
      </p:sp>
    </p:spTree>
    <p:extLst>
      <p:ext uri="{BB962C8B-B14F-4D97-AF65-F5344CB8AC3E}">
        <p14:creationId xmlns:p14="http://schemas.microsoft.com/office/powerpoint/2010/main" val="251127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640" y="5760243"/>
            <a:ext cx="14755415"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0" y="5760243"/>
            <a:ext cx="14755416" cy="16293704"/>
          </a:xfrm>
        </p:spPr>
        <p:txBody>
          <a:bodyPr/>
          <a:lstStyle>
            <a:lvl1pPr>
              <a:defRPr sz="2000"/>
            </a:lvl1pPr>
            <a:lvl2pPr>
              <a:defRPr sz="1760"/>
            </a:lvl2pPr>
            <a:lvl3pPr>
              <a:defRPr sz="1440"/>
            </a:lvl3pPr>
            <a:lvl4pPr>
              <a:defRPr sz="1360"/>
            </a:lvl4pPr>
            <a:lvl5pPr>
              <a:defRPr sz="1360"/>
            </a:lvl5pPr>
            <a:lvl6pPr>
              <a:defRPr sz="1360"/>
            </a:lvl6pPr>
            <a:lvl7pPr>
              <a:defRPr sz="1360"/>
            </a:lvl7pPr>
            <a:lvl8pPr>
              <a:defRPr sz="1360"/>
            </a:lvl8pPr>
            <a:lvl9pPr>
              <a:defRPr sz="1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32A3E7E-A99C-403E-804A-54E732B4FC24}" type="slidenum">
              <a:rPr lang="en-US" altLang="en-US"/>
              <a:pPr/>
              <a:t>‹#›</a:t>
            </a:fld>
            <a:endParaRPr lang="en-US" altLang="en-US"/>
          </a:p>
        </p:txBody>
      </p:sp>
    </p:spTree>
    <p:extLst>
      <p:ext uri="{BB962C8B-B14F-4D97-AF65-F5344CB8AC3E}">
        <p14:creationId xmlns:p14="http://schemas.microsoft.com/office/powerpoint/2010/main" val="194492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9" y="988219"/>
            <a:ext cx="29627513" cy="4114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8" y="5526887"/>
            <a:ext cx="14544675"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4" name="Content Placeholder 3"/>
          <p:cNvSpPr>
            <a:spLocks noGrp="1"/>
          </p:cNvSpPr>
          <p:nvPr>
            <p:ph sz="half" idx="2"/>
          </p:nvPr>
        </p:nvSpPr>
        <p:spPr>
          <a:xfrm>
            <a:off x="1645448" y="7829551"/>
            <a:ext cx="14544675"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3" y="5526887"/>
            <a:ext cx="14550628" cy="2302669"/>
          </a:xfrm>
        </p:spPr>
        <p:txBody>
          <a:bodyPr anchor="b"/>
          <a:lstStyle>
            <a:lvl1pPr marL="0" indent="0">
              <a:buNone/>
              <a:defRPr sz="1760" b="1"/>
            </a:lvl1pPr>
            <a:lvl2pPr marL="329176" indent="0">
              <a:buNone/>
              <a:defRPr sz="1440" b="1"/>
            </a:lvl2pPr>
            <a:lvl3pPr marL="658352" indent="0">
              <a:buNone/>
              <a:defRPr sz="1360" b="1"/>
            </a:lvl3pPr>
            <a:lvl4pPr marL="987527" indent="0">
              <a:buNone/>
              <a:defRPr sz="1120" b="1"/>
            </a:lvl4pPr>
            <a:lvl5pPr marL="1316703" indent="0">
              <a:buNone/>
              <a:defRPr sz="1120" b="1"/>
            </a:lvl5pPr>
            <a:lvl6pPr marL="1645879" indent="0">
              <a:buNone/>
              <a:defRPr sz="1120" b="1"/>
            </a:lvl6pPr>
            <a:lvl7pPr marL="1975055" indent="0">
              <a:buNone/>
              <a:defRPr sz="1120" b="1"/>
            </a:lvl7pPr>
            <a:lvl8pPr marL="2304230" indent="0">
              <a:buNone/>
              <a:defRPr sz="1120" b="1"/>
            </a:lvl8pPr>
            <a:lvl9pPr marL="2633406" indent="0">
              <a:buNone/>
              <a:defRPr sz="1120" b="1"/>
            </a:lvl9pPr>
          </a:lstStyle>
          <a:p>
            <a:pPr lvl="0"/>
            <a:r>
              <a:rPr lang="en-US"/>
              <a:t>Click to edit Master text styles</a:t>
            </a:r>
          </a:p>
        </p:txBody>
      </p:sp>
      <p:sp>
        <p:nvSpPr>
          <p:cNvPr id="6" name="Content Placeholder 5"/>
          <p:cNvSpPr>
            <a:spLocks noGrp="1"/>
          </p:cNvSpPr>
          <p:nvPr>
            <p:ph sz="quarter" idx="4"/>
          </p:nvPr>
        </p:nvSpPr>
        <p:spPr>
          <a:xfrm>
            <a:off x="16722333" y="7829551"/>
            <a:ext cx="14550628" cy="14224397"/>
          </a:xfrm>
        </p:spPr>
        <p:txBody>
          <a:bodyPr/>
          <a:lstStyle>
            <a:lvl1pPr>
              <a:defRPr sz="1760"/>
            </a:lvl1pPr>
            <a:lvl2pPr>
              <a:defRPr sz="1440"/>
            </a:lvl2pPr>
            <a:lvl3pPr>
              <a:defRPr sz="1360"/>
            </a:lvl3pPr>
            <a:lvl4pPr>
              <a:defRPr sz="1120"/>
            </a:lvl4pPr>
            <a:lvl5pPr>
              <a:defRPr sz="1120"/>
            </a:lvl5pPr>
            <a:lvl6pPr>
              <a:defRPr sz="1120"/>
            </a:lvl6pPr>
            <a:lvl7pPr>
              <a:defRPr sz="1120"/>
            </a:lvl7pPr>
            <a:lvl8pPr>
              <a:defRPr sz="1120"/>
            </a:lvl8pPr>
            <a:lvl9pPr>
              <a:defRPr sz="1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4378793-ECBC-4836-BC09-00BB11F02BCC}" type="slidenum">
              <a:rPr lang="en-US" altLang="en-US"/>
              <a:pPr/>
              <a:t>‹#›</a:t>
            </a:fld>
            <a:endParaRPr lang="en-US" altLang="en-US"/>
          </a:p>
        </p:txBody>
      </p:sp>
    </p:spTree>
    <p:extLst>
      <p:ext uri="{BB962C8B-B14F-4D97-AF65-F5344CB8AC3E}">
        <p14:creationId xmlns:p14="http://schemas.microsoft.com/office/powerpoint/2010/main" val="206290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DDA09F8-AC16-42E2-B0DC-5BB6C720F14F}" type="slidenum">
              <a:rPr lang="en-US" altLang="en-US"/>
              <a:pPr/>
              <a:t>‹#›</a:t>
            </a:fld>
            <a:endParaRPr lang="en-US" altLang="en-US"/>
          </a:p>
        </p:txBody>
      </p:sp>
    </p:spTree>
    <p:extLst>
      <p:ext uri="{BB962C8B-B14F-4D97-AF65-F5344CB8AC3E}">
        <p14:creationId xmlns:p14="http://schemas.microsoft.com/office/powerpoint/2010/main" val="89704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29CA0B0-0A5C-4C98-9580-54063AAE64AF}" type="slidenum">
              <a:rPr lang="en-US" altLang="en-US"/>
              <a:pPr/>
              <a:t>‹#›</a:t>
            </a:fld>
            <a:endParaRPr lang="en-US" altLang="en-US"/>
          </a:p>
        </p:txBody>
      </p:sp>
    </p:spTree>
    <p:extLst>
      <p:ext uri="{BB962C8B-B14F-4D97-AF65-F5344CB8AC3E}">
        <p14:creationId xmlns:p14="http://schemas.microsoft.com/office/powerpoint/2010/main" val="365654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983457"/>
            <a:ext cx="10829925" cy="4182666"/>
          </a:xfrm>
        </p:spPr>
        <p:txBody>
          <a:bodyPr anchor="b"/>
          <a:lstStyle>
            <a:lvl1pPr algn="l">
              <a:defRPr sz="1440" b="1"/>
            </a:lvl1pPr>
          </a:lstStyle>
          <a:p>
            <a:r>
              <a:rPr lang="en-US"/>
              <a:t>Click to edit Master title style</a:t>
            </a:r>
          </a:p>
        </p:txBody>
      </p:sp>
      <p:sp>
        <p:nvSpPr>
          <p:cNvPr id="3" name="Content Placeholder 2"/>
          <p:cNvSpPr>
            <a:spLocks noGrp="1"/>
          </p:cNvSpPr>
          <p:nvPr>
            <p:ph idx="1"/>
          </p:nvPr>
        </p:nvSpPr>
        <p:spPr>
          <a:xfrm>
            <a:off x="12870656" y="983466"/>
            <a:ext cx="18402300" cy="21070491"/>
          </a:xfrm>
        </p:spPr>
        <p:txBody>
          <a:bodyPr/>
          <a:lstStyle>
            <a:lvl1pPr>
              <a:defRPr sz="2320"/>
            </a:lvl1pPr>
            <a:lvl2pPr>
              <a:defRPr sz="2000"/>
            </a:lvl2pPr>
            <a:lvl3pPr>
              <a:defRPr sz="176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8" y="5166129"/>
            <a:ext cx="10829925" cy="16887825"/>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7182FA-9D38-4E44-B69B-BBF40D836784}" type="slidenum">
              <a:rPr lang="en-US" altLang="en-US"/>
              <a:pPr/>
              <a:t>‹#›</a:t>
            </a:fld>
            <a:endParaRPr lang="en-US" altLang="en-US"/>
          </a:p>
        </p:txBody>
      </p:sp>
    </p:spTree>
    <p:extLst>
      <p:ext uri="{BB962C8B-B14F-4D97-AF65-F5344CB8AC3E}">
        <p14:creationId xmlns:p14="http://schemas.microsoft.com/office/powerpoint/2010/main" val="14772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7281932"/>
            <a:ext cx="19751278" cy="2040731"/>
          </a:xfrm>
        </p:spPr>
        <p:txBody>
          <a:bodyPr anchor="b"/>
          <a:lstStyle>
            <a:lvl1pPr algn="l">
              <a:defRPr sz="1440" b="1"/>
            </a:lvl1pPr>
          </a:lstStyle>
          <a:p>
            <a:r>
              <a:rPr lang="en-US"/>
              <a:t>Click to edit Master title style</a:t>
            </a:r>
          </a:p>
        </p:txBody>
      </p:sp>
      <p:sp>
        <p:nvSpPr>
          <p:cNvPr id="3" name="Picture Placeholder 2"/>
          <p:cNvSpPr>
            <a:spLocks noGrp="1"/>
          </p:cNvSpPr>
          <p:nvPr>
            <p:ph type="pic" idx="1"/>
          </p:nvPr>
        </p:nvSpPr>
        <p:spPr>
          <a:xfrm>
            <a:off x="6451998" y="2206236"/>
            <a:ext cx="19751278" cy="14812565"/>
          </a:xfrm>
        </p:spPr>
        <p:txBody>
          <a:bodyPr/>
          <a:lstStyle>
            <a:lvl1pPr marL="0" indent="0">
              <a:buNone/>
              <a:defRPr sz="2320"/>
            </a:lvl1pPr>
            <a:lvl2pPr marL="329176" indent="0">
              <a:buNone/>
              <a:defRPr sz="2000"/>
            </a:lvl2pPr>
            <a:lvl3pPr marL="658352" indent="0">
              <a:buNone/>
              <a:defRPr sz="1760"/>
            </a:lvl3pPr>
            <a:lvl4pPr marL="987527" indent="0">
              <a:buNone/>
              <a:defRPr sz="1440"/>
            </a:lvl4pPr>
            <a:lvl5pPr marL="1316703" indent="0">
              <a:buNone/>
              <a:defRPr sz="1440"/>
            </a:lvl5pPr>
            <a:lvl6pPr marL="1645879" indent="0">
              <a:buNone/>
              <a:defRPr sz="1440"/>
            </a:lvl6pPr>
            <a:lvl7pPr marL="1975055" indent="0">
              <a:buNone/>
              <a:defRPr sz="1440"/>
            </a:lvl7pPr>
            <a:lvl8pPr marL="2304230" indent="0">
              <a:buNone/>
              <a:defRPr sz="1440"/>
            </a:lvl8pPr>
            <a:lvl9pPr marL="2633406" indent="0">
              <a:buNone/>
              <a:defRPr sz="1440"/>
            </a:lvl9pPr>
          </a:lstStyle>
          <a:p>
            <a:pPr lvl="0"/>
            <a:endParaRPr lang="en-US" noProof="0"/>
          </a:p>
        </p:txBody>
      </p:sp>
      <p:sp>
        <p:nvSpPr>
          <p:cNvPr id="4" name="Text Placeholder 3"/>
          <p:cNvSpPr>
            <a:spLocks noGrp="1"/>
          </p:cNvSpPr>
          <p:nvPr>
            <p:ph type="body" sz="half" idx="2"/>
          </p:nvPr>
        </p:nvSpPr>
        <p:spPr>
          <a:xfrm>
            <a:off x="6451998" y="19322654"/>
            <a:ext cx="19751278" cy="2896790"/>
          </a:xfrm>
        </p:spPr>
        <p:txBody>
          <a:bodyPr/>
          <a:lstStyle>
            <a:lvl1pPr marL="0" indent="0">
              <a:buNone/>
              <a:defRPr sz="1040"/>
            </a:lvl1pPr>
            <a:lvl2pPr marL="329176" indent="0">
              <a:buNone/>
              <a:defRPr sz="880"/>
            </a:lvl2pPr>
            <a:lvl3pPr marL="658352" indent="0">
              <a:buNone/>
              <a:defRPr sz="800"/>
            </a:lvl3pPr>
            <a:lvl4pPr marL="987527" indent="0">
              <a:buNone/>
              <a:defRPr sz="640"/>
            </a:lvl4pPr>
            <a:lvl5pPr marL="1316703" indent="0">
              <a:buNone/>
              <a:defRPr sz="640"/>
            </a:lvl5pPr>
            <a:lvl6pPr marL="1645879" indent="0">
              <a:buNone/>
              <a:defRPr sz="640"/>
            </a:lvl6pPr>
            <a:lvl7pPr marL="1975055" indent="0">
              <a:buNone/>
              <a:defRPr sz="640"/>
            </a:lvl7pPr>
            <a:lvl8pPr marL="2304230" indent="0">
              <a:buNone/>
              <a:defRPr sz="640"/>
            </a:lvl8pPr>
            <a:lvl9pPr marL="2633406" indent="0">
              <a:buNone/>
              <a:defRPr sz="6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1D435E-1CD1-4E0D-97D2-7574F8540AED}" type="slidenum">
              <a:rPr lang="en-US" altLang="en-US"/>
              <a:pPr/>
              <a:t>‹#›</a:t>
            </a:fld>
            <a:endParaRPr lang="en-US" altLang="en-US"/>
          </a:p>
        </p:txBody>
      </p:sp>
    </p:spTree>
    <p:extLst>
      <p:ext uri="{BB962C8B-B14F-4D97-AF65-F5344CB8AC3E}">
        <p14:creationId xmlns:p14="http://schemas.microsoft.com/office/powerpoint/2010/main" val="229662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7192" y="989013"/>
            <a:ext cx="2962402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47192" y="5759450"/>
            <a:ext cx="29624020" cy="162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6802" tIns="183401" rIns="366802" bIns="18340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6471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defRPr sz="448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11248392" y="22482175"/>
            <a:ext cx="104216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ctr">
              <a:defRPr sz="448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792" y="22482175"/>
            <a:ext cx="7678420" cy="1714500"/>
          </a:xfrm>
          <a:prstGeom prst="rect">
            <a:avLst/>
          </a:prstGeom>
          <a:noFill/>
          <a:ln w="9525">
            <a:noFill/>
            <a:miter lim="800000"/>
            <a:headEnd/>
            <a:tailEnd/>
          </a:ln>
          <a:effectLst/>
        </p:spPr>
        <p:txBody>
          <a:bodyPr vert="horz" wrap="square" lIns="366802" tIns="183401" rIns="366802" bIns="183401" numCol="1" anchor="t" anchorCtr="0" compatLnSpc="1">
            <a:prstTxWarp prst="textNoShape">
              <a:avLst/>
            </a:prstTxWarp>
          </a:bodyPr>
          <a:lstStyle>
            <a:lvl1pPr algn="r">
              <a:defRPr sz="4480"/>
            </a:lvl1pPr>
          </a:lstStyle>
          <a:p>
            <a:fld id="{36313287-BE77-4D1F-95A0-C53E352FC45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33627" rtl="0" eaLnBrk="0" fontAlgn="base" hangingPunct="0">
        <a:spcBef>
          <a:spcPct val="0"/>
        </a:spcBef>
        <a:spcAft>
          <a:spcPct val="0"/>
        </a:spcAft>
        <a:defRPr sz="14080">
          <a:solidFill>
            <a:schemeClr val="tx2"/>
          </a:solidFill>
          <a:latin typeface="+mj-lt"/>
          <a:ea typeface="+mj-ea"/>
          <a:cs typeface="+mj-cs"/>
        </a:defRPr>
      </a:lvl1pPr>
      <a:lvl2pPr algn="ctr" defTabSz="2933627" rtl="0" eaLnBrk="0" fontAlgn="base" hangingPunct="0">
        <a:spcBef>
          <a:spcPct val="0"/>
        </a:spcBef>
        <a:spcAft>
          <a:spcPct val="0"/>
        </a:spcAft>
        <a:defRPr sz="14080">
          <a:solidFill>
            <a:schemeClr val="tx2"/>
          </a:solidFill>
          <a:latin typeface="Arial" charset="0"/>
        </a:defRPr>
      </a:lvl2pPr>
      <a:lvl3pPr algn="ctr" defTabSz="2933627" rtl="0" eaLnBrk="0" fontAlgn="base" hangingPunct="0">
        <a:spcBef>
          <a:spcPct val="0"/>
        </a:spcBef>
        <a:spcAft>
          <a:spcPct val="0"/>
        </a:spcAft>
        <a:defRPr sz="14080">
          <a:solidFill>
            <a:schemeClr val="tx2"/>
          </a:solidFill>
          <a:latin typeface="Arial" charset="0"/>
        </a:defRPr>
      </a:lvl3pPr>
      <a:lvl4pPr algn="ctr" defTabSz="2933627" rtl="0" eaLnBrk="0" fontAlgn="base" hangingPunct="0">
        <a:spcBef>
          <a:spcPct val="0"/>
        </a:spcBef>
        <a:spcAft>
          <a:spcPct val="0"/>
        </a:spcAft>
        <a:defRPr sz="14080">
          <a:solidFill>
            <a:schemeClr val="tx2"/>
          </a:solidFill>
          <a:latin typeface="Arial" charset="0"/>
        </a:defRPr>
      </a:lvl4pPr>
      <a:lvl5pPr algn="ctr" defTabSz="2933627" rtl="0" eaLnBrk="0" fontAlgn="base" hangingPunct="0">
        <a:spcBef>
          <a:spcPct val="0"/>
        </a:spcBef>
        <a:spcAft>
          <a:spcPct val="0"/>
        </a:spcAft>
        <a:defRPr sz="14080">
          <a:solidFill>
            <a:schemeClr val="tx2"/>
          </a:solidFill>
          <a:latin typeface="Arial" charset="0"/>
        </a:defRPr>
      </a:lvl5pPr>
      <a:lvl6pPr marL="329176" algn="ctr" defTabSz="2934009" rtl="0" fontAlgn="base">
        <a:spcBef>
          <a:spcPct val="0"/>
        </a:spcBef>
        <a:spcAft>
          <a:spcPct val="0"/>
        </a:spcAft>
        <a:defRPr sz="14080">
          <a:solidFill>
            <a:schemeClr val="tx2"/>
          </a:solidFill>
          <a:latin typeface="Arial" charset="0"/>
        </a:defRPr>
      </a:lvl6pPr>
      <a:lvl7pPr marL="658352" algn="ctr" defTabSz="2934009" rtl="0" fontAlgn="base">
        <a:spcBef>
          <a:spcPct val="0"/>
        </a:spcBef>
        <a:spcAft>
          <a:spcPct val="0"/>
        </a:spcAft>
        <a:defRPr sz="14080">
          <a:solidFill>
            <a:schemeClr val="tx2"/>
          </a:solidFill>
          <a:latin typeface="Arial" charset="0"/>
        </a:defRPr>
      </a:lvl7pPr>
      <a:lvl8pPr marL="987527" algn="ctr" defTabSz="2934009" rtl="0" fontAlgn="base">
        <a:spcBef>
          <a:spcPct val="0"/>
        </a:spcBef>
        <a:spcAft>
          <a:spcPct val="0"/>
        </a:spcAft>
        <a:defRPr sz="14080">
          <a:solidFill>
            <a:schemeClr val="tx2"/>
          </a:solidFill>
          <a:latin typeface="Arial" charset="0"/>
        </a:defRPr>
      </a:lvl8pPr>
      <a:lvl9pPr marL="1316703" algn="ctr" defTabSz="2934009" rtl="0" fontAlgn="base">
        <a:spcBef>
          <a:spcPct val="0"/>
        </a:spcBef>
        <a:spcAft>
          <a:spcPct val="0"/>
        </a:spcAft>
        <a:defRPr sz="14080">
          <a:solidFill>
            <a:schemeClr val="tx2"/>
          </a:solidFill>
          <a:latin typeface="Arial" charset="0"/>
        </a:defRPr>
      </a:lvl9pPr>
    </p:titleStyle>
    <p:bodyStyle>
      <a:lvl1pPr marL="1099793" indent="-1099793" algn="l" defTabSz="2933627" rtl="0" eaLnBrk="0" fontAlgn="base" hangingPunct="0">
        <a:spcBef>
          <a:spcPct val="20000"/>
        </a:spcBef>
        <a:spcAft>
          <a:spcPct val="0"/>
        </a:spcAft>
        <a:buChar char="•"/>
        <a:defRPr sz="10240">
          <a:solidFill>
            <a:schemeClr val="tx1"/>
          </a:solidFill>
          <a:latin typeface="+mn-lt"/>
          <a:ea typeface="+mn-ea"/>
          <a:cs typeface="+mn-cs"/>
        </a:defRPr>
      </a:lvl1pPr>
      <a:lvl2pPr marL="2383730" indent="-915647" algn="l" defTabSz="2933627" rtl="0" eaLnBrk="0" fontAlgn="base" hangingPunct="0">
        <a:spcBef>
          <a:spcPct val="20000"/>
        </a:spcBef>
        <a:spcAft>
          <a:spcPct val="0"/>
        </a:spcAft>
        <a:buChar char="–"/>
        <a:defRPr sz="9040">
          <a:solidFill>
            <a:schemeClr val="tx1"/>
          </a:solidFill>
          <a:latin typeface="+mn-lt"/>
        </a:defRPr>
      </a:lvl2pPr>
      <a:lvl3pPr marL="3667668" indent="-732772" algn="l" defTabSz="2933627" rtl="0" eaLnBrk="0" fontAlgn="base" hangingPunct="0">
        <a:spcBef>
          <a:spcPct val="20000"/>
        </a:spcBef>
        <a:spcAft>
          <a:spcPct val="0"/>
        </a:spcAft>
        <a:buChar char="•"/>
        <a:defRPr sz="7680">
          <a:solidFill>
            <a:schemeClr val="tx1"/>
          </a:solidFill>
          <a:latin typeface="+mn-lt"/>
        </a:defRPr>
      </a:lvl3pPr>
      <a:lvl4pPr marL="5134482" indent="-732772" algn="l" defTabSz="2933627" rtl="0" eaLnBrk="0" fontAlgn="base" hangingPunct="0">
        <a:spcBef>
          <a:spcPct val="20000"/>
        </a:spcBef>
        <a:spcAft>
          <a:spcPct val="0"/>
        </a:spcAft>
        <a:buChar char="–"/>
        <a:defRPr sz="6400">
          <a:solidFill>
            <a:schemeClr val="tx1"/>
          </a:solidFill>
          <a:latin typeface="+mn-lt"/>
        </a:defRPr>
      </a:lvl4pPr>
      <a:lvl5pPr marL="6601295" indent="-731502" algn="l" defTabSz="2933627" rtl="0" eaLnBrk="0" fontAlgn="base" hangingPunct="0">
        <a:spcBef>
          <a:spcPct val="20000"/>
        </a:spcBef>
        <a:spcAft>
          <a:spcPct val="0"/>
        </a:spcAft>
        <a:buChar char="»"/>
        <a:defRPr sz="6400">
          <a:solidFill>
            <a:schemeClr val="tx1"/>
          </a:solidFill>
          <a:latin typeface="+mn-lt"/>
        </a:defRPr>
      </a:lvl5pPr>
      <a:lvl6pPr marL="6930979" indent="-732645" algn="l" defTabSz="2934009" rtl="0" fontAlgn="base">
        <a:spcBef>
          <a:spcPct val="20000"/>
        </a:spcBef>
        <a:spcAft>
          <a:spcPct val="0"/>
        </a:spcAft>
        <a:buChar char="»"/>
        <a:defRPr sz="6400">
          <a:solidFill>
            <a:schemeClr val="tx1"/>
          </a:solidFill>
          <a:latin typeface="+mn-lt"/>
        </a:defRPr>
      </a:lvl6pPr>
      <a:lvl7pPr marL="7260155" indent="-732645" algn="l" defTabSz="2934009" rtl="0" fontAlgn="base">
        <a:spcBef>
          <a:spcPct val="20000"/>
        </a:spcBef>
        <a:spcAft>
          <a:spcPct val="0"/>
        </a:spcAft>
        <a:buChar char="»"/>
        <a:defRPr sz="6400">
          <a:solidFill>
            <a:schemeClr val="tx1"/>
          </a:solidFill>
          <a:latin typeface="+mn-lt"/>
        </a:defRPr>
      </a:lvl7pPr>
      <a:lvl8pPr marL="7589330" indent="-732645" algn="l" defTabSz="2934009" rtl="0" fontAlgn="base">
        <a:spcBef>
          <a:spcPct val="20000"/>
        </a:spcBef>
        <a:spcAft>
          <a:spcPct val="0"/>
        </a:spcAft>
        <a:buChar char="»"/>
        <a:defRPr sz="6400">
          <a:solidFill>
            <a:schemeClr val="tx1"/>
          </a:solidFill>
          <a:latin typeface="+mn-lt"/>
        </a:defRPr>
      </a:lvl8pPr>
      <a:lvl9pPr marL="7918506" indent="-732645" algn="l" defTabSz="2934009" rtl="0" fontAlgn="base">
        <a:spcBef>
          <a:spcPct val="20000"/>
        </a:spcBef>
        <a:spcAft>
          <a:spcPct val="0"/>
        </a:spcAft>
        <a:buChar char="»"/>
        <a:defRPr sz="6400">
          <a:solidFill>
            <a:schemeClr val="tx1"/>
          </a:solidFill>
          <a:latin typeface="+mn-lt"/>
        </a:defRPr>
      </a:lvl9pPr>
    </p:bodyStyle>
    <p:otherStyle>
      <a:defPPr>
        <a:defRPr lang="en-US"/>
      </a:defPPr>
      <a:lvl1pPr marL="0" algn="l" defTabSz="658352" rtl="0" eaLnBrk="1" latinLnBrk="0" hangingPunct="1">
        <a:defRPr sz="1360" kern="1200">
          <a:solidFill>
            <a:schemeClr val="tx1"/>
          </a:solidFill>
          <a:latin typeface="+mn-lt"/>
          <a:ea typeface="+mn-ea"/>
          <a:cs typeface="+mn-cs"/>
        </a:defRPr>
      </a:lvl1pPr>
      <a:lvl2pPr marL="329176" algn="l" defTabSz="658352" rtl="0" eaLnBrk="1" latinLnBrk="0" hangingPunct="1">
        <a:defRPr sz="1360" kern="1200">
          <a:solidFill>
            <a:schemeClr val="tx1"/>
          </a:solidFill>
          <a:latin typeface="+mn-lt"/>
          <a:ea typeface="+mn-ea"/>
          <a:cs typeface="+mn-cs"/>
        </a:defRPr>
      </a:lvl2pPr>
      <a:lvl3pPr marL="658352" algn="l" defTabSz="658352" rtl="0" eaLnBrk="1" latinLnBrk="0" hangingPunct="1">
        <a:defRPr sz="1360" kern="1200">
          <a:solidFill>
            <a:schemeClr val="tx1"/>
          </a:solidFill>
          <a:latin typeface="+mn-lt"/>
          <a:ea typeface="+mn-ea"/>
          <a:cs typeface="+mn-cs"/>
        </a:defRPr>
      </a:lvl3pPr>
      <a:lvl4pPr marL="987527" algn="l" defTabSz="658352" rtl="0" eaLnBrk="1" latinLnBrk="0" hangingPunct="1">
        <a:defRPr sz="1360" kern="1200">
          <a:solidFill>
            <a:schemeClr val="tx1"/>
          </a:solidFill>
          <a:latin typeface="+mn-lt"/>
          <a:ea typeface="+mn-ea"/>
          <a:cs typeface="+mn-cs"/>
        </a:defRPr>
      </a:lvl4pPr>
      <a:lvl5pPr marL="1316703" algn="l" defTabSz="658352" rtl="0" eaLnBrk="1" latinLnBrk="0" hangingPunct="1">
        <a:defRPr sz="1360" kern="1200">
          <a:solidFill>
            <a:schemeClr val="tx1"/>
          </a:solidFill>
          <a:latin typeface="+mn-lt"/>
          <a:ea typeface="+mn-ea"/>
          <a:cs typeface="+mn-cs"/>
        </a:defRPr>
      </a:lvl5pPr>
      <a:lvl6pPr marL="1645879" algn="l" defTabSz="658352" rtl="0" eaLnBrk="1" latinLnBrk="0" hangingPunct="1">
        <a:defRPr sz="1360" kern="1200">
          <a:solidFill>
            <a:schemeClr val="tx1"/>
          </a:solidFill>
          <a:latin typeface="+mn-lt"/>
          <a:ea typeface="+mn-ea"/>
          <a:cs typeface="+mn-cs"/>
        </a:defRPr>
      </a:lvl6pPr>
      <a:lvl7pPr marL="1975055" algn="l" defTabSz="658352" rtl="0" eaLnBrk="1" latinLnBrk="0" hangingPunct="1">
        <a:defRPr sz="1360" kern="1200">
          <a:solidFill>
            <a:schemeClr val="tx1"/>
          </a:solidFill>
          <a:latin typeface="+mn-lt"/>
          <a:ea typeface="+mn-ea"/>
          <a:cs typeface="+mn-cs"/>
        </a:defRPr>
      </a:lvl7pPr>
      <a:lvl8pPr marL="2304230" algn="l" defTabSz="658352" rtl="0" eaLnBrk="1" latinLnBrk="0" hangingPunct="1">
        <a:defRPr sz="1360" kern="1200">
          <a:solidFill>
            <a:schemeClr val="tx1"/>
          </a:solidFill>
          <a:latin typeface="+mn-lt"/>
          <a:ea typeface="+mn-ea"/>
          <a:cs typeface="+mn-cs"/>
        </a:defRPr>
      </a:lvl8pPr>
      <a:lvl9pPr marL="2633406" algn="l" defTabSz="658352" rtl="0" eaLnBrk="1" latinLnBrk="0" hangingPunct="1">
        <a:defRPr sz="1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jpe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doi.org/10.1016/j.gheart.2012.10.003" TargetMode="External"/><Relationship Id="rId11" Type="http://schemas.openxmlformats.org/officeDocument/2006/relationships/image" Target="../media/image7.png"/><Relationship Id="rId5" Type="http://schemas.openxmlformats.org/officeDocument/2006/relationships/hyperlink" Target="https://www.who.int/health-topics/cardiovascular-diseases#tab=tab_1" TargetMode="External"/><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sz="quarter"/>
          </p:nvPr>
        </p:nvSpPr>
        <p:spPr>
          <a:xfrm>
            <a:off x="8120601" y="457200"/>
            <a:ext cx="16714798" cy="2194560"/>
          </a:xfrm>
          <a:ln>
            <a:noFill/>
          </a:ln>
        </p:spPr>
        <p:txBody>
          <a:bodyPr/>
          <a:lstStyle/>
          <a:p>
            <a:pPr defTabSz="2934009" eaLnBrk="1" hangingPunct="1">
              <a:spcBef>
                <a:spcPts val="0"/>
              </a:spcBef>
              <a:defRPr/>
            </a:pPr>
            <a:r>
              <a:rPr lang="en-US" sz="5760" dirty="0"/>
              <a:t>Predicting Heart Disease Using Diagnostic Tests</a:t>
            </a:r>
            <a:br>
              <a:rPr lang="en-US" sz="3520" dirty="0">
                <a:latin typeface="+mn-lt"/>
              </a:rPr>
            </a:br>
            <a:r>
              <a:rPr lang="en-US" sz="4320" dirty="0">
                <a:latin typeface="+mn-lt"/>
              </a:rPr>
              <a:t>David Nemirovsky (dn2501)</a:t>
            </a:r>
            <a:endParaRPr lang="en-US" sz="4320" b="1" dirty="0">
              <a:latin typeface="+mn-lt"/>
            </a:endParaRPr>
          </a:p>
        </p:txBody>
      </p:sp>
      <p:pic>
        <p:nvPicPr>
          <p:cNvPr id="2105" name="Picture 58" descr="MailCR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3" y="806228"/>
            <a:ext cx="6820118"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 name="Group 128"/>
          <p:cNvGraphicFramePr>
            <a:graphicFrameLocks noGrp="1"/>
          </p:cNvGraphicFramePr>
          <p:nvPr>
            <p:extLst>
              <p:ext uri="{D42A27DB-BD31-4B8C-83A1-F6EECF244321}">
                <p14:modId xmlns:p14="http://schemas.microsoft.com/office/powerpoint/2010/main" val="2874596378"/>
              </p:ext>
            </p:extLst>
          </p:nvPr>
        </p:nvGraphicFramePr>
        <p:xfrm>
          <a:off x="10127901" y="4403031"/>
          <a:ext cx="12245600" cy="19920009"/>
        </p:xfrm>
        <a:graphic>
          <a:graphicData uri="http://schemas.openxmlformats.org/drawingml/2006/table">
            <a:tbl>
              <a:tblPr/>
              <a:tblGrid>
                <a:gridCol w="12245600">
                  <a:extLst>
                    <a:ext uri="{9D8B030D-6E8A-4147-A177-3AD203B41FA5}">
                      <a16:colId xmlns:a16="http://schemas.microsoft.com/office/drawing/2014/main" val="20000"/>
                    </a:ext>
                  </a:extLst>
                </a:gridCol>
              </a:tblGrid>
              <a:tr h="19920009">
                <a:tc>
                  <a:txBody>
                    <a:bodyPr/>
                    <a:lstStyle/>
                    <a:p>
                      <a:pPr marL="0" indent="0" algn="just"/>
                      <a:r>
                        <a:rPr lang="en-US" sz="2000" b="1" kern="1200" baseline="0" dirty="0">
                          <a:solidFill>
                            <a:schemeClr val="tx1"/>
                          </a:solidFill>
                          <a:latin typeface="+mn-lt"/>
                          <a:ea typeface="+mn-ea"/>
                          <a:cs typeface="+mn-cs"/>
                        </a:rPr>
                        <a:t>Figure 1:</a:t>
                      </a:r>
                      <a:r>
                        <a:rPr lang="en-US" sz="2000" b="0" kern="1200" baseline="0" dirty="0">
                          <a:solidFill>
                            <a:schemeClr val="tx1"/>
                          </a:solidFill>
                          <a:latin typeface="+mn-lt"/>
                          <a:ea typeface="+mn-ea"/>
                          <a:cs typeface="+mn-cs"/>
                        </a:rPr>
                        <a:t> Descriptive statistics for </a:t>
                      </a:r>
                      <a:r>
                        <a:rPr lang="en-US" sz="2000" kern="1200" baseline="0" dirty="0">
                          <a:solidFill>
                            <a:schemeClr val="tx1"/>
                          </a:solidFill>
                          <a:latin typeface="+mn-lt"/>
                          <a:ea typeface="+mn-ea"/>
                          <a:cs typeface="+mn-cs"/>
                        </a:rPr>
                        <a:t>number of majoring blood vessels with &gt; 50% diameter narrowing across </a:t>
                      </a:r>
                      <a:r>
                        <a:rPr lang="en-US" sz="2000" b="0" kern="1200" baseline="0" dirty="0">
                          <a:solidFill>
                            <a:schemeClr val="tx1"/>
                          </a:solidFill>
                          <a:latin typeface="+mn-lt"/>
                          <a:ea typeface="+mn-ea"/>
                          <a:cs typeface="+mn-cs"/>
                        </a:rPr>
                        <a:t>covariates used in final model</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1800" b="0" kern="1200" baseline="0" dirty="0">
                          <a:solidFill>
                            <a:schemeClr val="tx1"/>
                          </a:solidFill>
                          <a:latin typeface="+mn-lt"/>
                          <a:ea typeface="+mn-ea"/>
                          <a:cs typeface="+mn-cs"/>
                        </a:rPr>
                        <a:t>                                                                                                    </a:t>
                      </a:r>
                      <a:r>
                        <a:rPr lang="en-US" sz="2000" b="1" kern="1200" baseline="0" dirty="0">
                          <a:solidFill>
                            <a:schemeClr val="tx1"/>
                          </a:solidFill>
                          <a:latin typeface="+mn-lt"/>
                          <a:ea typeface="+mn-ea"/>
                          <a:cs typeface="+mn-cs"/>
                        </a:rPr>
                        <a:t>Figure 2:</a:t>
                      </a:r>
                      <a:r>
                        <a:rPr lang="en-US" sz="2000" b="0" kern="1200" baseline="0" dirty="0">
                          <a:solidFill>
                            <a:schemeClr val="tx1"/>
                          </a:solidFill>
                          <a:latin typeface="+mn-lt"/>
                          <a:ea typeface="+mn-ea"/>
                          <a:cs typeface="+mn-cs"/>
                        </a:rPr>
                        <a:t> Distribution of ‘</a:t>
                      </a:r>
                      <a:r>
                        <a:rPr lang="en-US" sz="2000" b="0" kern="1200" baseline="0" dirty="0" err="1">
                          <a:solidFill>
                            <a:schemeClr val="tx1"/>
                          </a:solidFill>
                          <a:latin typeface="+mn-lt"/>
                          <a:ea typeface="+mn-ea"/>
                          <a:cs typeface="+mn-cs"/>
                        </a:rPr>
                        <a:t>diag</a:t>
                      </a:r>
                      <a:r>
                        <a:rPr lang="en-US" sz="2000" b="0" kern="1200" baseline="0" dirty="0">
                          <a:solidFill>
                            <a:schemeClr val="tx1"/>
                          </a:solidFill>
                          <a:latin typeface="+mn-lt"/>
                          <a:ea typeface="+mn-ea"/>
                          <a:cs typeface="+mn-cs"/>
                        </a:rPr>
                        <a:t>’ across hospitals</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2000" b="0" kern="1200" baseline="0" dirty="0">
                          <a:solidFill>
                            <a:schemeClr val="tx1"/>
                          </a:solidFill>
                          <a:latin typeface="+mn-lt"/>
                          <a:ea typeface="+mn-ea"/>
                          <a:cs typeface="+mn-cs"/>
                        </a:rPr>
                        <a:t>The above tables in Figure 1 show descriptive summary statistics (count, </a:t>
                      </a:r>
                      <a:r>
                        <a:rPr lang="en-US" sz="2000" kern="1200" baseline="0" dirty="0">
                          <a:solidFill>
                            <a:schemeClr val="tx1"/>
                          </a:solidFill>
                          <a:latin typeface="+mn-lt"/>
                          <a:ea typeface="+mn-ea"/>
                          <a:cs typeface="+mn-cs"/>
                        </a:rPr>
                        <a:t>mean, median, standard deviation, min, max, and missing) of number of majoring blood vessels with &gt; 50% diameter narrowing across the </a:t>
                      </a:r>
                      <a:r>
                        <a:rPr lang="en-US" sz="2000" b="0" kern="1200" baseline="0" dirty="0">
                          <a:solidFill>
                            <a:schemeClr val="tx1"/>
                          </a:solidFill>
                          <a:latin typeface="+mn-lt"/>
                          <a:ea typeface="+mn-ea"/>
                          <a:cs typeface="+mn-cs"/>
                        </a:rPr>
                        <a:t>covariates used in the final model. Most appear to show differences between the “no heart disease” group and the groups that had 1+ number of majoring blood vessels with &gt; 50% diameter narrowing. Figure 2 shows how there could have been a huge influence on which hospital they were staying at on developing heart disease. </a:t>
                      </a:r>
                    </a:p>
                    <a:p>
                      <a:pPr marL="0" indent="0" algn="just"/>
                      <a:endParaRPr lang="en-US" sz="1000" b="0" kern="1200" baseline="0" dirty="0">
                        <a:solidFill>
                          <a:schemeClr val="tx1"/>
                        </a:solidFill>
                        <a:latin typeface="+mn-lt"/>
                        <a:ea typeface="+mn-ea"/>
                        <a:cs typeface="+mn-cs"/>
                      </a:endParaRPr>
                    </a:p>
                    <a:p>
                      <a:pPr marL="0" indent="0" algn="just"/>
                      <a:r>
                        <a:rPr lang="en-US" sz="2000" b="1" kern="1200" baseline="0" dirty="0">
                          <a:solidFill>
                            <a:schemeClr val="tx1"/>
                          </a:solidFill>
                          <a:latin typeface="+mn-lt"/>
                          <a:ea typeface="+mn-ea"/>
                          <a:cs typeface="+mn-cs"/>
                        </a:rPr>
                        <a:t>Figure 3 (left):</a:t>
                      </a:r>
                      <a:r>
                        <a:rPr lang="en-US" sz="2000" b="0" kern="1200" baseline="0" dirty="0">
                          <a:solidFill>
                            <a:schemeClr val="tx1"/>
                          </a:solidFill>
                          <a:latin typeface="+mn-lt"/>
                          <a:ea typeface="+mn-ea"/>
                          <a:cs typeface="+mn-cs"/>
                        </a:rPr>
                        <a:t> Parameter estimates using final model (outcome is dichotomous ‘</a:t>
                      </a:r>
                      <a:r>
                        <a:rPr lang="en-US" sz="2000" b="0" kern="1200" baseline="0" dirty="0" err="1">
                          <a:solidFill>
                            <a:schemeClr val="tx1"/>
                          </a:solidFill>
                          <a:latin typeface="+mn-lt"/>
                          <a:ea typeface="+mn-ea"/>
                          <a:cs typeface="+mn-cs"/>
                        </a:rPr>
                        <a:t>nar_vess</a:t>
                      </a:r>
                      <a:r>
                        <a:rPr lang="en-US" sz="2000" b="0" kern="1200" baseline="0" dirty="0">
                          <a:solidFill>
                            <a:schemeClr val="tx1"/>
                          </a:solidFill>
                          <a:latin typeface="+mn-lt"/>
                          <a:ea typeface="+mn-ea"/>
                          <a:cs typeface="+mn-cs"/>
                        </a:rPr>
                        <a:t>’ variable)</a:t>
                      </a:r>
                    </a:p>
                    <a:p>
                      <a:pPr marL="0" indent="0" algn="just"/>
                      <a:r>
                        <a:rPr lang="en-US" sz="2000" b="1" kern="1200" baseline="0" dirty="0">
                          <a:solidFill>
                            <a:schemeClr val="tx1"/>
                          </a:solidFill>
                          <a:latin typeface="+mn-lt"/>
                          <a:ea typeface="+mn-ea"/>
                          <a:cs typeface="+mn-cs"/>
                        </a:rPr>
                        <a:t>Figure 4 (right):</a:t>
                      </a:r>
                      <a:r>
                        <a:rPr lang="en-US" sz="2000" b="0" kern="1200" baseline="0" dirty="0">
                          <a:solidFill>
                            <a:schemeClr val="tx1"/>
                          </a:solidFill>
                          <a:latin typeface="+mn-lt"/>
                          <a:ea typeface="+mn-ea"/>
                          <a:cs typeface="+mn-cs"/>
                        </a:rPr>
                        <a:t> ROC curve of the final logistic regression model</a:t>
                      </a:r>
                    </a:p>
                    <a:p>
                      <a:pPr marL="0" indent="0" algn="just"/>
                      <a:endParaRPr lang="en-US" sz="18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2000" b="0" kern="1200" baseline="0" dirty="0">
                        <a:solidFill>
                          <a:schemeClr val="tx1"/>
                        </a:solidFill>
                        <a:latin typeface="+mn-lt"/>
                        <a:ea typeface="+mn-ea"/>
                        <a:cs typeface="+mn-cs"/>
                      </a:endParaRPr>
                    </a:p>
                    <a:p>
                      <a:pPr marL="0" indent="0" algn="just"/>
                      <a:endParaRPr lang="en-US" sz="1800" b="0" kern="1200" baseline="0" dirty="0">
                        <a:solidFill>
                          <a:schemeClr val="tx1"/>
                        </a:solidFill>
                        <a:latin typeface="+mn-lt"/>
                        <a:ea typeface="+mn-ea"/>
                        <a:cs typeface="+mn-cs"/>
                      </a:endParaRPr>
                    </a:p>
                    <a:p>
                      <a:pPr marL="0" indent="0" algn="just"/>
                      <a:r>
                        <a:rPr lang="en-US" sz="2000" b="0" kern="1200" baseline="0" dirty="0">
                          <a:solidFill>
                            <a:schemeClr val="tx1"/>
                          </a:solidFill>
                          <a:latin typeface="+mn-lt"/>
                          <a:ea typeface="+mn-ea"/>
                          <a:cs typeface="+mn-cs"/>
                        </a:rPr>
                        <a:t>The final logistic regression model using the dichotomous ‘</a:t>
                      </a:r>
                      <a:r>
                        <a:rPr lang="en-US" sz="2000" b="0" kern="1200" baseline="0" dirty="0" err="1">
                          <a:solidFill>
                            <a:schemeClr val="tx1"/>
                          </a:solidFill>
                          <a:latin typeface="+mn-lt"/>
                          <a:ea typeface="+mn-ea"/>
                          <a:cs typeface="+mn-cs"/>
                        </a:rPr>
                        <a:t>nar_vess</a:t>
                      </a:r>
                      <a:r>
                        <a:rPr lang="en-US" sz="2000" b="0" kern="1200" baseline="0" dirty="0">
                          <a:solidFill>
                            <a:schemeClr val="tx1"/>
                          </a:solidFill>
                          <a:latin typeface="+mn-lt"/>
                          <a:ea typeface="+mn-ea"/>
                          <a:cs typeface="+mn-cs"/>
                        </a:rPr>
                        <a:t>’ variable as the outcome had much better interpretability than the polytomous model using ‘</a:t>
                      </a:r>
                      <a:r>
                        <a:rPr lang="en-US" sz="2000" b="0" kern="1200" baseline="0" dirty="0" err="1">
                          <a:solidFill>
                            <a:schemeClr val="tx1"/>
                          </a:solidFill>
                          <a:latin typeface="+mn-lt"/>
                          <a:ea typeface="+mn-ea"/>
                          <a:cs typeface="+mn-cs"/>
                        </a:rPr>
                        <a:t>diag</a:t>
                      </a:r>
                      <a:r>
                        <a:rPr lang="en-US" sz="2000" b="0" kern="1200" baseline="0" dirty="0">
                          <a:solidFill>
                            <a:schemeClr val="tx1"/>
                          </a:solidFill>
                          <a:latin typeface="+mn-lt"/>
                          <a:ea typeface="+mn-ea"/>
                          <a:cs typeface="+mn-cs"/>
                        </a:rPr>
                        <a:t>’. The following are interpretations of the model, noting only the covariates that were significant at the 5% level: for males, the odds of developing heart disease was 2.467 times the odds of developing heart disease for females, adjusting for all other covariates. For those with asymptotic chest pain, the odds of developing heart disease was 2.729 times the odds of developing heart disease for those suffering from typical angina chest pain, adjusting for all other covariates. For those with exercise induced angina, odds of developing heart disease was 2.732 times the odds of developing heart disease for those without exercise induced </a:t>
                      </a:r>
                      <a:r>
                        <a:rPr lang="en-US" sz="2000" b="0" kern="1200" baseline="0" dirty="0" err="1">
                          <a:solidFill>
                            <a:schemeClr val="tx1"/>
                          </a:solidFill>
                          <a:latin typeface="+mn-lt"/>
                          <a:ea typeface="+mn-ea"/>
                          <a:cs typeface="+mn-cs"/>
                        </a:rPr>
                        <a:t>agina</a:t>
                      </a:r>
                      <a:r>
                        <a:rPr lang="en-US" sz="2000" b="0" kern="1200" baseline="0" dirty="0">
                          <a:solidFill>
                            <a:schemeClr val="tx1"/>
                          </a:solidFill>
                          <a:latin typeface="+mn-lt"/>
                          <a:ea typeface="+mn-ea"/>
                          <a:cs typeface="+mn-cs"/>
                        </a:rPr>
                        <a:t>, adjusting for all other covariates. For every one unit increase in ST depression induced by exercise relative to rest, the odds of developing heart disease increased by 67%, adjusting for all other covariates. For those with flat slopes from the peak exercise ST segment, the odds of developing heart disease was 2.312 times the odds of developing heart disease for those with upward slopes, adjusting for all other covariates. For every increase by one major vessel colored by fluoroscopy, the odds of developing heart disease increased by 155%, adjusting for all other covariates. For those having fixed defect thalassemia blood disorder, the odds of developing heart disease was 3.083 times the odds of developing heart disease for those having no blood disorder, adjusting for all other covariates. For those having reversable defect thalassemia blood disorder, the odds of developing heart disease was 5.246 times the odds of developing heart disease for those having no blood disorder, adjusting for all other covariates.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68" descr="Blue tissue paper"/>
          <p:cNvSpPr txBox="1">
            <a:spLocks noChangeArrowheads="1"/>
          </p:cNvSpPr>
          <p:nvPr/>
        </p:nvSpPr>
        <p:spPr bwMode="auto">
          <a:xfrm>
            <a:off x="10119360" y="3807175"/>
            <a:ext cx="12254141"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RESULTS</a:t>
            </a:r>
          </a:p>
        </p:txBody>
      </p:sp>
      <p:graphicFrame>
        <p:nvGraphicFramePr>
          <p:cNvPr id="32" name="Group 128"/>
          <p:cNvGraphicFramePr>
            <a:graphicFrameLocks noGrp="1"/>
          </p:cNvGraphicFramePr>
          <p:nvPr>
            <p:extLst>
              <p:ext uri="{D42A27DB-BD31-4B8C-83A1-F6EECF244321}">
                <p14:modId xmlns:p14="http://schemas.microsoft.com/office/powerpoint/2010/main" val="1581676167"/>
              </p:ext>
            </p:extLst>
          </p:nvPr>
        </p:nvGraphicFramePr>
        <p:xfrm>
          <a:off x="22632138" y="7554226"/>
          <a:ext cx="9845040" cy="11826892"/>
        </p:xfrm>
        <a:graphic>
          <a:graphicData uri="http://schemas.openxmlformats.org/drawingml/2006/table">
            <a:tbl>
              <a:tblPr/>
              <a:tblGrid>
                <a:gridCol w="9845040">
                  <a:extLst>
                    <a:ext uri="{9D8B030D-6E8A-4147-A177-3AD203B41FA5}">
                      <a16:colId xmlns:a16="http://schemas.microsoft.com/office/drawing/2014/main" val="20000"/>
                    </a:ext>
                  </a:extLst>
                </a:gridCol>
              </a:tblGrid>
              <a:tr h="11594558">
                <a:tc>
                  <a:txBody>
                    <a:bodyPr/>
                    <a:lstStyle/>
                    <a:p>
                      <a:pPr marL="0" indent="0" algn="just">
                        <a:buFont typeface="Arial"/>
                        <a:buNone/>
                      </a:pPr>
                      <a:r>
                        <a:rPr lang="en-US" sz="2000" kern="1200" baseline="0" dirty="0">
                          <a:solidFill>
                            <a:schemeClr val="tx1"/>
                          </a:solidFill>
                          <a:latin typeface="+mn-lt"/>
                          <a:ea typeface="+mn-ea"/>
                          <a:cs typeface="+mn-cs"/>
                        </a:rPr>
                        <a:t>The final predictive model using presence of heart disease as the outcome variable demonstrated excellent predictability, interpretability, and a good fit. The final model included patients’ sex, type of chest pain, exercise-induced angina, ST depression induced by exercise relative to rest, slope of the peak exercise ST segment, presence of the blood disorder, thalassemia, number of major vessels colored by fluoroscopy, and which hospital the patient stayed in. Females tended to be less at-risk of heart disease than men. Those with asymptotic chest pain were significantly more likely to suffer from heart disease than those with angina chest pains. Patients with exercise-induced angina were found to be at higher risk of heart disease than patients without exercise-induced angina. ST depression induced by exercise relative to rest and number of major vessels colored by fluoroscopy were found to be risk factors for heart disease. Those with flat slopes from peak exercise ST segment were at a higher risk f heart disease than those with upward slopes. Those having fixed defect and reversable defect thalassemia were at much higher risk than those having no blood disorder. Lastly, and maybe the most notably, staying at one of the European hospitals seemed to significantly impact the presence of heart disease. This large difference in patients developing heart disease across the different hospitals could be attributed to geographic differences. These geographic differences could then lead to differences in socioeconomic status, which is a significant factor for heart health (diet, stress, exercise, etc.). </a:t>
                      </a:r>
                    </a:p>
                    <a:p>
                      <a:pPr marL="0" indent="0" algn="just">
                        <a:buFont typeface="Arial"/>
                        <a:buNone/>
                      </a:pPr>
                      <a:r>
                        <a:rPr lang="en-US" sz="2000" kern="1200" baseline="0" dirty="0">
                          <a:solidFill>
                            <a:schemeClr val="tx1"/>
                          </a:solidFill>
                          <a:latin typeface="+mn-lt"/>
                          <a:ea typeface="+mn-ea"/>
                          <a:cs typeface="+mn-cs"/>
                        </a:rPr>
                        <a:t>Possible limitations of this study could include not taking into account major differences between the hospitals and care/testing done within them. For example, testing could have been done differently in assessing the aforementioned covariates and their relationship to heart disease. One hospital could have done a better job of monitoring or even providing care for those who did seem at-risk in this study. Another possible limitation could have been possible interactions between some of the covariates, although this would have caused any final models to lack interpretability.</a:t>
                      </a:r>
                    </a:p>
                    <a:p>
                      <a:pPr marL="0" indent="0" algn="just">
                        <a:buFont typeface="Arial"/>
                        <a:buNone/>
                      </a:pPr>
                      <a:r>
                        <a:rPr lang="en-US" sz="2000" kern="1200" baseline="0" dirty="0">
                          <a:solidFill>
                            <a:schemeClr val="tx1"/>
                          </a:solidFill>
                          <a:latin typeface="+mn-lt"/>
                          <a:ea typeface="+mn-ea"/>
                          <a:cs typeface="+mn-cs"/>
                        </a:rPr>
                        <a:t>Overall, the final logistic regression model presented in this study does a great job in predicting the possible risk factors of heart disease, in order to better screen for them. This improvement in screening in the future will allow for better diagnoses of patents being at-risk, which could prevent them from ever developing heart disease, which is by far the world’s leading cause of death.</a:t>
                      </a:r>
                      <a:r>
                        <a:rPr lang="en-US" sz="2000" kern="1200" baseline="30000" dirty="0">
                          <a:solidFill>
                            <a:schemeClr val="tx1"/>
                          </a:solidFill>
                          <a:latin typeface="+mn-lt"/>
                          <a:ea typeface="+mn-ea"/>
                          <a:cs typeface="+mn-cs"/>
                        </a:rPr>
                        <a:t>3</a:t>
                      </a:r>
                      <a:endParaRPr lang="en-US" sz="2000" kern="1200" baseline="0" dirty="0">
                        <a:solidFill>
                          <a:schemeClr val="tx1"/>
                        </a:solidFill>
                        <a:latin typeface="+mn-lt"/>
                        <a:ea typeface="+mn-ea"/>
                        <a:cs typeface="+mn-cs"/>
                      </a:endParaRPr>
                    </a:p>
                    <a:p>
                      <a:pPr marL="0" indent="0" algn="just">
                        <a:buFont typeface="Arial"/>
                        <a:buNone/>
                      </a:pPr>
                      <a:r>
                        <a:rPr lang="en-US" sz="2000" kern="1200" baseline="0" dirty="0">
                          <a:solidFill>
                            <a:schemeClr val="tx1"/>
                          </a:solidFill>
                          <a:latin typeface="+mn-lt"/>
                          <a:ea typeface="+mn-ea"/>
                          <a:cs typeface="+mn-cs"/>
                        </a:rPr>
                        <a:t>Future studies could examine possible interactions between some of the covariates studied here, assess patients’ socioeconomic status, and factor other things in such as geographic location differences, which were present here using the different hospitals.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 name="Text Box 68" descr="Blue tissue paper"/>
          <p:cNvSpPr txBox="1">
            <a:spLocks noChangeArrowheads="1"/>
          </p:cNvSpPr>
          <p:nvPr/>
        </p:nvSpPr>
        <p:spPr bwMode="auto">
          <a:xfrm>
            <a:off x="22601658" y="6947502"/>
            <a:ext cx="9875520"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CONCLUSION</a:t>
            </a:r>
          </a:p>
        </p:txBody>
      </p:sp>
      <p:graphicFrame>
        <p:nvGraphicFramePr>
          <p:cNvPr id="35" name="Group 128"/>
          <p:cNvGraphicFramePr>
            <a:graphicFrameLocks noGrp="1"/>
          </p:cNvGraphicFramePr>
          <p:nvPr>
            <p:extLst>
              <p:ext uri="{D42A27DB-BD31-4B8C-83A1-F6EECF244321}">
                <p14:modId xmlns:p14="http://schemas.microsoft.com/office/powerpoint/2010/main" val="1882139517"/>
              </p:ext>
            </p:extLst>
          </p:nvPr>
        </p:nvGraphicFramePr>
        <p:xfrm>
          <a:off x="350989" y="12486483"/>
          <a:ext cx="9543373" cy="11826892"/>
        </p:xfrm>
        <a:graphic>
          <a:graphicData uri="http://schemas.openxmlformats.org/drawingml/2006/table">
            <a:tbl>
              <a:tblPr/>
              <a:tblGrid>
                <a:gridCol w="9543373">
                  <a:extLst>
                    <a:ext uri="{9D8B030D-6E8A-4147-A177-3AD203B41FA5}">
                      <a16:colId xmlns:a16="http://schemas.microsoft.com/office/drawing/2014/main" val="20000"/>
                    </a:ext>
                  </a:extLst>
                </a:gridCol>
              </a:tblGrid>
              <a:tr h="11121907">
                <a:tc>
                  <a:txBody>
                    <a:bodyPr/>
                    <a:lstStyle/>
                    <a:p>
                      <a:pPr marL="0" indent="0" algn="just">
                        <a:buFont typeface="Arial" panose="020B0604020202020204" pitchFamily="34" charset="0"/>
                        <a:buNone/>
                      </a:pPr>
                      <a:r>
                        <a:rPr lang="en-US" sz="2000" kern="1200" baseline="0" dirty="0">
                          <a:solidFill>
                            <a:schemeClr val="tx1"/>
                          </a:solidFill>
                          <a:latin typeface="+mn-lt"/>
                          <a:ea typeface="+mn-ea"/>
                          <a:cs typeface="+mn-cs"/>
                        </a:rPr>
                        <a:t>Data cleaning, exploratory data analysis (EDA), hypothesis testing, and modeling were all done using SAS® Studio Version 3.8. Before EDA, two new variables were created (‘country’ and ‘</a:t>
                      </a:r>
                      <a:r>
                        <a:rPr lang="en-US" sz="2000" kern="1200" baseline="0" dirty="0" err="1">
                          <a:solidFill>
                            <a:schemeClr val="tx1"/>
                          </a:solidFill>
                          <a:latin typeface="+mn-lt"/>
                          <a:ea typeface="+mn-ea"/>
                          <a:cs typeface="+mn-cs"/>
                        </a:rPr>
                        <a:t>hosp</a:t>
                      </a:r>
                      <a:r>
                        <a:rPr lang="en-US" sz="2000" kern="1200" baseline="0" dirty="0">
                          <a:solidFill>
                            <a:schemeClr val="tx1"/>
                          </a:solidFill>
                          <a:latin typeface="+mn-lt"/>
                          <a:ea typeface="+mn-ea"/>
                          <a:cs typeface="+mn-cs"/>
                        </a:rPr>
                        <a:t>’) to account for possible differences between U.S. and Europe hospital treatments, along with variability between hospitals within countries. An additional variable,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was created to dichotomize the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variable, which assesses presence of heart disease based on number of majoring blood vessels with &gt; 50% diameter narrowing. If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had a value of 0 (meaning no heart disease present), then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would also have a value of 0 (also meaning no heart disease present). However, if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had a value of 1-3, then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was given a value of 1 (meaning heart disease is present).</a:t>
                      </a:r>
                    </a:p>
                    <a:p>
                      <a:pPr marL="0" indent="0" algn="just">
                        <a:buFont typeface="Arial" panose="020B0604020202020204" pitchFamily="34" charset="0"/>
                        <a:buNone/>
                      </a:pPr>
                      <a:r>
                        <a:rPr lang="en-US" sz="2000" kern="1200" baseline="0" dirty="0">
                          <a:solidFill>
                            <a:schemeClr val="tx1"/>
                          </a:solidFill>
                          <a:latin typeface="+mn-lt"/>
                          <a:ea typeface="+mn-ea"/>
                          <a:cs typeface="+mn-cs"/>
                        </a:rPr>
                        <a:t>During EDA, all categorical and continuous covariates were assessed for their differences in the primary outcome (number of majoring blood vessels with &gt; 50% diameter narrowing). Bar charts and cross-tab frequency tables were produced for categorical variables and box plots with summary statistics (mean, median, standard deviation, min, max) were produced for continuous variables to assess difference in distribution of number of majoring blood vessels with &gt; 50% diameter narrowing. </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For hypothesis testing, chi-squared tests were performed to assess differences in the primary outcome among categorical covariates, with all assumptions being met for chi-squared testing (less than 20% of expected cells had values of 5 or less). ANOVA tests were performed to assess independence of the outcome (with no heart disease as the reference) among continuous covariates, however, normality and equal variance assumptions were not met for three covariates (‘</a:t>
                      </a:r>
                      <a:r>
                        <a:rPr lang="en-US" sz="2000" kern="1200" baseline="0" dirty="0" err="1">
                          <a:solidFill>
                            <a:schemeClr val="tx1"/>
                          </a:solidFill>
                          <a:latin typeface="+mn-lt"/>
                          <a:ea typeface="+mn-ea"/>
                          <a:cs typeface="+mn-cs"/>
                        </a:rPr>
                        <a:t>trestbps</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chol</a:t>
                      </a:r>
                      <a:r>
                        <a:rPr lang="en-US" sz="2000" kern="1200" baseline="0" dirty="0">
                          <a:solidFill>
                            <a:schemeClr val="tx1"/>
                          </a:solidFill>
                          <a:latin typeface="+mn-lt"/>
                          <a:ea typeface="+mn-ea"/>
                          <a:cs typeface="+mn-cs"/>
                        </a:rPr>
                        <a:t>’, and ‘</a:t>
                      </a:r>
                      <a:r>
                        <a:rPr lang="en-US" sz="2000" kern="1200" baseline="0" dirty="0" err="1">
                          <a:solidFill>
                            <a:schemeClr val="tx1"/>
                          </a:solidFill>
                          <a:latin typeface="+mn-lt"/>
                          <a:ea typeface="+mn-ea"/>
                          <a:cs typeface="+mn-cs"/>
                        </a:rPr>
                        <a:t>oldpeak</a:t>
                      </a:r>
                      <a:r>
                        <a:rPr lang="en-US" sz="2000" kern="1200" baseline="0" dirty="0">
                          <a:solidFill>
                            <a:schemeClr val="tx1"/>
                          </a:solidFill>
                          <a:latin typeface="+mn-lt"/>
                          <a:ea typeface="+mn-ea"/>
                          <a:cs typeface="+mn-cs"/>
                        </a:rPr>
                        <a:t>’), so non-parametric tests were performed to assess their independence.</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EDA and hypothesis testing showed that most of the variables could be useful for the model. However, stepwise model selection was performed for both outcomes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and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and both final models included the same covariates: ‘cp’, ‘ca’, ‘</a:t>
                      </a:r>
                      <a:r>
                        <a:rPr lang="en-US" sz="2000" kern="1200" baseline="0" dirty="0" err="1">
                          <a:solidFill>
                            <a:schemeClr val="tx1"/>
                          </a:solidFill>
                          <a:latin typeface="+mn-lt"/>
                          <a:ea typeface="+mn-ea"/>
                          <a:cs typeface="+mn-cs"/>
                        </a:rPr>
                        <a:t>thal</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hosp</a:t>
                      </a:r>
                      <a:r>
                        <a:rPr lang="en-US" sz="2000" kern="1200" baseline="0" dirty="0">
                          <a:solidFill>
                            <a:schemeClr val="tx1"/>
                          </a:solidFill>
                          <a:latin typeface="+mn-lt"/>
                          <a:ea typeface="+mn-ea"/>
                          <a:cs typeface="+mn-cs"/>
                        </a:rPr>
                        <a:t>’, ‘</a:t>
                      </a:r>
                      <a:r>
                        <a:rPr lang="en-US" sz="2000" kern="1200" baseline="0" dirty="0" err="1">
                          <a:solidFill>
                            <a:schemeClr val="tx1"/>
                          </a:solidFill>
                          <a:latin typeface="+mn-lt"/>
                          <a:ea typeface="+mn-ea"/>
                          <a:cs typeface="+mn-cs"/>
                        </a:rPr>
                        <a:t>exang</a:t>
                      </a:r>
                      <a:r>
                        <a:rPr lang="en-US" sz="2000" kern="1200" baseline="0" dirty="0">
                          <a:solidFill>
                            <a:schemeClr val="tx1"/>
                          </a:solidFill>
                          <a:latin typeface="+mn-lt"/>
                          <a:ea typeface="+mn-ea"/>
                          <a:cs typeface="+mn-cs"/>
                        </a:rPr>
                        <a:t>’, ‘sex’, ‘</a:t>
                      </a:r>
                      <a:r>
                        <a:rPr lang="en-US" sz="2000" kern="1200" baseline="0" dirty="0" err="1">
                          <a:solidFill>
                            <a:schemeClr val="tx1"/>
                          </a:solidFill>
                          <a:latin typeface="+mn-lt"/>
                          <a:ea typeface="+mn-ea"/>
                          <a:cs typeface="+mn-cs"/>
                        </a:rPr>
                        <a:t>oldpeak</a:t>
                      </a:r>
                      <a:r>
                        <a:rPr lang="en-US" sz="2000" kern="1200" baseline="0" dirty="0">
                          <a:solidFill>
                            <a:schemeClr val="tx1"/>
                          </a:solidFill>
                          <a:latin typeface="+mn-lt"/>
                          <a:ea typeface="+mn-ea"/>
                          <a:cs typeface="+mn-cs"/>
                        </a:rPr>
                        <a:t>’, and ‘slope’.</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An ordinal logistic regression model was fit on the ‘</a:t>
                      </a:r>
                      <a:r>
                        <a:rPr lang="en-US" sz="2000" kern="1200" baseline="0" dirty="0" err="1">
                          <a:solidFill>
                            <a:schemeClr val="tx1"/>
                          </a:solidFill>
                          <a:latin typeface="+mn-lt"/>
                          <a:ea typeface="+mn-ea"/>
                          <a:cs typeface="+mn-cs"/>
                        </a:rPr>
                        <a:t>diag</a:t>
                      </a:r>
                      <a:r>
                        <a:rPr lang="en-US" sz="2000" kern="1200" baseline="0" dirty="0">
                          <a:solidFill>
                            <a:schemeClr val="tx1"/>
                          </a:solidFill>
                          <a:latin typeface="+mn-lt"/>
                          <a:ea typeface="+mn-ea"/>
                          <a:cs typeface="+mn-cs"/>
                        </a:rPr>
                        <a:t>’ outcome, however, it did not pass the proportional odds test, so the final model obtained for that outcome was a polytomous logistic regression model.</a:t>
                      </a:r>
                    </a:p>
                    <a:p>
                      <a:pPr marL="0" marR="0" lvl="0" indent="0" algn="just" defTabSz="65835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baseline="0" dirty="0">
                          <a:solidFill>
                            <a:schemeClr val="tx1"/>
                          </a:solidFill>
                          <a:latin typeface="+mn-lt"/>
                          <a:ea typeface="+mn-ea"/>
                          <a:cs typeface="+mn-cs"/>
                        </a:rPr>
                        <a:t>A logistic regression model was fit on the ‘</a:t>
                      </a:r>
                      <a:r>
                        <a:rPr lang="en-US" sz="2000" kern="1200" baseline="0" dirty="0" err="1">
                          <a:solidFill>
                            <a:schemeClr val="tx1"/>
                          </a:solidFill>
                          <a:latin typeface="+mn-lt"/>
                          <a:ea typeface="+mn-ea"/>
                          <a:cs typeface="+mn-cs"/>
                        </a:rPr>
                        <a:t>nar_vess</a:t>
                      </a:r>
                      <a:r>
                        <a:rPr lang="en-US" sz="2000" kern="1200" baseline="0" dirty="0">
                          <a:solidFill>
                            <a:schemeClr val="tx1"/>
                          </a:solidFill>
                          <a:latin typeface="+mn-lt"/>
                          <a:ea typeface="+mn-ea"/>
                          <a:cs typeface="+mn-cs"/>
                        </a:rPr>
                        <a:t>’ outcome. A receiver operating characteristic (ROC) curve was then generated using this final model. Model predictability was assessed using the AUC of the ROC curve and model fit was assessed using the Hosmer-</a:t>
                      </a:r>
                      <a:r>
                        <a:rPr lang="en-US" sz="2000" kern="1200" baseline="0" dirty="0" err="1">
                          <a:solidFill>
                            <a:schemeClr val="tx1"/>
                          </a:solidFill>
                          <a:latin typeface="+mn-lt"/>
                          <a:ea typeface="+mn-ea"/>
                          <a:cs typeface="+mn-cs"/>
                        </a:rPr>
                        <a:t>Lemeshow</a:t>
                      </a:r>
                      <a:r>
                        <a:rPr lang="en-US" sz="2000" kern="1200" baseline="0" dirty="0">
                          <a:solidFill>
                            <a:schemeClr val="tx1"/>
                          </a:solidFill>
                          <a:latin typeface="+mn-lt"/>
                          <a:ea typeface="+mn-ea"/>
                          <a:cs typeface="+mn-cs"/>
                        </a:rPr>
                        <a:t> test for goodness-of-fit. All tests were conducted using a significance level of 5%. </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68" descr="Blue tissue paper"/>
          <p:cNvSpPr txBox="1">
            <a:spLocks noChangeArrowheads="1"/>
          </p:cNvSpPr>
          <p:nvPr/>
        </p:nvSpPr>
        <p:spPr bwMode="auto">
          <a:xfrm>
            <a:off x="335744" y="11875617"/>
            <a:ext cx="9556218"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METHODS</a:t>
            </a:r>
          </a:p>
        </p:txBody>
      </p:sp>
      <p:graphicFrame>
        <p:nvGraphicFramePr>
          <p:cNvPr id="37" name="Group 128"/>
          <p:cNvGraphicFramePr>
            <a:graphicFrameLocks noGrp="1"/>
          </p:cNvGraphicFramePr>
          <p:nvPr>
            <p:extLst>
              <p:ext uri="{D42A27DB-BD31-4B8C-83A1-F6EECF244321}">
                <p14:modId xmlns:p14="http://schemas.microsoft.com/office/powerpoint/2010/main" val="404873957"/>
              </p:ext>
            </p:extLst>
          </p:nvPr>
        </p:nvGraphicFramePr>
        <p:xfrm>
          <a:off x="22668437" y="20285545"/>
          <a:ext cx="9849966" cy="4054492"/>
        </p:xfrm>
        <a:graphic>
          <a:graphicData uri="http://schemas.openxmlformats.org/drawingml/2006/table">
            <a:tbl>
              <a:tblPr/>
              <a:tblGrid>
                <a:gridCol w="9849966">
                  <a:extLst>
                    <a:ext uri="{9D8B030D-6E8A-4147-A177-3AD203B41FA5}">
                      <a16:colId xmlns:a16="http://schemas.microsoft.com/office/drawing/2014/main" val="20000"/>
                    </a:ext>
                  </a:extLst>
                </a:gridCol>
              </a:tblGrid>
              <a:tr h="3839746">
                <a:tc>
                  <a:txBody>
                    <a:bodyPr/>
                    <a:lstStyle/>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1 The World Health Organization: Cardiovascular diseases. Accessed on 12/20/21. URL: </a:t>
                      </a:r>
                      <a:r>
                        <a:rPr lang="en-US" sz="1900" i="0" kern="1200" dirty="0">
                          <a:solidFill>
                            <a:schemeClr val="tx1"/>
                          </a:solidFill>
                          <a:effectLst/>
                          <a:latin typeface="+mn-lt"/>
                          <a:ea typeface="+mn-ea"/>
                          <a:cs typeface="+mn-cs"/>
                          <a:hlinkClick r:id="rId5"/>
                        </a:rPr>
                        <a:t>https://www.who.int/health-topics/cardiovascular-diseases#tab=tab_1</a:t>
                      </a: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2 Mohammad H. </a:t>
                      </a:r>
                      <a:r>
                        <a:rPr lang="en-US" sz="1900" i="0" kern="1200" dirty="0" err="1">
                          <a:solidFill>
                            <a:schemeClr val="tx1"/>
                          </a:solidFill>
                          <a:effectLst/>
                          <a:latin typeface="+mn-lt"/>
                          <a:ea typeface="+mn-ea"/>
                          <a:cs typeface="+mn-cs"/>
                        </a:rPr>
                        <a:t>Forouzanfar</a:t>
                      </a:r>
                      <a:r>
                        <a:rPr lang="en-US" sz="1900" i="0" kern="1200" dirty="0">
                          <a:solidFill>
                            <a:schemeClr val="tx1"/>
                          </a:solidFill>
                          <a:effectLst/>
                          <a:latin typeface="+mn-lt"/>
                          <a:ea typeface="+mn-ea"/>
                          <a:cs typeface="+mn-cs"/>
                        </a:rPr>
                        <a:t>, Andrew E. Moran, Abraham D. Flaxman, Gregory Roth, George A. Mensah, Majid </a:t>
                      </a:r>
                      <a:r>
                        <a:rPr lang="en-US" sz="1900" i="0" kern="1200" dirty="0" err="1">
                          <a:solidFill>
                            <a:schemeClr val="tx1"/>
                          </a:solidFill>
                          <a:effectLst/>
                          <a:latin typeface="+mn-lt"/>
                          <a:ea typeface="+mn-ea"/>
                          <a:cs typeface="+mn-cs"/>
                        </a:rPr>
                        <a:t>Ezzati</a:t>
                      </a:r>
                      <a:r>
                        <a:rPr lang="en-US" sz="1900" i="0" kern="1200" dirty="0">
                          <a:solidFill>
                            <a:schemeClr val="tx1"/>
                          </a:solidFill>
                          <a:effectLst/>
                          <a:latin typeface="+mn-lt"/>
                          <a:ea typeface="+mn-ea"/>
                          <a:cs typeface="+mn-cs"/>
                        </a:rPr>
                        <a:t>, Mohsen </a:t>
                      </a:r>
                      <a:r>
                        <a:rPr lang="en-US" sz="1900" i="0" kern="1200" dirty="0" err="1">
                          <a:solidFill>
                            <a:schemeClr val="tx1"/>
                          </a:solidFill>
                          <a:effectLst/>
                          <a:latin typeface="+mn-lt"/>
                          <a:ea typeface="+mn-ea"/>
                          <a:cs typeface="+mn-cs"/>
                        </a:rPr>
                        <a:t>Naghavi</a:t>
                      </a:r>
                      <a:r>
                        <a:rPr lang="en-US" sz="1900" i="0" kern="1200" dirty="0">
                          <a:solidFill>
                            <a:schemeClr val="tx1"/>
                          </a:solidFill>
                          <a:effectLst/>
                          <a:latin typeface="+mn-lt"/>
                          <a:ea typeface="+mn-ea"/>
                          <a:cs typeface="+mn-cs"/>
                        </a:rPr>
                        <a:t>, Christopher J.L. Murray,</a:t>
                      </a: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Assessing the Global Burden of Ischemic Heart Disease: Part 2: Analytic Methods and Estimates of the Global Epidemiology of Ischemic Heart Disease in 2010, Global Heart, Volume 7, Issue 4, 2012, Pages 331-342, ISSN 2211-8160, </a:t>
                      </a:r>
                      <a:r>
                        <a:rPr lang="en-US" sz="1900" i="0" kern="1200" dirty="0">
                          <a:solidFill>
                            <a:schemeClr val="tx1"/>
                          </a:solidFill>
                          <a:effectLst/>
                          <a:latin typeface="+mn-lt"/>
                          <a:ea typeface="+mn-ea"/>
                          <a:cs typeface="+mn-cs"/>
                          <a:hlinkClick r:id="rId6"/>
                        </a:rPr>
                        <a:t>https://doi.org/10.1016/j.gheart.2012.10.003</a:t>
                      </a:r>
                      <a:r>
                        <a:rPr lang="en-US" sz="1900" i="0" kern="1200" dirty="0">
                          <a:solidFill>
                            <a:schemeClr val="tx1"/>
                          </a:solidFill>
                          <a:effectLst/>
                          <a:latin typeface="+mn-lt"/>
                          <a:ea typeface="+mn-ea"/>
                          <a:cs typeface="+mn-cs"/>
                        </a:rPr>
                        <a:t>.</a:t>
                      </a:r>
                    </a:p>
                    <a:p>
                      <a:pPr marL="0" marR="0" indent="0" algn="just" defTabSz="822960" rtl="0" eaLnBrk="1" fontAlgn="auto" latinLnBrk="0" hangingPunct="1">
                        <a:lnSpc>
                          <a:spcPct val="100000"/>
                        </a:lnSpc>
                        <a:spcBef>
                          <a:spcPts val="0"/>
                        </a:spcBef>
                        <a:spcAft>
                          <a:spcPts val="0"/>
                        </a:spcAft>
                        <a:buClrTx/>
                        <a:buSzTx/>
                        <a:buFont typeface="+mj-lt"/>
                        <a:buNone/>
                        <a:tabLst/>
                        <a:defRPr/>
                      </a:pPr>
                      <a:endParaRPr lang="en-US" sz="1900" i="0" kern="1200" dirty="0">
                        <a:solidFill>
                          <a:schemeClr val="tx1"/>
                        </a:solidFill>
                        <a:effectLst/>
                        <a:latin typeface="+mn-lt"/>
                        <a:ea typeface="+mn-ea"/>
                        <a:cs typeface="+mn-cs"/>
                      </a:endParaRPr>
                    </a:p>
                    <a:p>
                      <a:pPr marL="0" marR="0" indent="0" algn="just" defTabSz="822960" rtl="0" eaLnBrk="1" fontAlgn="auto" latinLnBrk="0" hangingPunct="1">
                        <a:lnSpc>
                          <a:spcPct val="100000"/>
                        </a:lnSpc>
                        <a:spcBef>
                          <a:spcPts val="0"/>
                        </a:spcBef>
                        <a:spcAft>
                          <a:spcPts val="0"/>
                        </a:spcAft>
                        <a:buClrTx/>
                        <a:buSzTx/>
                        <a:buFont typeface="+mj-lt"/>
                        <a:buNone/>
                        <a:tabLst/>
                        <a:defRPr/>
                      </a:pPr>
                      <a:r>
                        <a:rPr lang="en-US" sz="1900" i="0" kern="1200" dirty="0">
                          <a:solidFill>
                            <a:schemeClr val="tx1"/>
                          </a:solidFill>
                          <a:effectLst/>
                          <a:latin typeface="+mn-lt"/>
                          <a:ea typeface="+mn-ea"/>
                          <a:cs typeface="+mn-cs"/>
                        </a:rPr>
                        <a:t>3 </a:t>
                      </a:r>
                      <a:r>
                        <a:rPr lang="en-US" sz="2000" dirty="0" err="1"/>
                        <a:t>S.Chellammal</a:t>
                      </a:r>
                      <a:r>
                        <a:rPr lang="en-US" sz="2000" dirty="0"/>
                        <a:t>, R. Sharmila. Recommendation of Attributes for Heart Disease Prediction using Correlation Measure. International Journal of Recent Technology and Engineering (IJRTE) ISSN: 2277-3878, Volume-8, Issue-2S3, July 2019</a:t>
                      </a:r>
                      <a:endParaRPr lang="en-US" sz="1900" i="0" kern="1200" dirty="0">
                        <a:solidFill>
                          <a:schemeClr val="tx1"/>
                        </a:solidFill>
                        <a:effectLst/>
                        <a:latin typeface="+mn-lt"/>
                        <a:ea typeface="+mn-ea"/>
                        <a:cs typeface="+mn-cs"/>
                      </a:endParaRP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68" descr="Blue tissue paper"/>
          <p:cNvSpPr txBox="1">
            <a:spLocks noChangeArrowheads="1"/>
          </p:cNvSpPr>
          <p:nvPr/>
        </p:nvSpPr>
        <p:spPr bwMode="auto">
          <a:xfrm>
            <a:off x="22663091" y="19689914"/>
            <a:ext cx="9855343"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BIBLIOGRAPHY</a:t>
            </a:r>
          </a:p>
        </p:txBody>
      </p:sp>
      <p:sp>
        <p:nvSpPr>
          <p:cNvPr id="20" name="Rectangle 4"/>
          <p:cNvSpPr txBox="1">
            <a:spLocks noChangeArrowheads="1"/>
          </p:cNvSpPr>
          <p:nvPr/>
        </p:nvSpPr>
        <p:spPr bwMode="auto">
          <a:xfrm>
            <a:off x="10675583" y="2651760"/>
            <a:ext cx="11141693" cy="84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442" tIns="146721" rIns="293442" bIns="146721" numCol="1" anchor="ctr" anchorCtr="0" compatLnSpc="1">
            <a:prstTxWarp prst="textNoShape">
              <a:avLst/>
            </a:prstTxWarp>
          </a:bodyPr>
          <a:lstStyle>
            <a:lvl1pPr algn="ctr" defTabSz="3667125" rtl="0" eaLnBrk="0" fontAlgn="base" hangingPunct="0">
              <a:spcBef>
                <a:spcPct val="0"/>
              </a:spcBef>
              <a:spcAft>
                <a:spcPct val="0"/>
              </a:spcAft>
              <a:defRPr sz="17600">
                <a:solidFill>
                  <a:schemeClr val="tx2"/>
                </a:solidFill>
                <a:latin typeface="+mj-lt"/>
                <a:ea typeface="+mj-ea"/>
                <a:cs typeface="+mj-cs"/>
              </a:defRPr>
            </a:lvl1pPr>
            <a:lvl2pPr algn="ctr" defTabSz="3667125" rtl="0" eaLnBrk="0" fontAlgn="base" hangingPunct="0">
              <a:spcBef>
                <a:spcPct val="0"/>
              </a:spcBef>
              <a:spcAft>
                <a:spcPct val="0"/>
              </a:spcAft>
              <a:defRPr sz="17600">
                <a:solidFill>
                  <a:schemeClr val="tx2"/>
                </a:solidFill>
                <a:latin typeface="Arial" charset="0"/>
              </a:defRPr>
            </a:lvl2pPr>
            <a:lvl3pPr algn="ctr" defTabSz="3667125" rtl="0" eaLnBrk="0" fontAlgn="base" hangingPunct="0">
              <a:spcBef>
                <a:spcPct val="0"/>
              </a:spcBef>
              <a:spcAft>
                <a:spcPct val="0"/>
              </a:spcAft>
              <a:defRPr sz="17600">
                <a:solidFill>
                  <a:schemeClr val="tx2"/>
                </a:solidFill>
                <a:latin typeface="Arial" charset="0"/>
              </a:defRPr>
            </a:lvl3pPr>
            <a:lvl4pPr algn="ctr" defTabSz="3667125" rtl="0" eaLnBrk="0" fontAlgn="base" hangingPunct="0">
              <a:spcBef>
                <a:spcPct val="0"/>
              </a:spcBef>
              <a:spcAft>
                <a:spcPct val="0"/>
              </a:spcAft>
              <a:defRPr sz="17600">
                <a:solidFill>
                  <a:schemeClr val="tx2"/>
                </a:solidFill>
                <a:latin typeface="Arial" charset="0"/>
              </a:defRPr>
            </a:lvl4pPr>
            <a:lvl5pPr algn="ctr" defTabSz="3667125" rtl="0" eaLnBrk="0" fontAlgn="base" hangingPunct="0">
              <a:spcBef>
                <a:spcPct val="0"/>
              </a:spcBef>
              <a:spcAft>
                <a:spcPct val="0"/>
              </a:spcAft>
              <a:defRPr sz="17600">
                <a:solidFill>
                  <a:schemeClr val="tx2"/>
                </a:solidFill>
                <a:latin typeface="Arial" charset="0"/>
              </a:defRPr>
            </a:lvl5pPr>
            <a:lvl6pPr marL="411480" algn="ctr" defTabSz="3667602" rtl="0" fontAlgn="base">
              <a:spcBef>
                <a:spcPct val="0"/>
              </a:spcBef>
              <a:spcAft>
                <a:spcPct val="0"/>
              </a:spcAft>
              <a:defRPr sz="17600">
                <a:solidFill>
                  <a:schemeClr val="tx2"/>
                </a:solidFill>
                <a:latin typeface="Arial" charset="0"/>
              </a:defRPr>
            </a:lvl6pPr>
            <a:lvl7pPr marL="822960" algn="ctr" defTabSz="3667602" rtl="0" fontAlgn="base">
              <a:spcBef>
                <a:spcPct val="0"/>
              </a:spcBef>
              <a:spcAft>
                <a:spcPct val="0"/>
              </a:spcAft>
              <a:defRPr sz="17600">
                <a:solidFill>
                  <a:schemeClr val="tx2"/>
                </a:solidFill>
                <a:latin typeface="Arial" charset="0"/>
              </a:defRPr>
            </a:lvl7pPr>
            <a:lvl8pPr marL="1234440" algn="ctr" defTabSz="3667602" rtl="0" fontAlgn="base">
              <a:spcBef>
                <a:spcPct val="0"/>
              </a:spcBef>
              <a:spcAft>
                <a:spcPct val="0"/>
              </a:spcAft>
              <a:defRPr sz="17600">
                <a:solidFill>
                  <a:schemeClr val="tx2"/>
                </a:solidFill>
                <a:latin typeface="Arial" charset="0"/>
              </a:defRPr>
            </a:lvl8pPr>
            <a:lvl9pPr marL="1645920" algn="ctr" defTabSz="3667602" rtl="0" fontAlgn="base">
              <a:spcBef>
                <a:spcPct val="0"/>
              </a:spcBef>
              <a:spcAft>
                <a:spcPct val="0"/>
              </a:spcAft>
              <a:defRPr sz="17600">
                <a:solidFill>
                  <a:schemeClr val="tx2"/>
                </a:solidFill>
                <a:latin typeface="Arial" charset="0"/>
              </a:defRPr>
            </a:lvl9pPr>
          </a:lstStyle>
          <a:p>
            <a:pPr defTabSz="2934009" eaLnBrk="1" hangingPunct="1">
              <a:spcBef>
                <a:spcPts val="0"/>
              </a:spcBef>
              <a:defRPr/>
            </a:pPr>
            <a:r>
              <a:rPr lang="en-US" sz="3200" b="1" kern="0" dirty="0">
                <a:latin typeface="+mn-lt"/>
              </a:rPr>
              <a:t>Columbia University Mailman School of Public Health</a:t>
            </a:r>
            <a:br>
              <a:rPr lang="en-US" sz="3200" b="1" kern="0" dirty="0">
                <a:latin typeface="+mn-lt"/>
              </a:rPr>
            </a:br>
            <a:r>
              <a:rPr lang="en-US" sz="3200" b="1" kern="0" dirty="0">
                <a:latin typeface="+mn-lt"/>
              </a:rPr>
              <a:t>Department of Biostatistics</a:t>
            </a:r>
          </a:p>
        </p:txBody>
      </p:sp>
      <p:graphicFrame>
        <p:nvGraphicFramePr>
          <p:cNvPr id="33" name="Group 128"/>
          <p:cNvGraphicFramePr>
            <a:graphicFrameLocks noGrp="1"/>
          </p:cNvGraphicFramePr>
          <p:nvPr>
            <p:extLst>
              <p:ext uri="{D42A27DB-BD31-4B8C-83A1-F6EECF244321}">
                <p14:modId xmlns:p14="http://schemas.microsoft.com/office/powerpoint/2010/main" val="413283586"/>
              </p:ext>
            </p:extLst>
          </p:nvPr>
        </p:nvGraphicFramePr>
        <p:xfrm>
          <a:off x="320853" y="4400686"/>
          <a:ext cx="9554668" cy="4816492"/>
        </p:xfrm>
        <a:graphic>
          <a:graphicData uri="http://schemas.openxmlformats.org/drawingml/2006/table">
            <a:tbl>
              <a:tblPr/>
              <a:tblGrid>
                <a:gridCol w="9554668">
                  <a:extLst>
                    <a:ext uri="{9D8B030D-6E8A-4147-A177-3AD203B41FA5}">
                      <a16:colId xmlns:a16="http://schemas.microsoft.com/office/drawing/2014/main" val="20000"/>
                    </a:ext>
                  </a:extLst>
                </a:gridCol>
              </a:tblGrid>
              <a:tr h="4794586">
                <a:tc>
                  <a:txBody>
                    <a:bodyPr/>
                    <a:lstStyle/>
                    <a:p>
                      <a:pPr marL="0" marR="0" indent="0" algn="just" defTabSz="822960" rtl="0" eaLnBrk="1" fontAlgn="auto" latinLnBrk="0" hangingPunct="1">
                        <a:lnSpc>
                          <a:spcPct val="100000"/>
                        </a:lnSpc>
                        <a:spcBef>
                          <a:spcPts val="0"/>
                        </a:spcBef>
                        <a:spcAft>
                          <a:spcPts val="0"/>
                        </a:spcAft>
                        <a:buClrTx/>
                        <a:buSzTx/>
                        <a:buFont typeface="Arial"/>
                        <a:buNone/>
                        <a:tabLst/>
                        <a:defRPr/>
                      </a:pPr>
                      <a:r>
                        <a:rPr lang="en-US" sz="2000" kern="1200" baseline="0" dirty="0">
                          <a:solidFill>
                            <a:schemeClr val="tx1"/>
                          </a:solidFill>
                          <a:latin typeface="+mn-lt"/>
                          <a:ea typeface="+mn-ea"/>
                          <a:cs typeface="+mn-cs"/>
                        </a:rPr>
                        <a:t>Heart disease (HD) is the leading cause of death in the world, taking approximately 18 million lives each year.</a:t>
                      </a:r>
                      <a:r>
                        <a:rPr lang="en-US" sz="2000" kern="1200" baseline="30000" dirty="0">
                          <a:solidFill>
                            <a:schemeClr val="tx1"/>
                          </a:solidFill>
                          <a:latin typeface="+mn-lt"/>
                          <a:ea typeface="+mn-ea"/>
                          <a:cs typeface="+mn-cs"/>
                        </a:rPr>
                        <a:t>1</a:t>
                      </a:r>
                      <a:r>
                        <a:rPr lang="en-US" sz="2000" kern="1200" baseline="0" dirty="0">
                          <a:solidFill>
                            <a:schemeClr val="tx1"/>
                          </a:solidFill>
                          <a:latin typeface="+mn-lt"/>
                          <a:ea typeface="+mn-ea"/>
                          <a:cs typeface="+mn-cs"/>
                        </a:rPr>
                        <a:t> Understanding the risk factors of HD can not only help in preventing deaths globally, but also screening for such risk factors may help improve health of at-risk individuals in other ways.</a:t>
                      </a:r>
                      <a:r>
                        <a:rPr lang="en-US" sz="2000" kern="1200" baseline="30000" dirty="0">
                          <a:solidFill>
                            <a:schemeClr val="tx1"/>
                          </a:solidFill>
                          <a:latin typeface="+mn-lt"/>
                          <a:ea typeface="+mn-ea"/>
                          <a:cs typeface="+mn-cs"/>
                        </a:rPr>
                        <a:t>2</a:t>
                      </a:r>
                      <a:r>
                        <a:rPr lang="en-US" sz="2000" kern="1200" baseline="0" dirty="0">
                          <a:solidFill>
                            <a:schemeClr val="tx1"/>
                          </a:solidFill>
                          <a:latin typeface="+mn-lt"/>
                          <a:ea typeface="+mn-ea"/>
                          <a:cs typeface="+mn-cs"/>
                        </a:rPr>
                        <a:t> Using data obtained from two U.S. hospitals and two European hospitals, this study attempted to predict heart disease by assessing different variables using diagnostic testing. It was found that the primary outcome, presence of heart disease, was found to be significantly impacted by sex, type of chest pain, exercise-induced angina, ST depression induced by exercise relative to rest, slope of the peak exercise ST segment, presence of the blood disorder, thalassemia, number of major vessels colored by fluoroscopy, and which hospital the patient stayed in. Presence of heart disease was assessed by number of narrowing blood vessels, and then dichotomized in the final model. The final model, using the above covariates, demonstrated excellent ability to predict heart disease, with an area under the curve (AUC) of 0.94.</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68" descr="Blue tissue paper"/>
          <p:cNvSpPr txBox="1">
            <a:spLocks noChangeArrowheads="1"/>
          </p:cNvSpPr>
          <p:nvPr/>
        </p:nvSpPr>
        <p:spPr bwMode="auto">
          <a:xfrm>
            <a:off x="304802" y="3791723"/>
            <a:ext cx="9568215"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ABSTRACT</a:t>
            </a:r>
          </a:p>
        </p:txBody>
      </p:sp>
      <p:graphicFrame>
        <p:nvGraphicFramePr>
          <p:cNvPr id="31" name="Group 128"/>
          <p:cNvGraphicFramePr>
            <a:graphicFrameLocks noGrp="1"/>
          </p:cNvGraphicFramePr>
          <p:nvPr>
            <p:extLst>
              <p:ext uri="{D42A27DB-BD31-4B8C-83A1-F6EECF244321}">
                <p14:modId xmlns:p14="http://schemas.microsoft.com/office/powerpoint/2010/main" val="2881636947"/>
              </p:ext>
            </p:extLst>
          </p:nvPr>
        </p:nvGraphicFramePr>
        <p:xfrm>
          <a:off x="335744" y="9965625"/>
          <a:ext cx="9554668" cy="1768492"/>
        </p:xfrm>
        <a:graphic>
          <a:graphicData uri="http://schemas.openxmlformats.org/drawingml/2006/table">
            <a:tbl>
              <a:tblPr/>
              <a:tblGrid>
                <a:gridCol w="9554668">
                  <a:extLst>
                    <a:ext uri="{9D8B030D-6E8A-4147-A177-3AD203B41FA5}">
                      <a16:colId xmlns:a16="http://schemas.microsoft.com/office/drawing/2014/main" val="20000"/>
                    </a:ext>
                  </a:extLst>
                </a:gridCol>
              </a:tblGrid>
              <a:tr h="1647777">
                <a:tc>
                  <a:txBody>
                    <a:bodyPr/>
                    <a:lstStyle/>
                    <a:p>
                      <a:pPr marL="0" marR="0" indent="0" algn="just" defTabSz="822960" rtl="0" eaLnBrk="1" fontAlgn="auto" latinLnBrk="0" hangingPunct="1">
                        <a:lnSpc>
                          <a:spcPct val="100000"/>
                        </a:lnSpc>
                        <a:spcBef>
                          <a:spcPts val="0"/>
                        </a:spcBef>
                        <a:spcAft>
                          <a:spcPts val="0"/>
                        </a:spcAft>
                        <a:buClrTx/>
                        <a:buSzTx/>
                        <a:buFont typeface="Arial"/>
                        <a:buNone/>
                        <a:tabLst/>
                        <a:defRPr/>
                      </a:pPr>
                      <a:r>
                        <a:rPr lang="en-US" sz="2000" kern="1200" baseline="0" dirty="0">
                          <a:solidFill>
                            <a:schemeClr val="tx1"/>
                          </a:solidFill>
                          <a:latin typeface="+mn-lt"/>
                          <a:ea typeface="+mn-ea"/>
                          <a:cs typeface="+mn-cs"/>
                        </a:rPr>
                        <a:t>The purpose of this study was to identify the risk factors most associated with developing heart disease, and then use those to create a predictive model. The desired model will demonstrate excellent predictive ability, goodness-of-fit, and interpretability, as the study aim is to better screen for HD using the given covariates.</a:t>
                      </a:r>
                    </a:p>
                  </a:txBody>
                  <a:tcPr marL="305668" marR="305668" marT="122246" marB="1222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 name="Text Box 68" descr="Blue tissue paper"/>
          <p:cNvSpPr txBox="1">
            <a:spLocks noChangeArrowheads="1"/>
          </p:cNvSpPr>
          <p:nvPr/>
        </p:nvSpPr>
        <p:spPr bwMode="auto">
          <a:xfrm>
            <a:off x="320853" y="9342873"/>
            <a:ext cx="9568215"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a:t>OBJECTIVES</a:t>
            </a:r>
            <a:endParaRPr lang="en-US" altLang="en-US" sz="3440" b="1" dirty="0"/>
          </a:p>
        </p:txBody>
      </p:sp>
      <p:pic>
        <p:nvPicPr>
          <p:cNvPr id="1026" name="Picture 2" descr="columbia-computing-club (Columbia Biostatistics Computing Club) · GitHub">
            <a:extLst>
              <a:ext uri="{FF2B5EF4-FFF2-40B4-BE49-F238E27FC236}">
                <a16:creationId xmlns:a16="http://schemas.microsoft.com/office/drawing/2014/main" id="{AE85AA6D-1E6A-4CC5-BE26-808D728D1D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90381" y="330248"/>
            <a:ext cx="3398715" cy="31547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5A7F8C8-5B8B-424F-92E9-0D81B86DFDDE}"/>
              </a:ext>
            </a:extLst>
          </p:cNvPr>
          <p:cNvPicPr>
            <a:picLocks noChangeAspect="1"/>
          </p:cNvPicPr>
          <p:nvPr/>
        </p:nvPicPr>
        <p:blipFill>
          <a:blip r:embed="rId8"/>
          <a:stretch>
            <a:fillRect/>
          </a:stretch>
        </p:blipFill>
        <p:spPr>
          <a:xfrm>
            <a:off x="10377649" y="5123317"/>
            <a:ext cx="6358278" cy="6817202"/>
          </a:xfrm>
          <a:prstGeom prst="rect">
            <a:avLst/>
          </a:prstGeom>
        </p:spPr>
      </p:pic>
      <p:pic>
        <p:nvPicPr>
          <p:cNvPr id="12" name="Picture 11">
            <a:extLst>
              <a:ext uri="{FF2B5EF4-FFF2-40B4-BE49-F238E27FC236}">
                <a16:creationId xmlns:a16="http://schemas.microsoft.com/office/drawing/2014/main" id="{4E74F1F6-8CD7-443C-B34B-E19DBD06B66B}"/>
              </a:ext>
            </a:extLst>
          </p:cNvPr>
          <p:cNvPicPr>
            <a:picLocks noChangeAspect="1"/>
          </p:cNvPicPr>
          <p:nvPr/>
        </p:nvPicPr>
        <p:blipFill>
          <a:blip r:embed="rId9"/>
          <a:stretch>
            <a:fillRect/>
          </a:stretch>
        </p:blipFill>
        <p:spPr>
          <a:xfrm>
            <a:off x="16985675" y="5110059"/>
            <a:ext cx="5116110" cy="2140372"/>
          </a:xfrm>
          <a:prstGeom prst="rect">
            <a:avLst/>
          </a:prstGeom>
        </p:spPr>
      </p:pic>
      <p:pic>
        <p:nvPicPr>
          <p:cNvPr id="3" name="Picture 2">
            <a:extLst>
              <a:ext uri="{FF2B5EF4-FFF2-40B4-BE49-F238E27FC236}">
                <a16:creationId xmlns:a16="http://schemas.microsoft.com/office/drawing/2014/main" id="{EB3D6892-E663-4DE6-9265-EB8C4AF2C91D}"/>
              </a:ext>
            </a:extLst>
          </p:cNvPr>
          <p:cNvPicPr>
            <a:picLocks noChangeAspect="1"/>
          </p:cNvPicPr>
          <p:nvPr/>
        </p:nvPicPr>
        <p:blipFill>
          <a:blip r:embed="rId10"/>
          <a:stretch>
            <a:fillRect/>
          </a:stretch>
        </p:blipFill>
        <p:spPr>
          <a:xfrm>
            <a:off x="16969466" y="7616487"/>
            <a:ext cx="5132319" cy="4324031"/>
          </a:xfrm>
          <a:prstGeom prst="rect">
            <a:avLst/>
          </a:prstGeom>
        </p:spPr>
      </p:pic>
      <p:pic>
        <p:nvPicPr>
          <p:cNvPr id="5" name="Picture 4">
            <a:extLst>
              <a:ext uri="{FF2B5EF4-FFF2-40B4-BE49-F238E27FC236}">
                <a16:creationId xmlns:a16="http://schemas.microsoft.com/office/drawing/2014/main" id="{98DA5E52-FD0D-4608-AB6D-DB8A55A10494}"/>
              </a:ext>
            </a:extLst>
          </p:cNvPr>
          <p:cNvPicPr>
            <a:picLocks noChangeAspect="1"/>
          </p:cNvPicPr>
          <p:nvPr/>
        </p:nvPicPr>
        <p:blipFill>
          <a:blip r:embed="rId11"/>
          <a:stretch>
            <a:fillRect/>
          </a:stretch>
        </p:blipFill>
        <p:spPr>
          <a:xfrm>
            <a:off x="10379968" y="14614604"/>
            <a:ext cx="5410682" cy="3785325"/>
          </a:xfrm>
          <a:prstGeom prst="rect">
            <a:avLst/>
          </a:prstGeom>
        </p:spPr>
      </p:pic>
      <p:pic>
        <p:nvPicPr>
          <p:cNvPr id="7" name="Picture 6">
            <a:extLst>
              <a:ext uri="{FF2B5EF4-FFF2-40B4-BE49-F238E27FC236}">
                <a16:creationId xmlns:a16="http://schemas.microsoft.com/office/drawing/2014/main" id="{99A3F886-B97F-4694-A488-BE38D3090D8C}"/>
              </a:ext>
            </a:extLst>
          </p:cNvPr>
          <p:cNvPicPr>
            <a:picLocks noChangeAspect="1"/>
          </p:cNvPicPr>
          <p:nvPr/>
        </p:nvPicPr>
        <p:blipFill>
          <a:blip r:embed="rId12"/>
          <a:stretch>
            <a:fillRect/>
          </a:stretch>
        </p:blipFill>
        <p:spPr>
          <a:xfrm>
            <a:off x="16145611" y="14611700"/>
            <a:ext cx="5769076" cy="3785325"/>
          </a:xfrm>
          <a:prstGeom prst="rect">
            <a:avLst/>
          </a:prstGeom>
        </p:spPr>
      </p:pic>
      <p:sp>
        <p:nvSpPr>
          <p:cNvPr id="2" name="TextBox 1">
            <a:extLst>
              <a:ext uri="{FF2B5EF4-FFF2-40B4-BE49-F238E27FC236}">
                <a16:creationId xmlns:a16="http://schemas.microsoft.com/office/drawing/2014/main" id="{781887D8-0594-4FED-A96F-A7A4C8812D97}"/>
              </a:ext>
            </a:extLst>
          </p:cNvPr>
          <p:cNvSpPr txBox="1"/>
          <p:nvPr/>
        </p:nvSpPr>
        <p:spPr>
          <a:xfrm>
            <a:off x="22601658" y="4400686"/>
            <a:ext cx="9869341" cy="2246769"/>
          </a:xfrm>
          <a:prstGeom prst="rect">
            <a:avLst/>
          </a:prstGeom>
          <a:noFill/>
          <a:ln w="28575">
            <a:solidFill>
              <a:schemeClr val="tx2"/>
            </a:solidFill>
          </a:ln>
        </p:spPr>
        <p:txBody>
          <a:bodyPr wrap="square" rtlCol="0">
            <a:spAutoFit/>
          </a:bodyPr>
          <a:lstStyle/>
          <a:p>
            <a:r>
              <a:rPr lang="en-US" sz="2000" b="0" kern="1200" baseline="0" dirty="0">
                <a:solidFill>
                  <a:schemeClr val="tx1"/>
                </a:solidFill>
                <a:latin typeface="+mn-lt"/>
                <a:ea typeface="+mn-ea"/>
                <a:cs typeface="+mn-cs"/>
              </a:rPr>
              <a:t>For those in the European hospital #2, the odds of developing heart disease was 20.555 times the odds of developing heart disease for those in the European hospital #1, adjusting for all other covariates. For those in the U.S. hospital #2, the odds of developing heart disease was 1.953 times the odds of developing heart disease for those in the European hospital #1, adjusting for all other covariates. The AUC of the ROC curve displayed in Figure 4 is roughly 0.94, which shows excellent predictability. Lastly, the </a:t>
            </a:r>
            <a:r>
              <a:rPr lang="en-US" sz="2000" kern="1200" baseline="0" dirty="0">
                <a:solidFill>
                  <a:schemeClr val="tx1"/>
                </a:solidFill>
                <a:latin typeface="+mn-lt"/>
                <a:ea typeface="+mn-ea"/>
                <a:cs typeface="+mn-cs"/>
              </a:rPr>
              <a:t>Hosmer-</a:t>
            </a:r>
            <a:r>
              <a:rPr lang="en-US" sz="2000" kern="1200" baseline="0" dirty="0" err="1">
                <a:solidFill>
                  <a:schemeClr val="tx1"/>
                </a:solidFill>
                <a:latin typeface="+mn-lt"/>
                <a:ea typeface="+mn-ea"/>
                <a:cs typeface="+mn-cs"/>
              </a:rPr>
              <a:t>Lemeshow</a:t>
            </a:r>
            <a:r>
              <a:rPr lang="en-US" sz="2000" kern="1200" baseline="0" dirty="0">
                <a:solidFill>
                  <a:schemeClr val="tx1"/>
                </a:solidFill>
                <a:latin typeface="+mn-lt"/>
                <a:ea typeface="+mn-ea"/>
                <a:cs typeface="+mn-cs"/>
              </a:rPr>
              <a:t> test for goodness-of-fit showed that the model fit well.</a:t>
            </a:r>
            <a:endParaRPr lang="en-US" sz="2000" dirty="0"/>
          </a:p>
        </p:txBody>
      </p:sp>
      <p:sp>
        <p:nvSpPr>
          <p:cNvPr id="24" name="Text Box 68" descr="Blue tissue paper">
            <a:extLst>
              <a:ext uri="{FF2B5EF4-FFF2-40B4-BE49-F238E27FC236}">
                <a16:creationId xmlns:a16="http://schemas.microsoft.com/office/drawing/2014/main" id="{F302E6A4-BCB6-46F7-94BD-A7F1F63AEBF8}"/>
              </a:ext>
            </a:extLst>
          </p:cNvPr>
          <p:cNvSpPr txBox="1">
            <a:spLocks noChangeArrowheads="1"/>
          </p:cNvSpPr>
          <p:nvPr/>
        </p:nvSpPr>
        <p:spPr bwMode="auto">
          <a:xfrm>
            <a:off x="22601658" y="3796018"/>
            <a:ext cx="9875520" cy="595855"/>
          </a:xfrm>
          <a:prstGeom prst="rect">
            <a:avLst/>
          </a:prstGeom>
          <a:blipFill dpi="0" rotWithShape="0">
            <a:blip r:embed="rId4" cstate="print"/>
            <a:srcRect/>
            <a:tile tx="0" ty="0" sx="100000" sy="100000" flip="none" algn="tl"/>
          </a:blipFill>
          <a:ln w="9525">
            <a:solidFill>
              <a:schemeClr val="tx1"/>
            </a:solidFill>
            <a:miter lim="800000"/>
            <a:headEnd/>
            <a:tailEnd/>
          </a:ln>
        </p:spPr>
        <p:txBody>
          <a:bodyPr wrap="square" lIns="65837" tIns="32918" rIns="65837" bIns="32918">
            <a:spAutoFit/>
          </a:bodyPr>
          <a:lstStyle>
            <a:lvl1pPr defTabSz="3667125" eaLnBrk="0" hangingPunct="0">
              <a:defRPr sz="7200">
                <a:solidFill>
                  <a:schemeClr val="tx1"/>
                </a:solidFill>
                <a:latin typeface="Arial" panose="020B0604020202020204" pitchFamily="34" charset="0"/>
              </a:defRPr>
            </a:lvl1pPr>
            <a:lvl2pPr marL="742950" indent="-285750" defTabSz="3667125" eaLnBrk="0" hangingPunct="0">
              <a:defRPr sz="7200">
                <a:solidFill>
                  <a:schemeClr val="tx1"/>
                </a:solidFill>
                <a:latin typeface="Arial" panose="020B0604020202020204" pitchFamily="34" charset="0"/>
              </a:defRPr>
            </a:lvl2pPr>
            <a:lvl3pPr marL="1143000" indent="-228600" defTabSz="3667125" eaLnBrk="0" hangingPunct="0">
              <a:defRPr sz="7200">
                <a:solidFill>
                  <a:schemeClr val="tx1"/>
                </a:solidFill>
                <a:latin typeface="Arial" panose="020B0604020202020204" pitchFamily="34" charset="0"/>
              </a:defRPr>
            </a:lvl3pPr>
            <a:lvl4pPr marL="1600200" indent="-228600" defTabSz="3667125" eaLnBrk="0" hangingPunct="0">
              <a:defRPr sz="7200">
                <a:solidFill>
                  <a:schemeClr val="tx1"/>
                </a:solidFill>
                <a:latin typeface="Arial" panose="020B0604020202020204" pitchFamily="34" charset="0"/>
              </a:defRPr>
            </a:lvl4pPr>
            <a:lvl5pPr marL="2057400" indent="-228600" defTabSz="3667125" eaLnBrk="0" hangingPunct="0">
              <a:defRPr sz="7200">
                <a:solidFill>
                  <a:schemeClr val="tx1"/>
                </a:solidFill>
                <a:latin typeface="Arial" panose="020B0604020202020204" pitchFamily="34" charset="0"/>
              </a:defRPr>
            </a:lvl5pPr>
            <a:lvl6pPr marL="2514600" indent="-228600" defTabSz="3667125" eaLnBrk="0" fontAlgn="base" hangingPunct="0">
              <a:spcBef>
                <a:spcPct val="0"/>
              </a:spcBef>
              <a:spcAft>
                <a:spcPct val="0"/>
              </a:spcAft>
              <a:defRPr sz="7200">
                <a:solidFill>
                  <a:schemeClr val="tx1"/>
                </a:solidFill>
                <a:latin typeface="Arial" panose="020B0604020202020204" pitchFamily="34" charset="0"/>
              </a:defRPr>
            </a:lvl6pPr>
            <a:lvl7pPr marL="2971800" indent="-228600" defTabSz="3667125" eaLnBrk="0" fontAlgn="base" hangingPunct="0">
              <a:spcBef>
                <a:spcPct val="0"/>
              </a:spcBef>
              <a:spcAft>
                <a:spcPct val="0"/>
              </a:spcAft>
              <a:defRPr sz="7200">
                <a:solidFill>
                  <a:schemeClr val="tx1"/>
                </a:solidFill>
                <a:latin typeface="Arial" panose="020B0604020202020204" pitchFamily="34" charset="0"/>
              </a:defRPr>
            </a:lvl7pPr>
            <a:lvl8pPr marL="3429000" indent="-228600" defTabSz="3667125" eaLnBrk="0" fontAlgn="base" hangingPunct="0">
              <a:spcBef>
                <a:spcPct val="0"/>
              </a:spcBef>
              <a:spcAft>
                <a:spcPct val="0"/>
              </a:spcAft>
              <a:defRPr sz="7200">
                <a:solidFill>
                  <a:schemeClr val="tx1"/>
                </a:solidFill>
                <a:latin typeface="Arial" panose="020B0604020202020204" pitchFamily="34" charset="0"/>
              </a:defRPr>
            </a:lvl8pPr>
            <a:lvl9pPr marL="3886200" indent="-228600" defTabSz="3667125" eaLnBrk="0" fontAlgn="base" hangingPunct="0">
              <a:spcBef>
                <a:spcPct val="0"/>
              </a:spcBef>
              <a:spcAft>
                <a:spcPct val="0"/>
              </a:spcAft>
              <a:defRPr sz="7200">
                <a:solidFill>
                  <a:schemeClr val="tx1"/>
                </a:solidFill>
                <a:latin typeface="Arial" panose="020B0604020202020204" pitchFamily="34" charset="0"/>
              </a:defRPr>
            </a:lvl9pPr>
          </a:lstStyle>
          <a:p>
            <a:pPr algn="ctr" eaLnBrk="1" hangingPunct="1">
              <a:spcBef>
                <a:spcPct val="50000"/>
              </a:spcBef>
            </a:pPr>
            <a:r>
              <a:rPr lang="en-US" altLang="en-US" sz="3440" b="1" dirty="0"/>
              <a:t>RESULTS (Cont.)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amp;#x0D;&amp;#x0A;AUTHOR&amp;#x0D;&amp;#x0A;PRACTICUM ORGANIZATION&amp;quot;&quot;/&gt;&lt;property id=&quot;20307&quot; value=&quot;256&quot;/&gt;&lt;/object&gt;&lt;/object&gt;&lt;/object&gt;&lt;/database&gt;"/>
  <p:tag name="SECTOMILLISECCONVERTED" val="1"/>
</p:tagLst>
</file>

<file path=ppt/theme/theme1.xml><?xml version="1.0" encoding="utf-8"?>
<a:theme xmlns:a="http://schemas.openxmlformats.org/drawingml/2006/main" name="Poster Template 36x48 design 1">
  <a:themeElements>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ster Template 36x48 design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8000" b="0" i="0" u="none" strike="noStrike" cap="none" normalizeH="0" baseline="0" smtClean="0">
            <a:ln>
              <a:noFill/>
            </a:ln>
            <a:solidFill>
              <a:schemeClr val="tx1"/>
            </a:solidFill>
            <a:effectLst/>
            <a:latin typeface="Arial" charset="0"/>
          </a:defRPr>
        </a:defPPr>
      </a:lstStyle>
    </a:lnDef>
  </a:objectDefaults>
  <a:extraClrSchemeLst>
    <a:extraClrScheme>
      <a:clrScheme name="Poster Template 36x48 design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ster Template 36x48 design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ster Template 36x48 design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ster Template 36x48 design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ster Template 36x48 design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ster Template 36x48 design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ster Template 36x48 design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ster Template 36x48 design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ster Template 36x48 design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ster Template 36x48 design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ster Template 36x48 design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ster Template 36x48 design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J:\Poster printer\Poster Template 36x48 design 1.pot</Template>
  <TotalTime>3848</TotalTime>
  <Words>2078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Poster Template 36x48 design 1</vt:lpstr>
      <vt:lpstr>Predicting Heart Disease Using Diagnostic Tests David Nemirovsky (dn2501)</vt:lpstr>
    </vt:vector>
  </TitlesOfParts>
  <Company>New York Medical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 INSTITUTION</dc:title>
  <dc:creator>Lee, Jihui</dc:creator>
  <cp:lastModifiedBy>David Nemirovsky</cp:lastModifiedBy>
  <cp:revision>309</cp:revision>
  <dcterms:created xsi:type="dcterms:W3CDTF">2005-02-08T19:36:23Z</dcterms:created>
  <dcterms:modified xsi:type="dcterms:W3CDTF">2022-01-26T00:22:17Z</dcterms:modified>
</cp:coreProperties>
</file>