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Technika" pitchFamily="2" charset="77"/>
      <p:regular r:id="rId4"/>
      <p:bold r:id="rId5"/>
      <p:italic r:id="rId6"/>
      <p:boldItalic r:id="rId7"/>
    </p:embeddedFont>
    <p:embeddedFont>
      <p:font typeface="Technika-Bold" pitchFamily="2" charset="77"/>
      <p:regular r:id="rId8"/>
      <p:bold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1070744" y="1597041"/>
            <a:ext cx="7736694" cy="2453947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Segmentace</a:t>
            </a:r>
            <a:r>
              <a:rPr lang="en-US" sz="3600" dirty="0"/>
              <a:t> </a:t>
            </a:r>
            <a:r>
              <a:rPr lang="en-US" sz="3600" dirty="0" err="1"/>
              <a:t>ultrazvukových</a:t>
            </a:r>
            <a:r>
              <a:rPr lang="en-US" sz="3600" dirty="0"/>
              <a:t> </a:t>
            </a:r>
            <a:r>
              <a:rPr lang="en-US" sz="3600" dirty="0" err="1"/>
              <a:t>obrazů</a:t>
            </a:r>
            <a:r>
              <a:rPr lang="en-US" sz="3600" dirty="0"/>
              <a:t> </a:t>
            </a:r>
            <a:r>
              <a:rPr lang="en-US" sz="3600" dirty="0" err="1"/>
              <a:t>aterosklerotických</a:t>
            </a:r>
            <a:r>
              <a:rPr lang="en-US" sz="3600" dirty="0"/>
              <a:t> </a:t>
            </a:r>
            <a:r>
              <a:rPr lang="en-US" sz="3600" dirty="0" err="1"/>
              <a:t>plátů</a:t>
            </a:r>
            <a:r>
              <a:rPr lang="en-US" sz="3600" dirty="0"/>
              <a:t> s </a:t>
            </a:r>
            <a:r>
              <a:rPr lang="en-US" sz="3600" dirty="0" err="1"/>
              <a:t>využitím</a:t>
            </a:r>
            <a:r>
              <a:rPr lang="en-US" sz="3600" dirty="0"/>
              <a:t> </a:t>
            </a:r>
            <a:r>
              <a:rPr lang="en-US" sz="3600" dirty="0" err="1"/>
              <a:t>neuronových</a:t>
            </a:r>
            <a:r>
              <a:rPr lang="en-US" sz="3600" dirty="0"/>
              <a:t> </a:t>
            </a:r>
            <a:r>
              <a:rPr lang="en-US" sz="3600" dirty="0" err="1"/>
              <a:t>sítí</a:t>
            </a:r>
            <a:br>
              <a:rPr lang="en-US" sz="3600" dirty="0"/>
            </a:br>
            <a:br>
              <a:rPr lang="en-US" sz="3600" dirty="0"/>
            </a:br>
            <a:r>
              <a:rPr lang="en-US" sz="1800" dirty="0" err="1"/>
              <a:t>Bakalářská</a:t>
            </a:r>
            <a:r>
              <a:rPr lang="en-US" sz="1800" dirty="0"/>
              <a:t> </a:t>
            </a:r>
            <a:r>
              <a:rPr lang="en-US" sz="1800" dirty="0" err="1"/>
              <a:t>práce</a:t>
            </a:r>
            <a:endParaRPr lang="en-US" sz="3600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464458" y="4256741"/>
            <a:ext cx="8053377" cy="1771721"/>
          </a:xfrm>
        </p:spPr>
        <p:txBody>
          <a:bodyPr>
            <a:normAutofit/>
          </a:bodyPr>
          <a:lstStyle/>
          <a:p>
            <a:r>
              <a:rPr lang="en-US" sz="2000" dirty="0" err="1"/>
              <a:t>Studijní</a:t>
            </a:r>
            <a:r>
              <a:rPr lang="en-US" sz="2000" dirty="0"/>
              <a:t> program: </a:t>
            </a:r>
            <a:r>
              <a:rPr lang="en-US" sz="2000" dirty="0" err="1"/>
              <a:t>Informatika</a:t>
            </a:r>
            <a:r>
              <a:rPr lang="en-US" sz="2000" dirty="0"/>
              <a:t> a </a:t>
            </a:r>
            <a:r>
              <a:rPr lang="en-US" sz="2000" dirty="0" err="1"/>
              <a:t>kybernetika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zdravotnictví</a:t>
            </a:r>
            <a:endParaRPr lang="en-US" sz="2000" dirty="0"/>
          </a:p>
          <a:p>
            <a:r>
              <a:rPr lang="en-US" sz="2000" dirty="0" err="1"/>
              <a:t>Studijní</a:t>
            </a:r>
            <a:r>
              <a:rPr lang="en-US" sz="2000" dirty="0"/>
              <a:t> </a:t>
            </a:r>
            <a:r>
              <a:rPr lang="en-US" sz="2000" dirty="0" err="1"/>
              <a:t>obor</a:t>
            </a:r>
            <a:r>
              <a:rPr lang="en-US" sz="2000" dirty="0"/>
              <a:t>: </a:t>
            </a:r>
            <a:r>
              <a:rPr lang="en-US" sz="2000" dirty="0" err="1"/>
              <a:t>Biomedicínská</a:t>
            </a:r>
            <a:r>
              <a:rPr lang="en-US" sz="2000" dirty="0"/>
              <a:t> </a:t>
            </a:r>
            <a:r>
              <a:rPr lang="en-US" sz="2000" dirty="0" err="1"/>
              <a:t>informatika</a:t>
            </a:r>
            <a:endParaRPr lang="en-US" sz="2000" dirty="0"/>
          </a:p>
          <a:p>
            <a:r>
              <a:rPr lang="en-US" sz="2000" dirty="0"/>
              <a:t>Autor </a:t>
            </a:r>
            <a:r>
              <a:rPr lang="en-US" sz="2000" dirty="0" err="1"/>
              <a:t>práce</a:t>
            </a:r>
            <a:r>
              <a:rPr lang="en-US" sz="2000" dirty="0"/>
              <a:t>: David </a:t>
            </a:r>
            <a:r>
              <a:rPr lang="en-US" sz="2000" dirty="0" err="1"/>
              <a:t>Pilný</a:t>
            </a:r>
            <a:endParaRPr lang="en-US" sz="2000" dirty="0"/>
          </a:p>
          <a:p>
            <a:r>
              <a:rPr lang="en-US" sz="2000" dirty="0" err="1"/>
              <a:t>Vedoucí</a:t>
            </a:r>
            <a:r>
              <a:rPr lang="en-US" sz="2000" dirty="0"/>
              <a:t> </a:t>
            </a:r>
            <a:r>
              <a:rPr lang="en-US" sz="2000" dirty="0" err="1"/>
              <a:t>práce</a:t>
            </a:r>
            <a:r>
              <a:rPr lang="en-US" sz="2000" dirty="0"/>
              <a:t>: Ing. Michal Reimer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460CC-F630-0CA4-919F-7E3961D5285A}"/>
              </a:ext>
            </a:extLst>
          </p:cNvPr>
          <p:cNvSpPr txBox="1"/>
          <p:nvPr/>
        </p:nvSpPr>
        <p:spPr>
          <a:xfrm>
            <a:off x="3940209" y="6234215"/>
            <a:ext cx="199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dirty="0">
                <a:solidFill>
                  <a:schemeClr val="bg1"/>
                </a:solidFill>
              </a:rPr>
              <a:t>Kladno 2023</a:t>
            </a:r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5CBE-27F2-E4BD-1720-BD037B445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Z" dirty="0"/>
              <a:t>Zadání bakalářské práce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B95E4-526A-A282-584C-368EFCCAE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3441732"/>
            <a:ext cx="7736693" cy="22235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ArialMT"/>
              </a:rPr>
              <a:t>návrh</a:t>
            </a:r>
            <a:r>
              <a:rPr lang="en-GB" sz="1800" dirty="0">
                <a:effectLst/>
                <a:latin typeface="ArialMT"/>
              </a:rPr>
              <a:t> </a:t>
            </a:r>
            <a:r>
              <a:rPr lang="en-GB" sz="1800" dirty="0" err="1">
                <a:effectLst/>
                <a:latin typeface="ArialMT"/>
              </a:rPr>
              <a:t>způsobu</a:t>
            </a:r>
            <a:r>
              <a:rPr lang="en-GB" sz="1800" dirty="0">
                <a:effectLst/>
                <a:latin typeface="ArialMT"/>
              </a:rPr>
              <a:t> </a:t>
            </a:r>
            <a:r>
              <a:rPr lang="en-GB" sz="1800" dirty="0" err="1">
                <a:effectLst/>
                <a:latin typeface="ArialMT"/>
              </a:rPr>
              <a:t>segmentace</a:t>
            </a:r>
            <a:r>
              <a:rPr lang="en-GB" sz="1800" dirty="0">
                <a:effectLst/>
                <a:latin typeface="ArialMT"/>
              </a:rPr>
              <a:t> </a:t>
            </a:r>
            <a:r>
              <a:rPr lang="en-GB" sz="1800" dirty="0" err="1">
                <a:effectLst/>
                <a:latin typeface="ArialMT"/>
              </a:rPr>
              <a:t>definovaných</a:t>
            </a:r>
            <a:r>
              <a:rPr lang="en-GB" sz="1800" dirty="0">
                <a:effectLst/>
                <a:latin typeface="ArialMT"/>
              </a:rPr>
              <a:t> </a:t>
            </a:r>
            <a:r>
              <a:rPr lang="en-GB" sz="1800" dirty="0" err="1">
                <a:effectLst/>
                <a:latin typeface="ArialMT"/>
              </a:rPr>
              <a:t>objektu</a:t>
            </a:r>
            <a:r>
              <a:rPr lang="en-GB" sz="1800" dirty="0">
                <a:effectLst/>
                <a:latin typeface="ArialMT"/>
              </a:rPr>
              <a:t>̊ </a:t>
            </a:r>
            <a:r>
              <a:rPr lang="en-GB" sz="1800" dirty="0" err="1">
                <a:effectLst/>
                <a:latin typeface="ArialMT"/>
              </a:rPr>
              <a:t>ve</a:t>
            </a:r>
            <a:r>
              <a:rPr lang="en-GB" sz="1800" dirty="0">
                <a:effectLst/>
                <a:latin typeface="ArialMT"/>
              </a:rPr>
              <a:t> </a:t>
            </a:r>
            <a:r>
              <a:rPr lang="en-GB" sz="1800" dirty="0" err="1">
                <a:effectLst/>
                <a:latin typeface="ArialMT"/>
              </a:rPr>
              <a:t>snímcích</a:t>
            </a:r>
            <a:r>
              <a:rPr lang="en-GB" sz="1800" dirty="0">
                <a:effectLst/>
                <a:latin typeface="ArialMT"/>
              </a:rPr>
              <a:t> </a:t>
            </a:r>
            <a:r>
              <a:rPr lang="en-GB" sz="1800" dirty="0" err="1">
                <a:effectLst/>
                <a:latin typeface="ArialMT"/>
              </a:rPr>
              <a:t>aterosklerotických</a:t>
            </a:r>
            <a:r>
              <a:rPr lang="en-GB" sz="1800" dirty="0">
                <a:effectLst/>
                <a:latin typeface="ArialMT"/>
              </a:rPr>
              <a:t> </a:t>
            </a:r>
            <a:r>
              <a:rPr lang="en-GB" sz="1800" dirty="0" err="1">
                <a:effectLst/>
                <a:latin typeface="ArialMT"/>
              </a:rPr>
              <a:t>plátu</a:t>
            </a:r>
            <a:r>
              <a:rPr lang="en-GB" sz="1800" dirty="0">
                <a:effectLst/>
                <a:latin typeface="ArialMT"/>
              </a:rPr>
              <a:t>̊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ArialMT"/>
              </a:rPr>
              <a:t>analýza</a:t>
            </a:r>
            <a:r>
              <a:rPr lang="en-GB" sz="1800" dirty="0">
                <a:effectLst/>
                <a:latin typeface="ArialMT"/>
              </a:rPr>
              <a:t> </a:t>
            </a:r>
            <a:r>
              <a:rPr lang="en-GB" sz="1800" dirty="0" err="1">
                <a:effectLst/>
                <a:latin typeface="ArialMT"/>
              </a:rPr>
              <a:t>poskytnutého</a:t>
            </a:r>
            <a:r>
              <a:rPr lang="en-GB" sz="1800" dirty="0">
                <a:effectLst/>
                <a:latin typeface="ArialMT"/>
              </a:rPr>
              <a:t> </a:t>
            </a:r>
            <a:r>
              <a:rPr lang="en-GB" sz="1800" dirty="0" err="1">
                <a:effectLst/>
                <a:latin typeface="ArialMT"/>
              </a:rPr>
              <a:t>datasetu</a:t>
            </a:r>
            <a:r>
              <a:rPr lang="en-GB" sz="1800" dirty="0">
                <a:effectLst/>
                <a:latin typeface="ArialMT"/>
              </a:rPr>
              <a:t> </a:t>
            </a: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ArialMT"/>
              </a:rPr>
              <a:t>návrh</a:t>
            </a:r>
            <a:r>
              <a:rPr lang="en-GB" sz="1800" dirty="0">
                <a:effectLst/>
                <a:latin typeface="ArialMT"/>
              </a:rPr>
              <a:t> </a:t>
            </a:r>
            <a:r>
              <a:rPr lang="en-GB" sz="1800" dirty="0" err="1">
                <a:effectLst/>
                <a:latin typeface="ArialMT"/>
              </a:rPr>
              <a:t>možnosti</a:t>
            </a:r>
            <a:r>
              <a:rPr lang="en-GB" sz="1800" dirty="0">
                <a:effectLst/>
                <a:latin typeface="ArialMT"/>
              </a:rPr>
              <a:t> </a:t>
            </a:r>
            <a:r>
              <a:rPr lang="en-GB" sz="1800" dirty="0" err="1">
                <a:effectLst/>
                <a:latin typeface="ArialMT"/>
              </a:rPr>
              <a:t>augmentace</a:t>
            </a:r>
            <a:r>
              <a:rPr lang="en-GB" sz="1800" dirty="0">
                <a:effectLst/>
                <a:latin typeface="ArialMT"/>
              </a:rPr>
              <a:t> </a:t>
            </a:r>
            <a:r>
              <a:rPr lang="en-GB" sz="1800" dirty="0" err="1">
                <a:effectLst/>
                <a:latin typeface="ArialMT"/>
              </a:rPr>
              <a:t>obrazu</a:t>
            </a:r>
            <a:r>
              <a:rPr lang="en-GB" sz="1800" dirty="0">
                <a:effectLst/>
                <a:latin typeface="ArialMT"/>
              </a:rPr>
              <a:t>̊ pro </a:t>
            </a:r>
            <a:r>
              <a:rPr lang="en-GB" sz="1800" dirty="0" err="1">
                <a:effectLst/>
                <a:latin typeface="ArialMT"/>
              </a:rPr>
              <a:t>dosaženi</a:t>
            </a:r>
            <a:r>
              <a:rPr lang="en-GB" sz="1800" dirty="0">
                <a:effectLst/>
                <a:latin typeface="ArialMT"/>
              </a:rPr>
              <a:t>́ </a:t>
            </a:r>
            <a:r>
              <a:rPr lang="en-GB" sz="1800" dirty="0" err="1">
                <a:effectLst/>
                <a:latin typeface="ArialMT"/>
              </a:rPr>
              <a:t>lepších</a:t>
            </a:r>
            <a:r>
              <a:rPr lang="en-GB" sz="1800" dirty="0">
                <a:effectLst/>
                <a:latin typeface="ArialMT"/>
              </a:rPr>
              <a:t> </a:t>
            </a:r>
            <a:r>
              <a:rPr lang="en-GB" sz="1800" dirty="0" err="1">
                <a:effectLst/>
                <a:latin typeface="ArialMT"/>
              </a:rPr>
              <a:t>výsledku</a:t>
            </a:r>
            <a:r>
              <a:rPr lang="en-GB" sz="1800" dirty="0">
                <a:effectLst/>
                <a:latin typeface="ArialMT"/>
              </a:rPr>
              <a:t>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ArialMT"/>
              </a:rPr>
              <a:t>testování</a:t>
            </a:r>
            <a:r>
              <a:rPr lang="en-GB" sz="1800" dirty="0">
                <a:effectLst/>
                <a:latin typeface="ArialMT"/>
              </a:rPr>
              <a:t> s </a:t>
            </a:r>
            <a:r>
              <a:rPr lang="en-GB" sz="1800" dirty="0" err="1">
                <a:effectLst/>
                <a:latin typeface="ArialMT"/>
              </a:rPr>
              <a:t>využitím</a:t>
            </a:r>
            <a:r>
              <a:rPr lang="en-GB" sz="1800" dirty="0">
                <a:effectLst/>
                <a:latin typeface="ArialMT"/>
              </a:rPr>
              <a:t> </a:t>
            </a:r>
            <a:r>
              <a:rPr lang="en-GB" sz="1800" dirty="0" err="1">
                <a:effectLst/>
                <a:latin typeface="ArialMT"/>
              </a:rPr>
              <a:t>expertne</a:t>
            </a:r>
            <a:r>
              <a:rPr lang="en-GB" sz="1800" dirty="0">
                <a:effectLst/>
                <a:latin typeface="ArialMT"/>
              </a:rPr>
              <a:t>̌ </a:t>
            </a:r>
            <a:r>
              <a:rPr lang="en-GB" sz="1800" dirty="0" err="1">
                <a:effectLst/>
                <a:latin typeface="ArialMT"/>
              </a:rPr>
              <a:t>anotovaných</a:t>
            </a:r>
            <a:r>
              <a:rPr lang="en-GB" sz="1800" dirty="0">
                <a:effectLst/>
                <a:latin typeface="ArialMT"/>
              </a:rPr>
              <a:t> </a:t>
            </a:r>
            <a:r>
              <a:rPr lang="en-GB" sz="1800" dirty="0" err="1">
                <a:effectLst/>
                <a:latin typeface="ArialMT"/>
              </a:rPr>
              <a:t>snímku</a:t>
            </a:r>
            <a:r>
              <a:rPr lang="en-GB" sz="1800" dirty="0">
                <a:effectLst/>
                <a:latin typeface="ArialMT"/>
              </a:rPr>
              <a:t>̊ 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ArialMT"/>
              </a:rPr>
              <a:t>vyhodnocení</a:t>
            </a:r>
            <a:r>
              <a:rPr lang="en-GB" sz="1800" dirty="0">
                <a:effectLst/>
                <a:latin typeface="ArialMT"/>
              </a:rPr>
              <a:t> </a:t>
            </a:r>
            <a:r>
              <a:rPr lang="en-GB" sz="1800" dirty="0" err="1">
                <a:effectLst/>
                <a:latin typeface="ArialMT"/>
              </a:rPr>
              <a:t>přesnosti</a:t>
            </a:r>
            <a:r>
              <a:rPr lang="en-GB" sz="1800" dirty="0">
                <a:effectLst/>
                <a:latin typeface="ArialMT"/>
              </a:rPr>
              <a:t> </a:t>
            </a:r>
            <a:r>
              <a:rPr lang="en-GB" sz="1800" dirty="0" err="1">
                <a:effectLst/>
                <a:latin typeface="ArialMT"/>
              </a:rPr>
              <a:t>segmentace</a:t>
            </a:r>
            <a:r>
              <a:rPr lang="en-GB" sz="1800" dirty="0">
                <a:effectLst/>
                <a:latin typeface="ArialMT"/>
              </a:rPr>
              <a:t> 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endParaRPr lang="en-GB" dirty="0"/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62126746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16</TotalTime>
  <Words>90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Technika</vt:lpstr>
      <vt:lpstr>ArialMT</vt:lpstr>
      <vt:lpstr>Technika-Bold</vt:lpstr>
      <vt:lpstr>Arial</vt:lpstr>
      <vt:lpstr>Motiv Office</vt:lpstr>
      <vt:lpstr>Segmentace ultrazvukových obrazů aterosklerotických plátů s využitím neuronových sítí  Bakalářská práce</vt:lpstr>
      <vt:lpstr>Zadání bakalářské práce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Segmentace ultrazvukových obrazů aterosklerotických plátů s využitím neuronových sítí  Bakalářská práce</dc:title>
  <dc:creator>David Pilný</dc:creator>
  <cp:lastModifiedBy>David Pilný</cp:lastModifiedBy>
  <cp:revision>3</cp:revision>
  <dcterms:created xsi:type="dcterms:W3CDTF">2023-05-30T16:19:19Z</dcterms:created>
  <dcterms:modified xsi:type="dcterms:W3CDTF">2023-05-30T17:01:35Z</dcterms:modified>
</cp:coreProperties>
</file>