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8" r:id="rId3"/>
    <p:sldId id="259" r:id="rId4"/>
    <p:sldId id="257" r:id="rId5"/>
    <p:sldId id="258" r:id="rId6"/>
    <p:sldId id="260" r:id="rId7"/>
    <p:sldId id="261" r:id="rId8"/>
    <p:sldId id="263" r:id="rId9"/>
    <p:sldId id="262"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CFB97-EF4F-2F07-39BE-80BA88DF56E6}" v="155" dt="2023-10-21T19:03:42.732"/>
    <p1510:client id="{5293AB5A-41CD-CC8E-A884-C5FFD6E5F708}" v="7" dt="2023-10-21T19:35:44.573"/>
    <p1510:client id="{6AC644C2-41F6-B66A-9205-4B832F12B9EE}" v="303" dt="2023-10-18T04:26:43.020"/>
    <p1510:client id="{9533245C-9CF5-857A-3235-52CCF232B6E2}" v="189" dt="2023-10-21T21:08:08.236"/>
    <p1510:client id="{AB3A29AB-59F8-CDB3-EE3C-27179502043D}" v="493" dt="2023-10-21T19:32:51.244"/>
    <p1510:client id="{C0E4B4BF-63C0-BA4D-1FF0-84AB0C985178}" v="201" dt="2023-10-21T16:49:03.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10/22/2023</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98245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63476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10/22/2023</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4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21784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10/22/2023</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6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59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93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100557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10/22/2023</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79457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10/22/2023</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5808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10/22/2023</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290122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10/22/2023</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72611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F5299A2-FFB6-75FF-3712-D365DF68C69C}"/>
              </a:ext>
            </a:extLst>
          </p:cNvPr>
          <p:cNvPicPr>
            <a:picLocks noChangeAspect="1"/>
          </p:cNvPicPr>
          <p:nvPr/>
        </p:nvPicPr>
        <p:blipFill rotWithShape="1">
          <a:blip r:embed="rId2"/>
          <a:srcRect t="16201" r="3" b="3"/>
          <a:stretch/>
        </p:blipFill>
        <p:spPr>
          <a:xfrm>
            <a:off x="20" y="1074544"/>
            <a:ext cx="7562606"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66E49-FC09-8777-25CD-C0D3E8DACF5B}"/>
              </a:ext>
            </a:extLst>
          </p:cNvPr>
          <p:cNvSpPr>
            <a:spLocks noGrp="1"/>
          </p:cNvSpPr>
          <p:nvPr>
            <p:ph type="ctrTitle"/>
          </p:nvPr>
        </p:nvSpPr>
        <p:spPr>
          <a:xfrm>
            <a:off x="7973503" y="1709530"/>
            <a:ext cx="3754671" cy="2528515"/>
          </a:xfrm>
        </p:spPr>
        <p:txBody>
          <a:bodyPr anchor="b">
            <a:normAutofit fontScale="90000"/>
          </a:bodyPr>
          <a:lstStyle/>
          <a:p>
            <a:r>
              <a:rPr lang="en-US" sz="3600">
                <a:solidFill>
                  <a:schemeClr val="tx2"/>
                </a:solidFill>
              </a:rPr>
              <a:t>Exploring Open-source intelligence (OSINT)</a:t>
            </a:r>
          </a:p>
        </p:txBody>
      </p:sp>
      <p:sp>
        <p:nvSpPr>
          <p:cNvPr id="3" name="Subtitle 2">
            <a:extLst>
              <a:ext uri="{FF2B5EF4-FFF2-40B4-BE49-F238E27FC236}">
                <a16:creationId xmlns:a16="http://schemas.microsoft.com/office/drawing/2014/main" id="{C2F5B39D-465D-0539-CC6A-B71EDFCA6B4D}"/>
              </a:ext>
            </a:extLst>
          </p:cNvPr>
          <p:cNvSpPr>
            <a:spLocks noGrp="1"/>
          </p:cNvSpPr>
          <p:nvPr>
            <p:ph type="subTitle" idx="1"/>
          </p:nvPr>
        </p:nvSpPr>
        <p:spPr>
          <a:xfrm>
            <a:off x="7976914" y="4238046"/>
            <a:ext cx="3806919" cy="1741404"/>
          </a:xfrm>
        </p:spPr>
        <p:txBody>
          <a:bodyPr anchor="t">
            <a:normAutofit/>
          </a:bodyPr>
          <a:lstStyle/>
          <a:p>
            <a:r>
              <a:rPr lang="en-US" sz="2000">
                <a:solidFill>
                  <a:schemeClr val="tx2"/>
                </a:solidFill>
              </a:rPr>
              <a:t>IST 110</a:t>
            </a:r>
          </a:p>
          <a:p>
            <a:r>
              <a:rPr lang="en-US" sz="2000">
                <a:solidFill>
                  <a:schemeClr val="tx2"/>
                </a:solidFill>
              </a:rPr>
              <a:t>Group 05</a:t>
            </a: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10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CDC4-0C54-3CDB-BBF0-2AC566EFC0AB}"/>
              </a:ext>
            </a:extLst>
          </p:cNvPr>
          <p:cNvSpPr>
            <a:spLocks noGrp="1"/>
          </p:cNvSpPr>
          <p:nvPr>
            <p:ph type="title"/>
          </p:nvPr>
        </p:nvSpPr>
        <p:spPr/>
        <p:txBody>
          <a:bodyPr/>
          <a:lstStyle/>
          <a:p>
            <a:r>
              <a:rPr lang="en-US">
                <a:ea typeface="Meiryo"/>
              </a:rPr>
              <a:t>OSINT Technique:</a:t>
            </a:r>
            <a:br>
              <a:rPr lang="en-US">
                <a:ea typeface="Meiryo"/>
              </a:rPr>
            </a:br>
            <a:r>
              <a:rPr lang="en-US">
                <a:ea typeface="Meiryo"/>
              </a:rPr>
              <a:t>Advanced Searching</a:t>
            </a:r>
            <a:endParaRPr lang="en-US"/>
          </a:p>
        </p:txBody>
      </p:sp>
      <p:sp>
        <p:nvSpPr>
          <p:cNvPr id="3" name="Content Placeholder 2">
            <a:extLst>
              <a:ext uri="{FF2B5EF4-FFF2-40B4-BE49-F238E27FC236}">
                <a16:creationId xmlns:a16="http://schemas.microsoft.com/office/drawing/2014/main" id="{886DDBC8-7E03-EFD8-BE0A-E37867CF7D24}"/>
              </a:ext>
            </a:extLst>
          </p:cNvPr>
          <p:cNvSpPr>
            <a:spLocks noGrp="1"/>
          </p:cNvSpPr>
          <p:nvPr>
            <p:ph idx="1"/>
          </p:nvPr>
        </p:nvSpPr>
        <p:spPr>
          <a:xfrm>
            <a:off x="5470745" y="1015557"/>
            <a:ext cx="6172412" cy="5197497"/>
          </a:xfrm>
        </p:spPr>
        <p:txBody>
          <a:bodyPr vert="horz" lIns="109728" tIns="109728" rIns="109728" bIns="91440" rtlCol="0" anchor="ctr">
            <a:noAutofit/>
          </a:bodyPr>
          <a:lstStyle/>
          <a:p>
            <a:r>
              <a:rPr lang="en-US" sz="1500" dirty="0">
                <a:ea typeface="+mn-lt"/>
                <a:cs typeface="+mn-lt"/>
              </a:rPr>
              <a:t>Every day we use tools like Google to conduct basic search requests to find information that helps us complete works tasks, conduct research, or just to simply become more informed. When we use these types of simple searches, we often get a return with an overwhelming amount links or documents and many of them are usually not relevant to what we specifically want. This where is the technique of advanced searching can be extremely helpful and a good query can return exactly the information we want to find. It allows you to be very specific with finding key words in a context you want and will even search specific websites, file types, languages, and other criteria. </a:t>
            </a:r>
            <a:endParaRPr lang="en-US" sz="1500" dirty="0"/>
          </a:p>
          <a:p>
            <a:endParaRPr lang="en-US">
              <a:ea typeface="Meiryo"/>
            </a:endParaRPr>
          </a:p>
        </p:txBody>
      </p:sp>
    </p:spTree>
    <p:extLst>
      <p:ext uri="{BB962C8B-B14F-4D97-AF65-F5344CB8AC3E}">
        <p14:creationId xmlns:p14="http://schemas.microsoft.com/office/powerpoint/2010/main" val="326273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66A5-660A-554A-F57C-F9A3D2637182}"/>
              </a:ext>
            </a:extLst>
          </p:cNvPr>
          <p:cNvSpPr>
            <a:spLocks noGrp="1"/>
          </p:cNvSpPr>
          <p:nvPr>
            <p:ph type="title"/>
          </p:nvPr>
        </p:nvSpPr>
        <p:spPr/>
        <p:txBody>
          <a:bodyPr>
            <a:normAutofit fontScale="90000"/>
          </a:bodyPr>
          <a:lstStyle/>
          <a:p>
            <a:r>
              <a:rPr lang="en-US">
                <a:ea typeface="Meiryo"/>
              </a:rPr>
              <a:t>OSINT Technique:</a:t>
            </a:r>
            <a:br>
              <a:rPr lang="en-US">
                <a:ea typeface="Meiryo"/>
              </a:rPr>
            </a:br>
            <a:r>
              <a:rPr lang="en-US">
                <a:ea typeface="Meiryo"/>
              </a:rPr>
              <a:t>Advanced Searching</a:t>
            </a:r>
            <a:endParaRPr lang="en-US"/>
          </a:p>
        </p:txBody>
      </p:sp>
      <p:sp>
        <p:nvSpPr>
          <p:cNvPr id="3" name="Content Placeholder 2">
            <a:extLst>
              <a:ext uri="{FF2B5EF4-FFF2-40B4-BE49-F238E27FC236}">
                <a16:creationId xmlns:a16="http://schemas.microsoft.com/office/drawing/2014/main" id="{331303E9-3E80-04F5-CCA4-AB8C9773360B}"/>
              </a:ext>
            </a:extLst>
          </p:cNvPr>
          <p:cNvSpPr>
            <a:spLocks noGrp="1"/>
          </p:cNvSpPr>
          <p:nvPr>
            <p:ph idx="1"/>
          </p:nvPr>
        </p:nvSpPr>
        <p:spPr/>
        <p:txBody>
          <a:bodyPr>
            <a:normAutofit/>
          </a:bodyPr>
          <a:lstStyle/>
          <a:p>
            <a:br>
              <a:rPr lang="en-US"/>
            </a:br>
            <a:endParaRPr lang="en-US">
              <a:ea typeface="Meiryo"/>
            </a:endParaRPr>
          </a:p>
        </p:txBody>
      </p:sp>
      <p:sp>
        <p:nvSpPr>
          <p:cNvPr id="4" name="Text Placeholder 3">
            <a:extLst>
              <a:ext uri="{FF2B5EF4-FFF2-40B4-BE49-F238E27FC236}">
                <a16:creationId xmlns:a16="http://schemas.microsoft.com/office/drawing/2014/main" id="{4FC423F1-480C-E9EC-F8B1-4CD1309CE43C}"/>
              </a:ext>
            </a:extLst>
          </p:cNvPr>
          <p:cNvSpPr>
            <a:spLocks noGrp="1"/>
          </p:cNvSpPr>
          <p:nvPr>
            <p:ph type="body" sz="half" idx="2"/>
          </p:nvPr>
        </p:nvSpPr>
        <p:spPr/>
        <p:txBody>
          <a:bodyPr/>
          <a:lstStyle/>
          <a:p>
            <a:r>
              <a:rPr lang="en-US">
                <a:ea typeface="Meiryo"/>
              </a:rPr>
              <a:t>Use Cases</a:t>
            </a:r>
            <a:endParaRPr lang="en-US"/>
          </a:p>
        </p:txBody>
      </p:sp>
      <p:sp>
        <p:nvSpPr>
          <p:cNvPr id="5" name="TextBox 4">
            <a:extLst>
              <a:ext uri="{FF2B5EF4-FFF2-40B4-BE49-F238E27FC236}">
                <a16:creationId xmlns:a16="http://schemas.microsoft.com/office/drawing/2014/main" id="{01B2FD8D-5965-0F87-5A77-B893458DDC52}"/>
              </a:ext>
            </a:extLst>
          </p:cNvPr>
          <p:cNvSpPr txBox="1"/>
          <p:nvPr/>
        </p:nvSpPr>
        <p:spPr>
          <a:xfrm>
            <a:off x="1369785" y="1632857"/>
            <a:ext cx="5763984" cy="3053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a:ea typeface="Meiryo"/>
                <a:cs typeface="Segoe UI"/>
              </a:rPr>
              <a:t>In a scenario where a company wanted to know specific details about competitors or customers, you can use Google search operators to do the following:</a:t>
            </a:r>
            <a:endParaRPr lang="en-US"/>
          </a:p>
          <a:p>
            <a:pPr marL="285750" indent="-285750">
              <a:lnSpc>
                <a:spcPct val="200000"/>
              </a:lnSpc>
              <a:buFont typeface="Arial,Sans-Serif"/>
              <a:buChar char="•"/>
            </a:pPr>
            <a:r>
              <a:rPr lang="en-US" b="1" dirty="0">
                <a:latin typeface="Meiryo"/>
                <a:ea typeface="Meiryo"/>
                <a:cs typeface="Arial"/>
              </a:rPr>
              <a:t>Conduct research on competitors</a:t>
            </a:r>
          </a:p>
          <a:p>
            <a:pPr marL="285750" indent="-285750">
              <a:lnSpc>
                <a:spcPct val="200000"/>
              </a:lnSpc>
              <a:buFont typeface="Arial,Sans-Serif"/>
              <a:buChar char="•"/>
            </a:pPr>
            <a:r>
              <a:rPr lang="en-US" b="1" dirty="0">
                <a:latin typeface="Meiryo"/>
                <a:ea typeface="Meiryo"/>
                <a:cs typeface="Arial"/>
              </a:rPr>
              <a:t>Find email addresses for person of interest</a:t>
            </a:r>
          </a:p>
          <a:p>
            <a:pPr marL="285750" indent="-285750">
              <a:lnSpc>
                <a:spcPct val="200000"/>
              </a:lnSpc>
              <a:buFont typeface="Arial,Sans-Serif"/>
              <a:buChar char="•"/>
            </a:pPr>
            <a:r>
              <a:rPr lang="en-US" b="1" dirty="0">
                <a:latin typeface="Meiryo"/>
                <a:ea typeface="Meiryo"/>
                <a:cs typeface="Arial"/>
              </a:rPr>
              <a:t>Look for indexed files</a:t>
            </a:r>
          </a:p>
          <a:p>
            <a:pPr marL="285750" indent="-285750">
              <a:lnSpc>
                <a:spcPct val="200000"/>
              </a:lnSpc>
              <a:buFont typeface="Arial,Sans-Serif"/>
              <a:buChar char="•"/>
            </a:pPr>
            <a:r>
              <a:rPr lang="en-US" b="1" dirty="0">
                <a:latin typeface="Meiryo"/>
                <a:ea typeface="Meiryo"/>
                <a:cs typeface="Arial"/>
              </a:rPr>
              <a:t>Conduct customer research</a:t>
            </a:r>
            <a:endParaRPr lang="en-US" b="1" dirty="0">
              <a:latin typeface="Meiryo"/>
              <a:cs typeface="Arial"/>
            </a:endParaRPr>
          </a:p>
        </p:txBody>
      </p:sp>
    </p:spTree>
    <p:extLst>
      <p:ext uri="{BB962C8B-B14F-4D97-AF65-F5344CB8AC3E}">
        <p14:creationId xmlns:p14="http://schemas.microsoft.com/office/powerpoint/2010/main" val="429431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1E21-675D-CBE0-0E40-B393F3C3E450}"/>
              </a:ext>
            </a:extLst>
          </p:cNvPr>
          <p:cNvSpPr>
            <a:spLocks noGrp="1"/>
          </p:cNvSpPr>
          <p:nvPr>
            <p:ph type="title"/>
          </p:nvPr>
        </p:nvSpPr>
        <p:spPr/>
        <p:txBody>
          <a:bodyPr/>
          <a:lstStyle/>
          <a:p>
            <a:pPr algn="ctr"/>
            <a:r>
              <a:rPr lang="en-US"/>
              <a:t>OSINT Technique: Passive Recon</a:t>
            </a:r>
          </a:p>
        </p:txBody>
      </p:sp>
      <p:sp>
        <p:nvSpPr>
          <p:cNvPr id="3" name="Content Placeholder 2">
            <a:extLst>
              <a:ext uri="{FF2B5EF4-FFF2-40B4-BE49-F238E27FC236}">
                <a16:creationId xmlns:a16="http://schemas.microsoft.com/office/drawing/2014/main" id="{329918A9-FDEE-0231-5036-F129F06C36C9}"/>
              </a:ext>
            </a:extLst>
          </p:cNvPr>
          <p:cNvSpPr>
            <a:spLocks noGrp="1"/>
          </p:cNvSpPr>
          <p:nvPr>
            <p:ph idx="1"/>
          </p:nvPr>
        </p:nvSpPr>
        <p:spPr/>
        <p:txBody>
          <a:bodyPr>
            <a:normAutofit/>
          </a:bodyPr>
          <a:lstStyle/>
          <a:p>
            <a:r>
              <a:rPr lang="en-US" sz="2800" b="0" i="1" u="sng">
                <a:solidFill>
                  <a:srgbClr val="000000"/>
                </a:solidFill>
                <a:latin typeface="Calibri"/>
                <a:ea typeface="Calibri"/>
                <a:cs typeface="Calibri"/>
              </a:rPr>
              <a:t>Passive Recon</a:t>
            </a:r>
            <a:r>
              <a:rPr lang="en-US" sz="2800" b="0">
                <a:solidFill>
                  <a:srgbClr val="000000"/>
                </a:solidFill>
                <a:latin typeface="Calibri"/>
                <a:ea typeface="Calibri"/>
                <a:cs typeface="Calibri"/>
              </a:rPr>
              <a:t> is usually to gather OSINT intelligence. It can involve scraping publicly available websites, retrieving data from open-sourced APIs such as the Twitter API, or pulling data from deep web information sources.</a:t>
            </a:r>
            <a:endParaRPr lang="en-US" sz="2800"/>
          </a:p>
        </p:txBody>
      </p:sp>
    </p:spTree>
    <p:extLst>
      <p:ext uri="{BB962C8B-B14F-4D97-AF65-F5344CB8AC3E}">
        <p14:creationId xmlns:p14="http://schemas.microsoft.com/office/powerpoint/2010/main" val="133193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4D80-E738-71AB-356A-D8CA9ADF319F}"/>
              </a:ext>
            </a:extLst>
          </p:cNvPr>
          <p:cNvSpPr>
            <a:spLocks noGrp="1"/>
          </p:cNvSpPr>
          <p:nvPr>
            <p:ph type="title"/>
          </p:nvPr>
        </p:nvSpPr>
        <p:spPr/>
        <p:txBody>
          <a:bodyPr/>
          <a:lstStyle/>
          <a:p>
            <a:r>
              <a:rPr lang="en-US">
                <a:ea typeface="Meiryo"/>
              </a:rPr>
              <a:t>ONSIT:</a:t>
            </a:r>
            <a:br>
              <a:rPr lang="en-US">
                <a:ea typeface="Meiryo"/>
              </a:rPr>
            </a:br>
            <a:r>
              <a:rPr lang="en-US" sz="2400">
                <a:ea typeface="Meiryo"/>
              </a:rPr>
              <a:t>Passive Recon</a:t>
            </a:r>
          </a:p>
        </p:txBody>
      </p:sp>
      <p:sp>
        <p:nvSpPr>
          <p:cNvPr id="3" name="Content Placeholder 2">
            <a:extLst>
              <a:ext uri="{FF2B5EF4-FFF2-40B4-BE49-F238E27FC236}">
                <a16:creationId xmlns:a16="http://schemas.microsoft.com/office/drawing/2014/main" id="{28CF94BB-D7B1-7162-8C25-26CD4B85DAE6}"/>
              </a:ext>
            </a:extLst>
          </p:cNvPr>
          <p:cNvSpPr>
            <a:spLocks noGrp="1"/>
          </p:cNvSpPr>
          <p:nvPr>
            <p:ph idx="1"/>
          </p:nvPr>
        </p:nvSpPr>
        <p:spPr/>
        <p:txBody>
          <a:bodyPr>
            <a:normAutofit/>
          </a:bodyPr>
          <a:lstStyle/>
          <a:p>
            <a:r>
              <a:rPr lang="en-US" sz="2400" b="0">
                <a:solidFill>
                  <a:srgbClr val="000000"/>
                </a:solidFill>
                <a:latin typeface="Calibri"/>
                <a:ea typeface="Calibri"/>
                <a:cs typeface="Calibri"/>
              </a:rPr>
              <a:t>For “penetration testers and security teams”, the goal of using ONSIT is to reveal public information about internal assets and other information accessible outside the organization</a:t>
            </a:r>
            <a:r>
              <a:rPr lang="en-US" sz="2000" b="0">
                <a:solidFill>
                  <a:srgbClr val="000000"/>
                </a:solidFill>
                <a:latin typeface="Calibri"/>
                <a:ea typeface="Calibri"/>
                <a:cs typeface="Calibri"/>
              </a:rPr>
              <a:t>. </a:t>
            </a:r>
          </a:p>
        </p:txBody>
      </p:sp>
    </p:spTree>
    <p:extLst>
      <p:ext uri="{BB962C8B-B14F-4D97-AF65-F5344CB8AC3E}">
        <p14:creationId xmlns:p14="http://schemas.microsoft.com/office/powerpoint/2010/main" val="339953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487-992A-275F-CA6F-FC1CF1D69D82}"/>
              </a:ext>
            </a:extLst>
          </p:cNvPr>
          <p:cNvSpPr>
            <a:spLocks noGrp="1"/>
          </p:cNvSpPr>
          <p:nvPr>
            <p:ph type="title"/>
          </p:nvPr>
        </p:nvSpPr>
        <p:spPr>
          <a:xfrm>
            <a:off x="795316" y="5028906"/>
            <a:ext cx="10593694" cy="1198760"/>
          </a:xfrm>
        </p:spPr>
        <p:txBody>
          <a:bodyPr/>
          <a:lstStyle/>
          <a:p>
            <a:r>
              <a:rPr lang="en-US" dirty="0">
                <a:ea typeface="Meiryo"/>
              </a:rPr>
              <a:t>What is OSINT?</a:t>
            </a:r>
            <a:endParaRPr lang="en-US" dirty="0"/>
          </a:p>
        </p:txBody>
      </p:sp>
      <p:sp>
        <p:nvSpPr>
          <p:cNvPr id="3" name="Text Placeholder 2">
            <a:extLst>
              <a:ext uri="{FF2B5EF4-FFF2-40B4-BE49-F238E27FC236}">
                <a16:creationId xmlns:a16="http://schemas.microsoft.com/office/drawing/2014/main" id="{042D1F9D-14D6-7A24-BC6F-4643E4BCF5C0}"/>
              </a:ext>
            </a:extLst>
          </p:cNvPr>
          <p:cNvSpPr>
            <a:spLocks noGrp="1"/>
          </p:cNvSpPr>
          <p:nvPr>
            <p:ph type="body" idx="1"/>
          </p:nvPr>
        </p:nvSpPr>
        <p:spPr>
          <a:xfrm>
            <a:off x="332444" y="355594"/>
            <a:ext cx="11505771" cy="4943031"/>
          </a:xfrm>
        </p:spPr>
        <p:txBody>
          <a:bodyPr>
            <a:normAutofit/>
          </a:bodyPr>
          <a:lstStyle/>
          <a:p>
            <a:r>
              <a:rPr lang="en-US" sz="2000" dirty="0">
                <a:ea typeface="Meiryo"/>
              </a:rPr>
              <a:t>OSINT consists of the methods, tools, and use of publicly available information.</a:t>
            </a:r>
          </a:p>
          <a:p>
            <a:endParaRPr lang="en-US" sz="2000" dirty="0">
              <a:ea typeface="Meiryo"/>
            </a:endParaRPr>
          </a:p>
          <a:p>
            <a:r>
              <a:rPr lang="en-US" sz="2000" dirty="0">
                <a:ea typeface="Meiryo"/>
              </a:rPr>
              <a:t>There are several key techniques including web scraping, social media analysis, active collection, advanced searching, and passive recon.</a:t>
            </a:r>
          </a:p>
          <a:p>
            <a:endParaRPr lang="en-US" sz="2000" dirty="0">
              <a:ea typeface="Meiryo"/>
            </a:endParaRPr>
          </a:p>
          <a:p>
            <a:r>
              <a:rPr lang="en-US" sz="2000" dirty="0">
                <a:ea typeface="Meiryo"/>
              </a:rPr>
              <a:t>Businesses, individuals, and organizations of all types make use of OSINT daily for all aspects of operation.</a:t>
            </a:r>
          </a:p>
          <a:p>
            <a:endParaRPr lang="en-US" sz="2000" dirty="0">
              <a:ea typeface="Meiryo"/>
            </a:endParaRPr>
          </a:p>
          <a:p>
            <a:endParaRPr lang="en-US" sz="2000" dirty="0">
              <a:ea typeface="Meiryo"/>
            </a:endParaRPr>
          </a:p>
          <a:p>
            <a:r>
              <a:rPr lang="en-US" sz="2000" dirty="0">
                <a:ea typeface="Meiryo"/>
              </a:rPr>
              <a:t>The following presentation explores these critical techniques in more depth to answer the question:</a:t>
            </a:r>
          </a:p>
        </p:txBody>
      </p:sp>
    </p:spTree>
    <p:extLst>
      <p:ext uri="{BB962C8B-B14F-4D97-AF65-F5344CB8AC3E}">
        <p14:creationId xmlns:p14="http://schemas.microsoft.com/office/powerpoint/2010/main" val="197075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1E21-675D-CBE0-0E40-B393F3C3E450}"/>
              </a:ext>
            </a:extLst>
          </p:cNvPr>
          <p:cNvSpPr>
            <a:spLocks noGrp="1"/>
          </p:cNvSpPr>
          <p:nvPr>
            <p:ph type="title"/>
          </p:nvPr>
        </p:nvSpPr>
        <p:spPr/>
        <p:txBody>
          <a:bodyPr/>
          <a:lstStyle/>
          <a:p>
            <a:pPr algn="ctr"/>
            <a:r>
              <a:rPr lang="en-US"/>
              <a:t>OSINT Technique: Web Scraping</a:t>
            </a:r>
          </a:p>
        </p:txBody>
      </p:sp>
      <p:sp>
        <p:nvSpPr>
          <p:cNvPr id="3" name="Content Placeholder 2">
            <a:extLst>
              <a:ext uri="{FF2B5EF4-FFF2-40B4-BE49-F238E27FC236}">
                <a16:creationId xmlns:a16="http://schemas.microsoft.com/office/drawing/2014/main" id="{329918A9-FDEE-0231-5036-F129F06C36C9}"/>
              </a:ext>
            </a:extLst>
          </p:cNvPr>
          <p:cNvSpPr>
            <a:spLocks noGrp="1"/>
          </p:cNvSpPr>
          <p:nvPr>
            <p:ph idx="1"/>
          </p:nvPr>
        </p:nvSpPr>
        <p:spPr/>
        <p:txBody>
          <a:bodyPr/>
          <a:lstStyle/>
          <a:p>
            <a:r>
              <a:rPr lang="en-US"/>
              <a:t>Web scraping is the primary technique used to harness the near infinite quantity of information available on the internet. It is a semi-automated process as a key aspect is human involvement in monitoring scraping tools to ensure ethical, accurate, and efficient collection of data.</a:t>
            </a:r>
          </a:p>
        </p:txBody>
      </p:sp>
    </p:spTree>
    <p:extLst>
      <p:ext uri="{BB962C8B-B14F-4D97-AF65-F5344CB8AC3E}">
        <p14:creationId xmlns:p14="http://schemas.microsoft.com/office/powerpoint/2010/main" val="340728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D5740-59B8-B4E5-A5E2-D7E21A55E06E}"/>
              </a:ext>
            </a:extLst>
          </p:cNvPr>
          <p:cNvSpPr>
            <a:spLocks noGrp="1"/>
          </p:cNvSpPr>
          <p:nvPr>
            <p:ph type="title"/>
          </p:nvPr>
        </p:nvSpPr>
        <p:spPr/>
        <p:txBody>
          <a:bodyPr>
            <a:normAutofit fontScale="90000"/>
          </a:bodyPr>
          <a:lstStyle/>
          <a:p>
            <a:pPr algn="ctr"/>
            <a:r>
              <a:rPr lang="en-US"/>
              <a:t>OSINT Technique: Web Scraping</a:t>
            </a:r>
          </a:p>
        </p:txBody>
      </p:sp>
      <p:sp>
        <p:nvSpPr>
          <p:cNvPr id="5" name="Content Placeholder 4">
            <a:extLst>
              <a:ext uri="{FF2B5EF4-FFF2-40B4-BE49-F238E27FC236}">
                <a16:creationId xmlns:a16="http://schemas.microsoft.com/office/drawing/2014/main" id="{763523A6-BC87-A16C-BB27-C5ABDB4994CB}"/>
              </a:ext>
            </a:extLst>
          </p:cNvPr>
          <p:cNvSpPr>
            <a:spLocks noGrp="1"/>
          </p:cNvSpPr>
          <p:nvPr>
            <p:ph idx="1"/>
          </p:nvPr>
        </p:nvSpPr>
        <p:spPr/>
        <p:txBody>
          <a:bodyPr/>
          <a:lstStyle/>
          <a:p>
            <a:r>
              <a:rPr lang="en-US"/>
              <a:t>Web scraping makes use of numerous programming languages from HTML &amp; JavaScript to understand how websites are structured, Python to create scripts to automate data collection, and R to organize data. The term thusly encompasses the following concepts:</a:t>
            </a:r>
          </a:p>
          <a:p>
            <a:pPr marL="342900" indent="-342900">
              <a:buFont typeface="Arial" panose="020B0604020202020204" pitchFamily="34" charset="0"/>
              <a:buChar char="•"/>
            </a:pPr>
            <a:r>
              <a:rPr lang="en-US"/>
              <a:t>Information source analysis</a:t>
            </a:r>
          </a:p>
          <a:p>
            <a:pPr marL="342900" indent="-342900">
              <a:buFont typeface="Arial" panose="020B0604020202020204" pitchFamily="34" charset="0"/>
              <a:buChar char="•"/>
            </a:pPr>
            <a:r>
              <a:rPr lang="en-US"/>
              <a:t>Crawling (data collection from sources)</a:t>
            </a:r>
          </a:p>
          <a:p>
            <a:pPr marL="342900" indent="-342900">
              <a:buFont typeface="Arial" panose="020B0604020202020204" pitchFamily="34" charset="0"/>
              <a:buChar char="•"/>
            </a:pPr>
            <a:r>
              <a:rPr lang="en-US"/>
              <a:t>Data organization</a:t>
            </a:r>
          </a:p>
        </p:txBody>
      </p:sp>
      <p:sp>
        <p:nvSpPr>
          <p:cNvPr id="6" name="Text Placeholder 5">
            <a:extLst>
              <a:ext uri="{FF2B5EF4-FFF2-40B4-BE49-F238E27FC236}">
                <a16:creationId xmlns:a16="http://schemas.microsoft.com/office/drawing/2014/main" id="{B15A3848-B85C-9334-E995-5520564D98F8}"/>
              </a:ext>
            </a:extLst>
          </p:cNvPr>
          <p:cNvSpPr>
            <a:spLocks noGrp="1"/>
          </p:cNvSpPr>
          <p:nvPr>
            <p:ph type="body" sz="half" idx="2"/>
          </p:nvPr>
        </p:nvSpPr>
        <p:spPr/>
        <p:txBody>
          <a:bodyPr/>
          <a:lstStyle/>
          <a:p>
            <a:r>
              <a:rPr lang="en-US"/>
              <a:t>Concepts and Processes</a:t>
            </a:r>
          </a:p>
        </p:txBody>
      </p:sp>
    </p:spTree>
    <p:extLst>
      <p:ext uri="{BB962C8B-B14F-4D97-AF65-F5344CB8AC3E}">
        <p14:creationId xmlns:p14="http://schemas.microsoft.com/office/powerpoint/2010/main" val="30622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59F1-3ABB-BBDB-B985-819ADA63F73A}"/>
              </a:ext>
            </a:extLst>
          </p:cNvPr>
          <p:cNvSpPr>
            <a:spLocks noGrp="1"/>
          </p:cNvSpPr>
          <p:nvPr>
            <p:ph type="title"/>
          </p:nvPr>
        </p:nvSpPr>
        <p:spPr/>
        <p:txBody>
          <a:bodyPr>
            <a:normAutofit fontScale="90000"/>
          </a:bodyPr>
          <a:lstStyle/>
          <a:p>
            <a:pPr algn="ctr"/>
            <a:r>
              <a:rPr lang="en-US"/>
              <a:t>OSINT Technique: Web Scraping</a:t>
            </a:r>
          </a:p>
        </p:txBody>
      </p:sp>
      <p:sp>
        <p:nvSpPr>
          <p:cNvPr id="3" name="Content Placeholder 2">
            <a:extLst>
              <a:ext uri="{FF2B5EF4-FFF2-40B4-BE49-F238E27FC236}">
                <a16:creationId xmlns:a16="http://schemas.microsoft.com/office/drawing/2014/main" id="{2BD441C5-6A72-5CAC-E00A-26DBCDF3AD1F}"/>
              </a:ext>
            </a:extLst>
          </p:cNvPr>
          <p:cNvSpPr>
            <a:spLocks noGrp="1"/>
          </p:cNvSpPr>
          <p:nvPr>
            <p:ph idx="1"/>
          </p:nvPr>
        </p:nvSpPr>
        <p:spPr/>
        <p:txBody>
          <a:bodyPr/>
          <a:lstStyle/>
          <a:p>
            <a:r>
              <a:rPr lang="en-US"/>
              <a:t>A true master-list of all uses for web scraping is nigh impossible to craft, however highlights include:</a:t>
            </a:r>
          </a:p>
          <a:p>
            <a:pPr marL="342900" indent="-342900">
              <a:buFont typeface="Arial" panose="020B0604020202020204" pitchFamily="34" charset="0"/>
              <a:buChar char="•"/>
            </a:pPr>
            <a:r>
              <a:rPr lang="en-US"/>
              <a:t>Market pricing/sentiment analysis</a:t>
            </a:r>
          </a:p>
          <a:p>
            <a:pPr marL="342900" indent="-342900">
              <a:buFont typeface="Arial" panose="020B0604020202020204" pitchFamily="34" charset="0"/>
              <a:buChar char="•"/>
            </a:pPr>
            <a:r>
              <a:rPr lang="en-US"/>
              <a:t>Artificial Intelligence model training</a:t>
            </a:r>
          </a:p>
          <a:p>
            <a:pPr marL="342900" indent="-342900">
              <a:buFont typeface="Arial" panose="020B0604020202020204" pitchFamily="34" charset="0"/>
              <a:buChar char="•"/>
            </a:pPr>
            <a:r>
              <a:rPr lang="en-US"/>
              <a:t>Journalism</a:t>
            </a:r>
          </a:p>
          <a:p>
            <a:pPr marL="342900" indent="-342900">
              <a:buFont typeface="Arial" panose="020B0604020202020204" pitchFamily="34" charset="0"/>
              <a:buChar char="•"/>
            </a:pPr>
            <a:r>
              <a:rPr lang="en-US"/>
              <a:t>Political campaigning</a:t>
            </a:r>
          </a:p>
          <a:p>
            <a:pPr marL="342900" indent="-342900">
              <a:buFont typeface="Arial" panose="020B0604020202020204" pitchFamily="34" charset="0"/>
              <a:buChar char="•"/>
            </a:pPr>
            <a:r>
              <a:rPr lang="en-US"/>
              <a:t>Marketing/advertising optimization</a:t>
            </a:r>
          </a:p>
        </p:txBody>
      </p:sp>
      <p:sp>
        <p:nvSpPr>
          <p:cNvPr id="4" name="Text Placeholder 3">
            <a:extLst>
              <a:ext uri="{FF2B5EF4-FFF2-40B4-BE49-F238E27FC236}">
                <a16:creationId xmlns:a16="http://schemas.microsoft.com/office/drawing/2014/main" id="{82278CD1-19DC-CACA-833D-84368291F696}"/>
              </a:ext>
            </a:extLst>
          </p:cNvPr>
          <p:cNvSpPr>
            <a:spLocks noGrp="1"/>
          </p:cNvSpPr>
          <p:nvPr>
            <p:ph type="body" sz="half" idx="2"/>
          </p:nvPr>
        </p:nvSpPr>
        <p:spPr/>
        <p:txBody>
          <a:bodyPr/>
          <a:lstStyle/>
          <a:p>
            <a:r>
              <a:rPr lang="en-US"/>
              <a:t>Use Cases</a:t>
            </a:r>
          </a:p>
        </p:txBody>
      </p:sp>
    </p:spTree>
    <p:extLst>
      <p:ext uri="{BB962C8B-B14F-4D97-AF65-F5344CB8AC3E}">
        <p14:creationId xmlns:p14="http://schemas.microsoft.com/office/powerpoint/2010/main" val="359289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1E21-675D-CBE0-0E40-B393F3C3E450}"/>
              </a:ext>
            </a:extLst>
          </p:cNvPr>
          <p:cNvSpPr>
            <a:spLocks noGrp="1"/>
          </p:cNvSpPr>
          <p:nvPr>
            <p:ph type="title"/>
          </p:nvPr>
        </p:nvSpPr>
        <p:spPr/>
        <p:txBody>
          <a:bodyPr/>
          <a:lstStyle/>
          <a:p>
            <a:pPr algn="ctr"/>
            <a:r>
              <a:rPr lang="en-US" sz="3200"/>
              <a:t>OSINT Technique: Social Media Analysis</a:t>
            </a:r>
            <a:endParaRPr lang="en-US" sz="3200">
              <a:ea typeface="Meiryo"/>
            </a:endParaRPr>
          </a:p>
        </p:txBody>
      </p:sp>
      <p:sp>
        <p:nvSpPr>
          <p:cNvPr id="3" name="Content Placeholder 2">
            <a:extLst>
              <a:ext uri="{FF2B5EF4-FFF2-40B4-BE49-F238E27FC236}">
                <a16:creationId xmlns:a16="http://schemas.microsoft.com/office/drawing/2014/main" id="{329918A9-FDEE-0231-5036-F129F06C36C9}"/>
              </a:ext>
            </a:extLst>
          </p:cNvPr>
          <p:cNvSpPr>
            <a:spLocks noGrp="1"/>
          </p:cNvSpPr>
          <p:nvPr>
            <p:ph idx="1"/>
          </p:nvPr>
        </p:nvSpPr>
        <p:spPr/>
        <p:txBody>
          <a:bodyPr/>
          <a:lstStyle/>
          <a:p>
            <a:r>
              <a:rPr lang="en-US">
                <a:ea typeface="+mn-lt"/>
                <a:cs typeface="+mn-lt"/>
              </a:rPr>
              <a:t>Social media analysis is the ability to collect and analyze data from social media platforms to help a group or an organization's objectives. This technique can bring insight to human behavior and interests that can be used in a good or bad way based on a persons or organizations objectives.</a:t>
            </a:r>
            <a:endParaRPr lang="en-US"/>
          </a:p>
        </p:txBody>
      </p:sp>
    </p:spTree>
    <p:extLst>
      <p:ext uri="{BB962C8B-B14F-4D97-AF65-F5344CB8AC3E}">
        <p14:creationId xmlns:p14="http://schemas.microsoft.com/office/powerpoint/2010/main" val="369899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59F1-3ABB-BBDB-B985-819ADA63F73A}"/>
              </a:ext>
            </a:extLst>
          </p:cNvPr>
          <p:cNvSpPr>
            <a:spLocks noGrp="1"/>
          </p:cNvSpPr>
          <p:nvPr>
            <p:ph type="title"/>
          </p:nvPr>
        </p:nvSpPr>
        <p:spPr/>
        <p:txBody>
          <a:bodyPr>
            <a:normAutofit/>
          </a:bodyPr>
          <a:lstStyle/>
          <a:p>
            <a:pPr algn="ctr"/>
            <a:r>
              <a:rPr lang="en-US" sz="2800"/>
              <a:t>OSINT Technique: Social Media Analysis</a:t>
            </a:r>
            <a:endParaRPr lang="en-US" sz="2800">
              <a:ea typeface="Meiryo"/>
            </a:endParaRPr>
          </a:p>
        </p:txBody>
      </p:sp>
      <p:sp>
        <p:nvSpPr>
          <p:cNvPr id="3" name="Content Placeholder 2">
            <a:extLst>
              <a:ext uri="{FF2B5EF4-FFF2-40B4-BE49-F238E27FC236}">
                <a16:creationId xmlns:a16="http://schemas.microsoft.com/office/drawing/2014/main" id="{2BD441C5-6A72-5CAC-E00A-26DBCDF3AD1F}"/>
              </a:ext>
            </a:extLst>
          </p:cNvPr>
          <p:cNvSpPr>
            <a:spLocks noGrp="1"/>
          </p:cNvSpPr>
          <p:nvPr>
            <p:ph idx="1"/>
          </p:nvPr>
        </p:nvSpPr>
        <p:spPr/>
        <p:txBody>
          <a:bodyPr/>
          <a:lstStyle/>
          <a:p>
            <a:r>
              <a:rPr lang="en-US">
                <a:ea typeface="Meiryo"/>
              </a:rPr>
              <a:t>There are many use cases of social media analysis, specifically only off this technique are the following:</a:t>
            </a:r>
          </a:p>
          <a:p>
            <a:pPr marL="342900" indent="-342900">
              <a:buFont typeface="Arial" panose="020B0503020204020204" pitchFamily="34" charset="0"/>
              <a:buChar char="•"/>
            </a:pPr>
            <a:r>
              <a:rPr lang="en-US">
                <a:ea typeface="Meiryo"/>
              </a:rPr>
              <a:t>Threat Detection and Monitoring</a:t>
            </a:r>
          </a:p>
          <a:p>
            <a:pPr marL="342900" indent="-342900">
              <a:buFont typeface="Arial" panose="020B0503020204020204" pitchFamily="34" charset="0"/>
              <a:buChar char="•"/>
            </a:pPr>
            <a:r>
              <a:rPr lang="en-US">
                <a:ea typeface="Meiryo"/>
              </a:rPr>
              <a:t>Brand Monitoring and Competitive Intelligence</a:t>
            </a:r>
          </a:p>
          <a:p>
            <a:pPr marL="342900" indent="-342900">
              <a:buFont typeface="Arial" panose="020B0503020204020204" pitchFamily="34" charset="0"/>
              <a:buChar char="•"/>
            </a:pPr>
            <a:r>
              <a:rPr lang="en-US">
                <a:ea typeface="Meiryo"/>
              </a:rPr>
              <a:t>Crisis Management (Disaster Response)</a:t>
            </a:r>
          </a:p>
          <a:p>
            <a:pPr marL="342900" indent="-342900">
              <a:buFont typeface="Arial" panose="020B0503020204020204" pitchFamily="34" charset="0"/>
              <a:buChar char="•"/>
            </a:pPr>
            <a:r>
              <a:rPr lang="en-US">
                <a:ea typeface="Meiryo"/>
              </a:rPr>
              <a:t>Audience Analysis</a:t>
            </a:r>
          </a:p>
          <a:p>
            <a:pPr marL="342900" indent="-342900">
              <a:buFont typeface="Arial" panose="020B0503020204020204" pitchFamily="34" charset="0"/>
              <a:buChar char="•"/>
            </a:pPr>
            <a:r>
              <a:rPr lang="en-US">
                <a:ea typeface="Meiryo"/>
              </a:rPr>
              <a:t>Investigative Research</a:t>
            </a:r>
          </a:p>
        </p:txBody>
      </p:sp>
      <p:sp>
        <p:nvSpPr>
          <p:cNvPr id="4" name="Text Placeholder 3">
            <a:extLst>
              <a:ext uri="{FF2B5EF4-FFF2-40B4-BE49-F238E27FC236}">
                <a16:creationId xmlns:a16="http://schemas.microsoft.com/office/drawing/2014/main" id="{82278CD1-19DC-CACA-833D-84368291F696}"/>
              </a:ext>
            </a:extLst>
          </p:cNvPr>
          <p:cNvSpPr>
            <a:spLocks noGrp="1"/>
          </p:cNvSpPr>
          <p:nvPr>
            <p:ph type="body" sz="half" idx="2"/>
          </p:nvPr>
        </p:nvSpPr>
        <p:spPr/>
        <p:txBody>
          <a:bodyPr/>
          <a:lstStyle/>
          <a:p>
            <a:r>
              <a:rPr lang="en-US"/>
              <a:t>Use Cases</a:t>
            </a:r>
          </a:p>
        </p:txBody>
      </p:sp>
    </p:spTree>
    <p:extLst>
      <p:ext uri="{BB962C8B-B14F-4D97-AF65-F5344CB8AC3E}">
        <p14:creationId xmlns:p14="http://schemas.microsoft.com/office/powerpoint/2010/main" val="32416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1E21-675D-CBE0-0E40-B393F3C3E450}"/>
              </a:ext>
            </a:extLst>
          </p:cNvPr>
          <p:cNvSpPr>
            <a:spLocks noGrp="1"/>
          </p:cNvSpPr>
          <p:nvPr>
            <p:ph type="title"/>
          </p:nvPr>
        </p:nvSpPr>
        <p:spPr/>
        <p:txBody>
          <a:bodyPr/>
          <a:lstStyle/>
          <a:p>
            <a:pPr algn="ctr"/>
            <a:r>
              <a:rPr lang="en-US" sz="3200"/>
              <a:t>OSINT Technique: Active Collection</a:t>
            </a:r>
            <a:endParaRPr lang="en-US" sz="3200">
              <a:ea typeface="Meiryo"/>
            </a:endParaRPr>
          </a:p>
        </p:txBody>
      </p:sp>
      <p:sp>
        <p:nvSpPr>
          <p:cNvPr id="3" name="Content Placeholder 2">
            <a:extLst>
              <a:ext uri="{FF2B5EF4-FFF2-40B4-BE49-F238E27FC236}">
                <a16:creationId xmlns:a16="http://schemas.microsoft.com/office/drawing/2014/main" id="{329918A9-FDEE-0231-5036-F129F06C36C9}"/>
              </a:ext>
            </a:extLst>
          </p:cNvPr>
          <p:cNvSpPr>
            <a:spLocks noGrp="1"/>
          </p:cNvSpPr>
          <p:nvPr>
            <p:ph idx="1"/>
          </p:nvPr>
        </p:nvSpPr>
        <p:spPr/>
        <p:txBody>
          <a:bodyPr/>
          <a:lstStyle/>
          <a:p>
            <a:r>
              <a:rPr lang="en-US" sz="2000">
                <a:ea typeface="+mn-lt"/>
                <a:cs typeface="+mn-lt"/>
              </a:rPr>
              <a:t>Active Collection is when you find open ports and vulnerabilities in website and services that allow you to pull data out.</a:t>
            </a:r>
            <a:endParaRPr lang="en-US" sz="2000" b="0">
              <a:ea typeface="+mn-lt"/>
              <a:cs typeface="+mn-lt"/>
            </a:endParaRPr>
          </a:p>
          <a:p>
            <a:endParaRPr lang="en-US">
              <a:ea typeface="Meiryo"/>
            </a:endParaRPr>
          </a:p>
        </p:txBody>
      </p:sp>
    </p:spTree>
    <p:extLst>
      <p:ext uri="{BB962C8B-B14F-4D97-AF65-F5344CB8AC3E}">
        <p14:creationId xmlns:p14="http://schemas.microsoft.com/office/powerpoint/2010/main" val="402340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59F1-3ABB-BBDB-B985-819ADA63F73A}"/>
              </a:ext>
            </a:extLst>
          </p:cNvPr>
          <p:cNvSpPr>
            <a:spLocks noGrp="1"/>
          </p:cNvSpPr>
          <p:nvPr>
            <p:ph type="title"/>
          </p:nvPr>
        </p:nvSpPr>
        <p:spPr/>
        <p:txBody>
          <a:bodyPr>
            <a:normAutofit/>
          </a:bodyPr>
          <a:lstStyle/>
          <a:p>
            <a:pPr algn="ctr"/>
            <a:r>
              <a:rPr lang="en-US" sz="2800"/>
              <a:t>OSINT Technique: Active Collection</a:t>
            </a:r>
            <a:endParaRPr lang="en-US" sz="2800">
              <a:ea typeface="Meiryo"/>
            </a:endParaRPr>
          </a:p>
        </p:txBody>
      </p:sp>
      <p:sp>
        <p:nvSpPr>
          <p:cNvPr id="3" name="Content Placeholder 2">
            <a:extLst>
              <a:ext uri="{FF2B5EF4-FFF2-40B4-BE49-F238E27FC236}">
                <a16:creationId xmlns:a16="http://schemas.microsoft.com/office/drawing/2014/main" id="{2BD441C5-6A72-5CAC-E00A-26DBCDF3AD1F}"/>
              </a:ext>
            </a:extLst>
          </p:cNvPr>
          <p:cNvSpPr>
            <a:spLocks noGrp="1"/>
          </p:cNvSpPr>
          <p:nvPr>
            <p:ph idx="1"/>
          </p:nvPr>
        </p:nvSpPr>
        <p:spPr/>
        <p:txBody>
          <a:bodyPr/>
          <a:lstStyle/>
          <a:p>
            <a:r>
              <a:rPr lang="en-US">
                <a:ea typeface="Meiryo"/>
              </a:rPr>
              <a:t>Use cases involved with active collection include:</a:t>
            </a:r>
          </a:p>
          <a:p>
            <a:pPr marL="342900" indent="-342900">
              <a:buFont typeface="Arial" panose="020B0503020204020204" pitchFamily="34" charset="0"/>
              <a:buChar char="•"/>
            </a:pPr>
            <a:r>
              <a:rPr lang="en-US">
                <a:ea typeface="Meiryo"/>
              </a:rPr>
              <a:t>Gaining data from private social medias</a:t>
            </a:r>
          </a:p>
          <a:p>
            <a:pPr marL="342900" indent="-342900">
              <a:buFont typeface="Arial" panose="020B0503020204020204" pitchFamily="34" charset="0"/>
              <a:buChar char="•"/>
            </a:pPr>
            <a:r>
              <a:rPr lang="en-US">
                <a:ea typeface="Meiryo"/>
              </a:rPr>
              <a:t>Finding archived or old data from websites</a:t>
            </a:r>
          </a:p>
          <a:p>
            <a:pPr marL="342900" indent="-342900">
              <a:buFont typeface="Arial" panose="020B0503020204020204" pitchFamily="34" charset="0"/>
              <a:buChar char="•"/>
            </a:pPr>
            <a:r>
              <a:rPr lang="en-US">
                <a:ea typeface="Meiryo"/>
              </a:rPr>
              <a:t>Retrieving data from private sites or servers</a:t>
            </a:r>
          </a:p>
          <a:p>
            <a:endParaRPr lang="en-US">
              <a:ea typeface="Meiryo"/>
            </a:endParaRPr>
          </a:p>
        </p:txBody>
      </p:sp>
      <p:sp>
        <p:nvSpPr>
          <p:cNvPr id="4" name="Text Placeholder 3">
            <a:extLst>
              <a:ext uri="{FF2B5EF4-FFF2-40B4-BE49-F238E27FC236}">
                <a16:creationId xmlns:a16="http://schemas.microsoft.com/office/drawing/2014/main" id="{82278CD1-19DC-CACA-833D-84368291F696}"/>
              </a:ext>
            </a:extLst>
          </p:cNvPr>
          <p:cNvSpPr>
            <a:spLocks noGrp="1"/>
          </p:cNvSpPr>
          <p:nvPr>
            <p:ph type="body" sz="half" idx="2"/>
          </p:nvPr>
        </p:nvSpPr>
        <p:spPr/>
        <p:txBody>
          <a:bodyPr/>
          <a:lstStyle/>
          <a:p>
            <a:r>
              <a:rPr lang="en-US"/>
              <a:t>Use Cases</a:t>
            </a:r>
          </a:p>
        </p:txBody>
      </p:sp>
    </p:spTree>
    <p:extLst>
      <p:ext uri="{BB962C8B-B14F-4D97-AF65-F5344CB8AC3E}">
        <p14:creationId xmlns:p14="http://schemas.microsoft.com/office/powerpoint/2010/main" val="1157221983"/>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303920"/>
      </a:dk2>
      <a:lt2>
        <a:srgbClr val="E2E5E8"/>
      </a:lt2>
      <a:accent1>
        <a:srgbClr val="CF965C"/>
      </a:accent1>
      <a:accent2>
        <a:srgbClr val="ACA454"/>
      </a:accent2>
      <a:accent3>
        <a:srgbClr val="93AA65"/>
      </a:accent3>
      <a:accent4>
        <a:srgbClr val="6EB357"/>
      </a:accent4>
      <a:accent5>
        <a:srgbClr val="5DB26B"/>
      </a:accent5>
      <a:accent6>
        <a:srgbClr val="56B18B"/>
      </a:accent6>
      <a:hlink>
        <a:srgbClr val="6084A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ShojiVTI</vt:lpstr>
      <vt:lpstr>Exploring Open-source intelligence (OSINT)</vt:lpstr>
      <vt:lpstr>What is OSINT?</vt:lpstr>
      <vt:lpstr>OSINT Technique: Web Scraping</vt:lpstr>
      <vt:lpstr>OSINT Technique: Web Scraping</vt:lpstr>
      <vt:lpstr>OSINT Technique: Web Scraping</vt:lpstr>
      <vt:lpstr>OSINT Technique: Social Media Analysis</vt:lpstr>
      <vt:lpstr>OSINT Technique: Social Media Analysis</vt:lpstr>
      <vt:lpstr>OSINT Technique: Active Collection</vt:lpstr>
      <vt:lpstr>OSINT Technique: Active Collection</vt:lpstr>
      <vt:lpstr>OSINT Technique: Advanced Searching</vt:lpstr>
      <vt:lpstr>OSINT Technique: Advanced Searching</vt:lpstr>
      <vt:lpstr>OSINT Technique: Passive Recon</vt:lpstr>
      <vt:lpstr>ONSIT: Passive Recon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Open-source intelligence (OSINT)</dc:title>
  <dc:creator>David Reichart</dc:creator>
  <cp:revision>102</cp:revision>
  <dcterms:created xsi:type="dcterms:W3CDTF">2023-10-17T18:25:08Z</dcterms:created>
  <dcterms:modified xsi:type="dcterms:W3CDTF">2023-10-22T20:57:12Z</dcterms:modified>
</cp:coreProperties>
</file>