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83" r:id="rId3"/>
    <p:sldId id="257" r:id="rId4"/>
    <p:sldId id="291" r:id="rId5"/>
    <p:sldId id="285" r:id="rId6"/>
    <p:sldId id="268" r:id="rId7"/>
    <p:sldId id="280" r:id="rId8"/>
    <p:sldId id="284" r:id="rId9"/>
    <p:sldId id="269" r:id="rId10"/>
    <p:sldId id="304" r:id="rId11"/>
    <p:sldId id="305" r:id="rId12"/>
    <p:sldId id="306" r:id="rId13"/>
    <p:sldId id="307" r:id="rId14"/>
    <p:sldId id="308" r:id="rId15"/>
    <p:sldId id="315" r:id="rId16"/>
    <p:sldId id="309" r:id="rId17"/>
    <p:sldId id="278" r:id="rId18"/>
    <p:sldId id="279" r:id="rId19"/>
    <p:sldId id="258" r:id="rId20"/>
    <p:sldId id="259" r:id="rId21"/>
    <p:sldId id="282" r:id="rId22"/>
    <p:sldId id="260" r:id="rId23"/>
    <p:sldId id="310" r:id="rId24"/>
    <p:sldId id="261" r:id="rId25"/>
    <p:sldId id="262" r:id="rId26"/>
    <p:sldId id="263" r:id="rId27"/>
    <p:sldId id="311" r:id="rId28"/>
    <p:sldId id="316" r:id="rId29"/>
    <p:sldId id="288" r:id="rId30"/>
    <p:sldId id="312" r:id="rId31"/>
    <p:sldId id="317" r:id="rId32"/>
    <p:sldId id="264" r:id="rId33"/>
    <p:sldId id="320" r:id="rId34"/>
    <p:sldId id="313" r:id="rId35"/>
    <p:sldId id="318" r:id="rId36"/>
    <p:sldId id="265" r:id="rId37"/>
    <p:sldId id="296" r:id="rId38"/>
    <p:sldId id="293" r:id="rId39"/>
    <p:sldId id="299" r:id="rId40"/>
    <p:sldId id="294" r:id="rId41"/>
    <p:sldId id="300" r:id="rId42"/>
    <p:sldId id="298" r:id="rId43"/>
    <p:sldId id="297" r:id="rId44"/>
    <p:sldId id="290" r:id="rId45"/>
    <p:sldId id="301" r:id="rId46"/>
    <p:sldId id="302" r:id="rId47"/>
    <p:sldId id="303" r:id="rId48"/>
    <p:sldId id="289" r:id="rId49"/>
    <p:sldId id="314" r:id="rId50"/>
    <p:sldId id="321" r:id="rId51"/>
    <p:sldId id="267" r:id="rId52"/>
    <p:sldId id="26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ckstein" initials="DS" lastIdx="1" clrIdx="0">
    <p:extLst>
      <p:ext uri="{19B8F6BF-5375-455C-9EA6-DF929625EA0E}">
        <p15:presenceInfo xmlns:p15="http://schemas.microsoft.com/office/powerpoint/2012/main" userId="471b7d073ce33da1" providerId="Windows Live"/>
      </p:ext>
    </p:extLst>
  </p:cmAuthor>
  <p:cmAuthor id="2" name="Windows User" initials="WU" lastIdx="2" clrIdx="1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0" autoAdjust="0"/>
    <p:restoredTop sz="68765" autoAdjust="0"/>
  </p:normalViewPr>
  <p:slideViewPr>
    <p:cSldViewPr snapToGrid="0">
      <p:cViewPr varScale="1">
        <p:scale>
          <a:sx n="58" d="100"/>
          <a:sy n="58" d="100"/>
        </p:scale>
        <p:origin x="133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82E25-3A2F-4A49-B95D-13EAF5CE16FA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C504-3C33-4552-9724-41EF302B3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D4441-8414-4DE6-B566-F1C07EC6A9AB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E22E9-DA88-430E-A84D-AD56BA66B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16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9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26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1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1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5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5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32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5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1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08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59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9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4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43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9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2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5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E22E9-DA88-430E-A84D-AD56BA66BA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03200"/>
            <a:ext cx="10058400" cy="548362"/>
          </a:xfrm>
        </p:spPr>
        <p:txBody>
          <a:bodyPr>
            <a:no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17290"/>
            <a:ext cx="10575431" cy="4983159"/>
          </a:xfrm>
        </p:spPr>
        <p:txBody>
          <a:bodyPr>
            <a:normAutofit/>
          </a:bodyPr>
          <a:lstStyle>
            <a:lvl1pPr marL="463550" indent="-4635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3200">
                <a:solidFill>
                  <a:srgbClr val="0070C0"/>
                </a:solidFill>
              </a:defRPr>
            </a:lvl1pPr>
            <a:lvl2pPr marL="857250" indent="-393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Calibri" panose="020F0502020204030204" pitchFamily="34" charset="0"/>
              <a:buChar char="⁻"/>
              <a:defRPr lang="en-US" sz="2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1431925" indent="-517525">
              <a:buClr>
                <a:srgbClr val="0070C0"/>
              </a:buClr>
              <a:buSzPct val="90000"/>
              <a:buFont typeface="Wingdings" panose="05000000000000000000" pitchFamily="2" charset="2"/>
              <a:buChar char="§"/>
              <a:defRPr sz="2800"/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</a:t>
            </a:r>
          </a:p>
          <a:p>
            <a:pPr lvl="2"/>
            <a:r>
              <a:rPr lang="en-US" dirty="0" smtClean="0"/>
              <a:t>ssdsdsd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1097279" y="871282"/>
            <a:ext cx="10523138" cy="2608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1334043" y="6346459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rgbClr val="0070C0"/>
                </a:solidFill>
              </a:r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63048" y="6346459"/>
            <a:ext cx="4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david sackstein (davids@codeprecise.com)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38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348480" y="6335826"/>
            <a:ext cx="3978126" cy="344487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334043" y="6295659"/>
            <a:ext cx="67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0FB7F02-B4AE-4211-97BE-C984F8B7EA93}" type="slidenum">
              <a:rPr lang="en-US" smtClean="0">
                <a:solidFill>
                  <a:srgbClr val="0070C0"/>
                </a:solidFill>
              </a:rPr>
              <a:t>‹#›</a:t>
            </a:fld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63048" y="6346459"/>
            <a:ext cx="42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70C0"/>
                </a:solidFill>
              </a:rPr>
              <a:t>david sackstein (davids@codeprecise.com)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1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1311275"/>
            <a:ext cx="9225280" cy="245808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6000" b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3477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2891"/>
            <a:ext cx="10058400" cy="9721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36889"/>
            <a:ext cx="10058400" cy="438008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89362" y="6213763"/>
            <a:ext cx="12074236" cy="5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2" r:id="rId2"/>
    <p:sldLayoutId id="214748411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70C0"/>
        </a:buClr>
        <a:buSzPct val="100000"/>
        <a:buFont typeface="Calibri" panose="020F0502020204030204" pitchFamily="34" charset="0"/>
        <a:buChar char="•"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631825" indent="-2936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70C0"/>
        </a:buClr>
        <a:buSzPct val="100000"/>
        <a:buFont typeface="Calibri" panose="020F0502020204030204" pitchFamily="34" charset="0"/>
        <a:buChar char="⁻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70C0"/>
        </a:buClr>
        <a:buSzPct val="100000"/>
        <a:buFont typeface="Calibri" panose="020F050202020403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85267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3555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100000"/>
        <a:buFont typeface="Calibri" panose="020F050202020403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-sackstein/CppCon2017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06310" y="5873015"/>
            <a:ext cx="10735734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David Sackstein 				             davids@codeprecise.com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80462" y="4181035"/>
            <a:ext cx="4413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CppCon 2017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Boost Your Program’s Health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Adding Fibers to your Coroutine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34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" y="203167"/>
            <a:ext cx="10713719" cy="592104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363350" y="5055666"/>
            <a:ext cx="6431280" cy="826974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Generator using Boost Coroutine2</a:t>
            </a:r>
            <a:endParaRPr lang="en-US" sz="32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344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14" y="1524000"/>
            <a:ext cx="7809211" cy="4254818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819400" y="361746"/>
            <a:ext cx="6431280" cy="8269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Generator using Coroutine TS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579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objects?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 is a first class object</a:t>
            </a:r>
          </a:p>
          <a:p>
            <a:pPr lvl="1"/>
            <a:r>
              <a:rPr lang="en-US" dirty="0" smtClean="0"/>
              <a:t>Therefore generators can be chained together.</a:t>
            </a:r>
          </a:p>
          <a:p>
            <a:pPr lvl="1"/>
            <a:r>
              <a:rPr lang="en-US" dirty="0" smtClean="0"/>
              <a:t>This is true for both coroutine implementations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281353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8" y="1488757"/>
            <a:ext cx="11781631" cy="472916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1417320" y="113143"/>
            <a:ext cx="996696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Chained Generator using Boost  Coroutine2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048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7" y="1677352"/>
            <a:ext cx="11063533" cy="2696528"/>
          </a:xfrm>
          <a:prstGeom prst="rect">
            <a:avLst/>
          </a:prstGeom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447800" y="97903"/>
            <a:ext cx="949452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/>
              <a:t>Chained Generator using Coroutines TS</a:t>
            </a:r>
            <a:endParaRPr lang="en-US" sz="4000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282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objects?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generator is a first class object</a:t>
            </a:r>
          </a:p>
          <a:p>
            <a:pPr lvl="1"/>
            <a:r>
              <a:rPr lang="en-US" dirty="0" smtClean="0"/>
              <a:t>Therefore generators can be chained together.</a:t>
            </a:r>
          </a:p>
          <a:p>
            <a:pPr lvl="1"/>
            <a:r>
              <a:rPr lang="en-US" dirty="0" smtClean="0"/>
              <a:t>This is true for both coroutine implementations</a:t>
            </a:r>
          </a:p>
          <a:p>
            <a:r>
              <a:rPr lang="en-US" dirty="0" smtClean="0"/>
              <a:t>What about the push capability? Can that be passed around?</a:t>
            </a:r>
          </a:p>
          <a:p>
            <a:pPr lvl="1"/>
            <a:r>
              <a:rPr lang="en-US" dirty="0" smtClean="0"/>
              <a:t>In Boost Coroutine2 the push_type can be passed around.</a:t>
            </a:r>
          </a:p>
          <a:p>
            <a:pPr lvl="1"/>
            <a:r>
              <a:rPr lang="en-US" dirty="0" smtClean="0"/>
              <a:t>But in Coroutines </a:t>
            </a:r>
            <a:r>
              <a:rPr lang="en-US" dirty="0"/>
              <a:t>TS </a:t>
            </a:r>
            <a:r>
              <a:rPr lang="en-US" dirty="0" smtClean="0"/>
              <a:t>we do not have access to a push object – the coroutine invokes a key word (co_yield) not an callable object.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516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6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" y="1219302"/>
            <a:ext cx="9591675" cy="5448300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1554480" y="82663"/>
            <a:ext cx="9784080" cy="105557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70C0"/>
              </a:buClr>
              <a:buSzPct val="100000"/>
              <a:buFontTx/>
              <a:buNone/>
              <a:defRPr sz="1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31825" indent="-2936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⁻"/>
              <a:defRPr sz="28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914400" indent="-2825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70C0"/>
              </a:buClr>
              <a:buSzPct val="100000"/>
              <a:buFont typeface="Calibri" panose="020F0502020204030204" pitchFamily="34" charset="0"/>
              <a:buChar char="•"/>
              <a:defRPr sz="2000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85267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555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Nested </a:t>
            </a:r>
            <a:r>
              <a:rPr lang="en-US" sz="4000" dirty="0" smtClean="0"/>
              <a:t>Generation with </a:t>
            </a:r>
            <a:r>
              <a:rPr lang="en-US" sz="4000" dirty="0"/>
              <a:t>Boost Coroutine2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3751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Stacklessness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Resumable functions require less memory on initial call and in some cases, the heap allocation can be elided and the code inlined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/>
              <a:t>Where generators are nested, nested iterations are required</a:t>
            </a:r>
          </a:p>
          <a:p>
            <a:pPr lvl="1"/>
            <a:r>
              <a:rPr lang="en-US" dirty="0" smtClean="0"/>
              <a:t>As they suspend by return all functions that invoke a coroutine must be aware that the callee may suspend.</a:t>
            </a:r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3985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StackFullness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Boost Coroutine2 coroutines needs to allocate a stack on the initial call. Still, stack allocation can be customized using the Boost Coroutine2 library.</a:t>
            </a:r>
          </a:p>
          <a:p>
            <a:r>
              <a:rPr lang="en-US" dirty="0" smtClean="0"/>
              <a:t>Because they suspend by call</a:t>
            </a:r>
          </a:p>
          <a:p>
            <a:pPr lvl="1"/>
            <a:r>
              <a:rPr lang="en-US" dirty="0" smtClean="0"/>
              <a:t>Suspension is transparent to the caller.</a:t>
            </a:r>
          </a:p>
          <a:p>
            <a:pPr lvl="1"/>
            <a:r>
              <a:rPr lang="en-US" dirty="0" smtClean="0"/>
              <a:t>This makes it easier to introduce coroutines to legacy code.</a:t>
            </a:r>
          </a:p>
          <a:p>
            <a:pPr lvl="1"/>
            <a:r>
              <a:rPr lang="en-US" dirty="0" smtClean="0"/>
              <a:t>Nat Goodspeed demonstrates this in his C++Now 2016 talk: </a:t>
            </a:r>
            <a:br>
              <a:rPr lang="en-US" dirty="0" smtClean="0"/>
            </a:br>
            <a:r>
              <a:rPr lang="en-US" dirty="0" smtClean="0"/>
              <a:t>Pulling Visitors</a:t>
            </a:r>
          </a:p>
          <a:p>
            <a:pPr lvl="1"/>
            <a:r>
              <a:rPr lang="en-US" dirty="0" smtClean="0"/>
              <a:t>Another example, a SAX puller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220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9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Asynchronous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only IO – Any operation that takes time.</a:t>
            </a:r>
          </a:p>
          <a:p>
            <a:r>
              <a:rPr lang="en-US" dirty="0" smtClean="0"/>
              <a:t>Caller should not block the thread. If it does, an expensive  context switch occurs.</a:t>
            </a:r>
          </a:p>
          <a:p>
            <a:r>
              <a:rPr lang="en-US" dirty="0" smtClean="0"/>
              <a:t>Instead we initiate the IO operation, install a callback and go and do something useful.</a:t>
            </a:r>
          </a:p>
          <a:p>
            <a:r>
              <a:rPr lang="en-US" dirty="0" smtClean="0"/>
              <a:t>When the operation completes the callback is invoked and we pick up where we were upon suspension.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454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Oliver Kowalke:</a:t>
            </a:r>
            <a:br>
              <a:rPr lang="en-US" smtClean="0"/>
            </a:br>
            <a:r>
              <a:rPr lang="en-US" smtClean="0"/>
              <a:t>Author of Boost Context, Boost Coroutines and Boost Fiber</a:t>
            </a:r>
          </a:p>
          <a:p>
            <a:endParaRPr lang="en-US" smtClean="0"/>
          </a:p>
          <a:p>
            <a:r>
              <a:rPr lang="en-US" smtClean="0"/>
              <a:t>Nat Goodspeed: </a:t>
            </a:r>
            <a:br>
              <a:rPr lang="en-US" smtClean="0"/>
            </a:br>
            <a:r>
              <a:rPr lang="en-US" smtClean="0"/>
              <a:t>Contributor to the libraries and author of proposals to ISO/WG21 for fibers and coroutines and speaker.</a:t>
            </a:r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468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with 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Difficult to explain and to maintain</a:t>
            </a:r>
          </a:p>
          <a:p>
            <a:pPr lvl="1"/>
            <a:r>
              <a:rPr lang="en-US" dirty="0" smtClean="0"/>
              <a:t>The business logic of the class is split up into disjoint functions.</a:t>
            </a:r>
          </a:p>
          <a:p>
            <a:pPr lvl="1"/>
            <a:r>
              <a:rPr lang="en-US" dirty="0" smtClean="0"/>
              <a:t>State has to be stored and retrieved each time a callback is called.</a:t>
            </a:r>
          </a:p>
          <a:p>
            <a:r>
              <a:rPr lang="en-US" dirty="0" smtClean="0"/>
              <a:t>Error handling is difficult. </a:t>
            </a:r>
          </a:p>
          <a:p>
            <a:pPr lvl="1"/>
            <a:r>
              <a:rPr lang="en-US" dirty="0" smtClean="0"/>
              <a:t>In particular exceptions cannot be used</a:t>
            </a:r>
          </a:p>
          <a:p>
            <a:r>
              <a:rPr lang="en-US" dirty="0" smtClean="0"/>
              <a:t>The problem requires inversion of control.</a:t>
            </a:r>
          </a:p>
          <a:p>
            <a:pPr lvl="1"/>
            <a:r>
              <a:rPr lang="en-US" dirty="0" smtClean="0"/>
              <a:t>We would like the function and the callback to behave as they were in control.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689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Boost 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wrapper for synchronous and asynchronous use of sockets (and other OS facilities)</a:t>
            </a:r>
          </a:p>
          <a:p>
            <a:r>
              <a:rPr lang="en-US" dirty="0" smtClean="0"/>
              <a:t>io_service implements the Proactor Pattern for asynchronous IO.</a:t>
            </a:r>
          </a:p>
          <a:p>
            <a:r>
              <a:rPr lang="en-US" dirty="0" smtClean="0"/>
              <a:t>Christopher Kohlhoff, the author of the library, provides a generalized way to invoke asynchronous operations.</a:t>
            </a:r>
          </a:p>
          <a:p>
            <a:r>
              <a:rPr lang="en-US" dirty="0" smtClean="0"/>
              <a:t>Callable objects are only one method of completion. The compiler can deduce different return types from handler types for coroutines, futures and more.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4923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Coroutines and Boost Asio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shows how a boost asio system timer that is invoked asynchronously can be awaited upon.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158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350" y="194310"/>
            <a:ext cx="5829300" cy="64389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9738360" y="1223010"/>
            <a:ext cx="2331720" cy="2084070"/>
          </a:xfrm>
          <a:prstGeom prst="wedgeRoundRectCallout">
            <a:avLst>
              <a:gd name="adj1" fmla="val -128257"/>
              <a:gd name="adj2" fmla="val -6049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Keeps io_service busy so it exits only after coroutine ends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8686800" y="4575810"/>
            <a:ext cx="3383280" cy="1447800"/>
          </a:xfrm>
          <a:prstGeom prst="wedgeRoundRectCallout">
            <a:avLst>
              <a:gd name="adj1" fmla="val -50585"/>
              <a:gd name="adj2" fmla="val -22477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70C0"/>
                </a:solidFill>
              </a:rPr>
              <a:t>Indicates to asio that the operation should </a:t>
            </a:r>
            <a:r>
              <a:rPr lang="en-US" sz="2400" dirty="0">
                <a:solidFill>
                  <a:srgbClr val="0070C0"/>
                </a:solidFill>
              </a:rPr>
              <a:t>return a std::future object. 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79120" y="194310"/>
            <a:ext cx="2484119" cy="2274570"/>
          </a:xfrm>
          <a:prstGeom prst="wedgeRoundRectCallout">
            <a:avLst>
              <a:gd name="adj1" fmla="val 77390"/>
              <a:gd name="adj2" fmla="val 937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Coroutine TS implemented coroutine_traits&lt;future&lt;void</a:t>
            </a:r>
            <a:r>
              <a:rPr lang="en-US" sz="2400" dirty="0">
                <a:solidFill>
                  <a:srgbClr val="0070C0"/>
                </a:solidFill>
              </a:rPr>
              <a:t>&gt;, _ArgTypes...&gt;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5392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Threads to Coroutines To 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Echo Server Project	</a:t>
            </a:r>
          </a:p>
          <a:p>
            <a:r>
              <a:rPr lang="en-US" dirty="0" smtClean="0"/>
              <a:t>Four Parts</a:t>
            </a:r>
          </a:p>
          <a:p>
            <a:pPr lvl="1"/>
            <a:r>
              <a:rPr lang="en-US" dirty="0" smtClean="0"/>
              <a:t>A. AsioSyncThreads</a:t>
            </a:r>
          </a:p>
          <a:p>
            <a:pPr lvl="1"/>
            <a:r>
              <a:rPr lang="en-US" dirty="0" smtClean="0"/>
              <a:t>B. AsioAsyncCallbacks</a:t>
            </a:r>
          </a:p>
          <a:p>
            <a:pPr lvl="1"/>
            <a:r>
              <a:rPr lang="en-US" dirty="0" smtClean="0"/>
              <a:t>C. AsioAsyncCoroutines</a:t>
            </a:r>
          </a:p>
          <a:p>
            <a:pPr lvl="1"/>
            <a:r>
              <a:rPr lang="en-US" dirty="0" smtClean="0"/>
              <a:t>D. AsioAsyncFibers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627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2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Echo Server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Implemented an EchoServer and a few EchoClients</a:t>
            </a:r>
          </a:p>
          <a:p>
            <a:r>
              <a:rPr lang="en-US" dirty="0" smtClean="0"/>
              <a:t>Clients send a message, Server responds with the same message, Clients send the message they received and so on.</a:t>
            </a:r>
          </a:p>
          <a:p>
            <a:r>
              <a:rPr lang="en-US" dirty="0"/>
              <a:t>A Message is defined as a header indicating size and data of the specified size.</a:t>
            </a:r>
          </a:p>
          <a:p>
            <a:r>
              <a:rPr lang="en-US" dirty="0"/>
              <a:t>Writing a Message requires to writes and reading a message requires two reads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will zoom in on the Messenger object which reads and writes messages.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5861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A. AsioSyncThreads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IO on a thread per connection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6096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189672"/>
            <a:ext cx="7128874" cy="47844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Reading a message synchronously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6330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A. AsioSyncThreads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Blocking IO on a thread per connection</a:t>
            </a:r>
          </a:p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Main thread listening for connections remains responsive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Threads are expensive. Will not scale to thousands.</a:t>
            </a:r>
          </a:p>
          <a:p>
            <a:pPr lvl="1"/>
            <a:r>
              <a:rPr lang="en-US" dirty="0" smtClean="0"/>
              <a:t>Context switching takes time and will dominate the server for large scales.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6564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B. AsioAsyncCallbacks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IO using Boost Asio serviced by three threads (arbitrary number). The completion handlers are callback lambdas.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6799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coroutines</a:t>
            </a:r>
          </a:p>
          <a:p>
            <a:r>
              <a:rPr lang="en-US" dirty="0" smtClean="0"/>
              <a:t>Two implementations: Stackless and Stackful</a:t>
            </a:r>
          </a:p>
          <a:p>
            <a:r>
              <a:rPr lang="en-US" dirty="0" smtClean="0"/>
              <a:t>Generators</a:t>
            </a:r>
          </a:p>
          <a:p>
            <a:r>
              <a:rPr lang="en-US" dirty="0" smtClean="0"/>
              <a:t>Asynchronous APIs</a:t>
            </a:r>
          </a:p>
          <a:p>
            <a:r>
              <a:rPr lang="en-US" dirty="0" smtClean="0"/>
              <a:t>Threads and Fibers</a:t>
            </a:r>
          </a:p>
          <a:p>
            <a:r>
              <a:rPr lang="en-US" dirty="0" smtClean="0"/>
              <a:t>The Boost Fiber library</a:t>
            </a:r>
          </a:p>
          <a:p>
            <a:r>
              <a:rPr lang="en-US" dirty="0" smtClean="0"/>
              <a:t>Questions and Summary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703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" y="106680"/>
            <a:ext cx="9115425" cy="64389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370320" y="3992880"/>
            <a:ext cx="5181600" cy="20878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Reading a message asynchronously</a:t>
            </a:r>
            <a:endParaRPr lang="en-US" dirty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7033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B. AsioAsyncCallbacks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 IO using Boost Asio serviced by three threads (arbitrary number). The completion handlers are callback lambdas.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Main thread listening for connections remains responsive</a:t>
            </a:r>
          </a:p>
          <a:p>
            <a:pPr lvl="1"/>
            <a:r>
              <a:rPr lang="en-US" dirty="0" smtClean="0"/>
              <a:t>Scales well. The number of threads does not depend on the number of connections.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Call back code is difficult to debug. Error handling is difficult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7268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C. AsioAsyncCoroutines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 only asynchronous IO has been made to look like synchronous IO due to the use of coroutines.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7502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Coroutine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26" y="1767840"/>
            <a:ext cx="11519874" cy="3657600"/>
          </a:xfrm>
          <a:prstGeom prst="rect">
            <a:avLst/>
          </a:prstGeom>
        </p:spPr>
      </p:pic>
      <p:sp>
        <p:nvSpPr>
          <p:cNvPr id="2" name="PB"/>
          <p:cNvSpPr/>
          <p:nvPr/>
        </p:nvSpPr>
        <p:spPr>
          <a:xfrm>
            <a:off x="0" y="6794500"/>
            <a:ext cx="7737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Coroutine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38224"/>
            <a:ext cx="6581334" cy="5088255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7971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C. AsioAsyncCoroutines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 only asynchronous IO has been made to look like synchronous IO due to the use of coroutines.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/>
              <a:t>Main thread listening for connections remains responsive</a:t>
            </a:r>
          </a:p>
          <a:p>
            <a:pPr lvl="1"/>
            <a:r>
              <a:rPr lang="en-US" dirty="0"/>
              <a:t>Scales well. The number of threads does not depend on the number of connections.</a:t>
            </a:r>
          </a:p>
          <a:p>
            <a:pPr lvl="1"/>
            <a:r>
              <a:rPr lang="en-US" dirty="0" smtClean="0"/>
              <a:t>The code is now organized like synchronous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8206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Introducing the Boost Fiber Library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97885"/>
            <a:ext cx="12192000" cy="4332051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8440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 Fiber Library Architecture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fiber is a userland thread </a:t>
            </a:r>
            <a:r>
              <a:rPr lang="en-US" dirty="0"/>
              <a:t>- a </a:t>
            </a:r>
            <a:r>
              <a:rPr lang="en-US" dirty="0" smtClean="0"/>
              <a:t>thread </a:t>
            </a:r>
            <a:r>
              <a:rPr lang="en-US" dirty="0"/>
              <a:t>of execution that is scheduled cooperatively.</a:t>
            </a:r>
          </a:p>
          <a:p>
            <a:r>
              <a:rPr lang="en-US" dirty="0" smtClean="0"/>
              <a:t>The library is organized as coroutines plus a manager plus a scheduler.</a:t>
            </a:r>
          </a:p>
          <a:p>
            <a:r>
              <a:rPr lang="en-US" dirty="0" smtClean="0"/>
              <a:t>Each fiber has its </a:t>
            </a:r>
            <a:r>
              <a:rPr lang="en-US" dirty="0"/>
              <a:t>own </a:t>
            </a:r>
            <a:r>
              <a:rPr lang="en-US" dirty="0" smtClean="0"/>
              <a:t>stack.</a:t>
            </a:r>
          </a:p>
          <a:p>
            <a:r>
              <a:rPr lang="en-US" dirty="0" smtClean="0"/>
              <a:t>Like Boost </a:t>
            </a:r>
            <a:r>
              <a:rPr lang="en-US" dirty="0"/>
              <a:t>Coroutine </a:t>
            </a:r>
            <a:r>
              <a:rPr lang="en-US" dirty="0" smtClean="0"/>
              <a:t>the </a:t>
            </a:r>
            <a:r>
              <a:rPr lang="en-US" dirty="0"/>
              <a:t>library uses Boost Context</a:t>
            </a:r>
            <a:r>
              <a:rPr lang="en-US" dirty="0" smtClean="0"/>
              <a:t> to </a:t>
            </a:r>
            <a:r>
              <a:rPr lang="en-US" dirty="0"/>
              <a:t>allocate and switch between stacks.</a:t>
            </a:r>
          </a:p>
          <a:p>
            <a:r>
              <a:rPr lang="en-US" dirty="0" smtClean="0"/>
              <a:t>You can choose the stack allocation strategy. The default is fixed size. The size itself is configurable.</a:t>
            </a: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8675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vs Thread	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most one </a:t>
            </a:r>
            <a:r>
              <a:rPr lang="en-US" dirty="0"/>
              <a:t>fiber on a thread can be running </a:t>
            </a:r>
            <a:endParaRPr lang="en-US" dirty="0" smtClean="0"/>
          </a:p>
          <a:p>
            <a:r>
              <a:rPr lang="en-US" dirty="0" smtClean="0"/>
              <a:t>Therefore </a:t>
            </a:r>
            <a:r>
              <a:rPr lang="en-US" dirty="0"/>
              <a:t>a fiber does not need to protect resources from other fibers running on the same thread.</a:t>
            </a:r>
          </a:p>
          <a:p>
            <a:r>
              <a:rPr lang="en-US" dirty="0" smtClean="0"/>
              <a:t>However, if a fiber on another thread access the resource – protection is required.</a:t>
            </a:r>
          </a:p>
          <a:p>
            <a:r>
              <a:rPr lang="en-US" dirty="0" smtClean="0"/>
              <a:t>Spawning fibers does not distribute your computation across more hardware cores.</a:t>
            </a:r>
          </a:p>
          <a:p>
            <a:r>
              <a:rPr lang="en-US" dirty="0" smtClean="0"/>
              <a:t>But fibers do help you manage the division between working and waiting on a thread.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8909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fiber can be in the running, suspended or ready state.</a:t>
            </a:r>
          </a:p>
          <a:p>
            <a:r>
              <a:rPr lang="en-US" dirty="0" smtClean="0"/>
              <a:t>The </a:t>
            </a:r>
            <a:r>
              <a:rPr lang="en-US" dirty="0"/>
              <a:t>running fiber can call the manager to yield or suspend itself. </a:t>
            </a:r>
          </a:p>
          <a:p>
            <a:pPr lvl="1"/>
            <a:r>
              <a:rPr lang="en-US" dirty="0"/>
              <a:t>When a fiber yields it moves to the ready state</a:t>
            </a:r>
          </a:p>
          <a:p>
            <a:pPr lvl="1"/>
            <a:r>
              <a:rPr lang="en-US" dirty="0"/>
              <a:t>When a fiber suspends it moves to a suspended state.</a:t>
            </a:r>
          </a:p>
          <a:p>
            <a:r>
              <a:rPr lang="en-US" dirty="0" smtClean="0"/>
              <a:t>In </a:t>
            </a:r>
            <a:r>
              <a:rPr lang="en-US" dirty="0"/>
              <a:t>both cases the manager uses a scheduling algorithm to select another ready fiber to run. </a:t>
            </a:r>
          </a:p>
          <a:p>
            <a:r>
              <a:rPr lang="en-US" dirty="0" smtClean="0"/>
              <a:t>The </a:t>
            </a:r>
            <a:r>
              <a:rPr lang="en-US" dirty="0"/>
              <a:t>manager performs a context switch to the selected fiber</a:t>
            </a:r>
            <a:r>
              <a:rPr lang="en-US" dirty="0" smtClean="0"/>
              <a:t>.</a:t>
            </a:r>
          </a:p>
          <a:p>
            <a:r>
              <a:rPr lang="en-US" dirty="0"/>
              <a:t>If there </a:t>
            </a:r>
            <a:r>
              <a:rPr lang="en-US" dirty="0" smtClean="0"/>
              <a:t>were </a:t>
            </a:r>
            <a:r>
              <a:rPr lang="en-US" dirty="0"/>
              <a:t>no ready fibers, the manager blocks the </a:t>
            </a:r>
            <a:r>
              <a:rPr lang="en-US" dirty="0" smtClean="0"/>
              <a:t>thread.</a:t>
            </a:r>
          </a:p>
          <a:p>
            <a:r>
              <a:rPr lang="en-US" dirty="0"/>
              <a:t>Context switching is </a:t>
            </a:r>
            <a:r>
              <a:rPr lang="en-US" dirty="0" smtClean="0"/>
              <a:t>direct, the </a:t>
            </a:r>
            <a:r>
              <a:rPr lang="en-US" dirty="0"/>
              <a:t>manager runs on the source fiber.</a:t>
            </a:r>
          </a:p>
          <a:p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144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97885"/>
            <a:ext cx="12192000" cy="433205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37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one scheduler </a:t>
            </a:r>
            <a:r>
              <a:rPr lang="en-US" dirty="0" smtClean="0"/>
              <a:t>algorithm for </a:t>
            </a:r>
            <a:r>
              <a:rPr lang="en-US" dirty="0"/>
              <a:t>all fibers in a thread </a:t>
            </a:r>
          </a:p>
          <a:p>
            <a:r>
              <a:rPr lang="en-US" dirty="0" smtClean="0"/>
              <a:t>The scheduler’s responsibility is to pick one of the ready </a:t>
            </a:r>
            <a:r>
              <a:rPr lang="en-US" dirty="0"/>
              <a:t>fibers </a:t>
            </a:r>
            <a:r>
              <a:rPr lang="en-US" dirty="0" smtClean="0"/>
              <a:t>that should to </a:t>
            </a:r>
            <a:r>
              <a:rPr lang="en-US" dirty="0"/>
              <a:t>run.</a:t>
            </a:r>
          </a:p>
          <a:p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/>
              <a:t>a round robin scheduler among the ready fibers on the thread.</a:t>
            </a:r>
          </a:p>
          <a:p>
            <a:r>
              <a:rPr lang="en-US" dirty="0" smtClean="0"/>
              <a:t>So, by default a fiber will always be resumed on the thread where it was created.</a:t>
            </a:r>
          </a:p>
          <a:p>
            <a:r>
              <a:rPr lang="en-US" dirty="0" smtClean="0"/>
              <a:t>A </a:t>
            </a:r>
            <a:r>
              <a:rPr lang="en-US" dirty="0"/>
              <a:t>blocked fiber can </a:t>
            </a:r>
            <a:r>
              <a:rPr lang="en-US" dirty="0" smtClean="0"/>
              <a:t>however be </a:t>
            </a:r>
            <a:r>
              <a:rPr lang="en-US" dirty="0"/>
              <a:t>awoken by another </a:t>
            </a:r>
            <a:r>
              <a:rPr lang="en-US" dirty="0" smtClean="0"/>
              <a:t>thread</a:t>
            </a:r>
          </a:p>
          <a:p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37846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</a:t>
            </a:r>
            <a:r>
              <a:rPr lang="en-US" dirty="0"/>
              <a:t>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scheduling algorithm is an extension point. You can also implement and install your own. </a:t>
            </a:r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also install others provided by the library for </a:t>
            </a:r>
            <a:r>
              <a:rPr lang="en-US" dirty="0"/>
              <a:t>instance:</a:t>
            </a:r>
          </a:p>
          <a:p>
            <a:pPr lvl="1"/>
            <a:r>
              <a:rPr lang="en-US" dirty="0"/>
              <a:t>shared_work: ready fibers from all threads are treated equally</a:t>
            </a:r>
          </a:p>
          <a:p>
            <a:pPr lvl="1"/>
            <a:r>
              <a:rPr lang="en-US" dirty="0"/>
              <a:t>work_stealing: local ready fibers are selected if any, otherwise a fiber is stolen from another scheduler</a:t>
            </a:r>
          </a:p>
          <a:p>
            <a:r>
              <a:rPr lang="en-US" dirty="0" smtClean="0"/>
              <a:t>Note that these algorithms migrate fibers between threads which requires care in protecting shared resources</a:t>
            </a:r>
          </a:p>
          <a:p>
            <a:pPr lvl="1"/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9612923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 Suspension	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fiber can yield itself or it can suspend itself (a.k.a. block) in a number of </a:t>
            </a:r>
            <a:r>
              <a:rPr lang="en-US" dirty="0" smtClean="0"/>
              <a:t>ways:</a:t>
            </a:r>
          </a:p>
          <a:p>
            <a:pPr lvl="1"/>
            <a:r>
              <a:rPr lang="en-US" dirty="0" smtClean="0"/>
              <a:t>It can request to sleep (until a time or for a specified duration)</a:t>
            </a:r>
          </a:p>
          <a:p>
            <a:pPr lvl="1"/>
            <a:r>
              <a:rPr lang="en-US" dirty="0" smtClean="0"/>
              <a:t>Use fiber synchronization objects that are defined in the library.</a:t>
            </a:r>
          </a:p>
          <a:p>
            <a:r>
              <a:rPr lang="en-US" dirty="0" smtClean="0"/>
              <a:t>The semantics of the </a:t>
            </a:r>
            <a:r>
              <a:rPr lang="en-US" dirty="0"/>
              <a:t>synchronization objects </a:t>
            </a:r>
            <a:r>
              <a:rPr lang="en-US" dirty="0" smtClean="0"/>
              <a:t>are are similar to those in the std::thread library, however:</a:t>
            </a:r>
          </a:p>
          <a:p>
            <a:r>
              <a:rPr lang="en-US" dirty="0" smtClean="0"/>
              <a:t>The fiber types suspend only the current fiber. They do not block the thread (unless there are no other fibers to run)</a:t>
            </a:r>
          </a:p>
          <a:p>
            <a:endParaRPr lang="en-US" dirty="0" smtClean="0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984738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Object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89051"/>
              </p:ext>
            </p:extLst>
          </p:nvPr>
        </p:nvGraphicFramePr>
        <p:xfrm>
          <a:off x="1097279" y="1117290"/>
          <a:ext cx="10951967" cy="4955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597"/>
                <a:gridCol w="4922370"/>
              </a:tblGrid>
              <a:tr h="68836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Comment</a:t>
                      </a:r>
                      <a:endParaRPr lang="en-US" sz="2000" dirty="0"/>
                    </a:p>
                  </a:txBody>
                  <a:tcPr/>
                </a:tc>
              </a:tr>
              <a:tr h="424815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boost::fibers::mutex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Can be used with std::unique_lock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5625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boost::fibers::condition_variable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No spurious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wake ups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09286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boost::fibers::barrier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Reusable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fiber rendez-vous object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96040">
                <a:tc>
                  <a:txBody>
                    <a:bodyPr/>
                    <a:lstStyle/>
                    <a:p>
                      <a:pPr lvl="0" algn="l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boost::fibers::future&lt;T&gt;, boost::fibers::promise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boost::fibers::packaged_task</a:t>
                      </a:r>
                      <a:r>
                        <a:rPr lang="en-US" sz="2400" baseline="0" dirty="0" smtClean="0">
                          <a:solidFill>
                            <a:srgbClr val="0070C0"/>
                          </a:solidFill>
                        </a:rPr>
                        <a:t>&lt;T&gt;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64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boost::fibers::buffered_channel&lt;T&gt;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70C0"/>
                          </a:solidFill>
                        </a:rPr>
                        <a:t>boost::fibers::unbuffered_channel&lt;T&gt;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36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Like a </a:t>
                      </a:r>
                      <a:r>
                        <a:rPr lang="en-US" sz="2400" kern="1200" baseline="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future-promise of a sequence of values</a:t>
                      </a:r>
                      <a:endParaRPr lang="en-US" sz="240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PB"/>
          <p:cNvSpPr/>
          <p:nvPr/>
        </p:nvSpPr>
        <p:spPr>
          <a:xfrm>
            <a:off x="0" y="6794500"/>
            <a:ext cx="10081846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196051" y="162974"/>
            <a:ext cx="10058400" cy="5476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Context switching is fast*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661178"/>
            <a:ext cx="9690326" cy="5531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15003" y="6324809"/>
            <a:ext cx="392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* Boost Fiber Documentation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0316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a fiber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117289"/>
            <a:ext cx="10599794" cy="3570457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94500"/>
            <a:ext cx="10550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an unbuffered_channel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123096"/>
            <a:ext cx="7381875" cy="4810125"/>
          </a:xfrm>
          <a:prstGeom prst="rect">
            <a:avLst/>
          </a:prstGeom>
        </p:spPr>
      </p:pic>
      <p:sp>
        <p:nvSpPr>
          <p:cNvPr id="3" name="PB"/>
          <p:cNvSpPr/>
          <p:nvPr/>
        </p:nvSpPr>
        <p:spPr>
          <a:xfrm>
            <a:off x="0" y="6794500"/>
            <a:ext cx="10785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future and a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117290"/>
            <a:ext cx="9421330" cy="4843672"/>
          </a:xfrm>
          <a:prstGeom prst="rect">
            <a:avLst/>
          </a:prstGeom>
        </p:spPr>
      </p:pic>
      <p:sp>
        <p:nvSpPr>
          <p:cNvPr id="5" name="PB"/>
          <p:cNvSpPr/>
          <p:nvPr/>
        </p:nvSpPr>
        <p:spPr>
          <a:xfrm>
            <a:off x="0" y="6794500"/>
            <a:ext cx="11019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D. AsioAsyncFibers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AsioAsyncFibers</a:t>
            </a:r>
            <a:br>
              <a:rPr lang="en-US" dirty="0" smtClean="0"/>
            </a:br>
            <a:r>
              <a:rPr lang="en-US" dirty="0" smtClean="0"/>
              <a:t>Like A only fibers are used instead of threads and asynchronous IO is used in combination with boost::fibers::future</a:t>
            </a:r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1254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97280" y="203200"/>
            <a:ext cx="10058400" cy="5483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Asynchronously with Fiber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097280"/>
            <a:ext cx="8117586" cy="484632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9616440" y="3398520"/>
            <a:ext cx="2331720" cy="1493520"/>
          </a:xfrm>
          <a:prstGeom prst="wedgeRoundRectCallout">
            <a:avLst>
              <a:gd name="adj1" fmla="val -292963"/>
              <a:gd name="adj2" fmla="val 868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Blocks the current fiber only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1488615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Presentation and samples at: </a:t>
            </a:r>
            <a:br>
              <a:rPr lang="en-US" smtClean="0"/>
            </a:br>
            <a:r>
              <a:rPr lang="en-US" smtClean="0">
                <a:hlinkClick r:id="rId2"/>
              </a:rPr>
              <a:t>https://github.com/david-sackstein/CppCon2017</a:t>
            </a:r>
            <a:endParaRPr lang="en-US" smtClean="0"/>
          </a:p>
          <a:p>
            <a:r>
              <a:rPr lang="en-US" smtClean="0"/>
              <a:t>Boost Fiber documentation</a:t>
            </a:r>
          </a:p>
          <a:p>
            <a:r>
              <a:rPr lang="en-US" smtClean="0"/>
              <a:t>My email: davids@codeprecise.com</a:t>
            </a:r>
            <a:endParaRPr lang="en-US" dirty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17230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D. AsioAsyncFibers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AsioAsyncFibers</a:t>
            </a:r>
            <a:br>
              <a:rPr lang="en-US" dirty="0" smtClean="0"/>
            </a:br>
            <a:r>
              <a:rPr lang="en-US" dirty="0" smtClean="0"/>
              <a:t>Like A only fibers are used instead of threads and asynchronous IO is used in combination with boost::fibers::future</a:t>
            </a:r>
          </a:p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All of the advantages of A-B</a:t>
            </a:r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Need to introduce grouping of connections on multiple threads.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B"/>
          <p:cNvSpPr/>
          <p:nvPr/>
        </p:nvSpPr>
        <p:spPr>
          <a:xfrm>
            <a:off x="0" y="6794500"/>
            <a:ext cx="11723077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B"/>
          <p:cNvSpPr/>
          <p:nvPr/>
        </p:nvSpPr>
        <p:spPr>
          <a:xfrm>
            <a:off x="0" y="6794500"/>
            <a:ext cx="11957538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have two implementations of coroutines</a:t>
            </a:r>
          </a:p>
          <a:p>
            <a:pPr lvl="1"/>
            <a:r>
              <a:rPr lang="en-US" smtClean="0"/>
              <a:t>Stackless (in standardization process) and Stackful (Boost)</a:t>
            </a:r>
          </a:p>
          <a:p>
            <a:r>
              <a:rPr lang="en-US" smtClean="0"/>
              <a:t>Coroutines enable inversion of control</a:t>
            </a:r>
          </a:p>
          <a:p>
            <a:pPr lvl="1"/>
            <a:r>
              <a:rPr lang="en-US" smtClean="0"/>
              <a:t>Generators</a:t>
            </a:r>
          </a:p>
          <a:p>
            <a:pPr lvl="1"/>
            <a:r>
              <a:rPr lang="en-US" smtClean="0"/>
              <a:t>Asynchronous operations</a:t>
            </a:r>
          </a:p>
          <a:p>
            <a:r>
              <a:rPr lang="en-US" smtClean="0"/>
              <a:t>Threads should be used for parallel computation (or for a small number of background tasks)</a:t>
            </a:r>
          </a:p>
          <a:p>
            <a:r>
              <a:rPr lang="en-US" smtClean="0"/>
              <a:t>Fibers help organize the execution of asynchronous IO on a thread.</a:t>
            </a:r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2192000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Coroutines?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Coroutines are a generalization of subroutines.</a:t>
            </a:r>
          </a:p>
          <a:p>
            <a:r>
              <a:rPr lang="en-US" dirty="0" smtClean="0"/>
              <a:t>Coroutines can be suspended and resumed. The resume at the point of suspension with the same state.</a:t>
            </a:r>
          </a:p>
          <a:p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406769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Cases for Coroutines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Generators, Parsers, Pulling from Visitors</a:t>
            </a:r>
          </a:p>
          <a:p>
            <a:r>
              <a:rPr lang="en-US" dirty="0" smtClean="0"/>
              <a:t>Asynchronous APIs without callbacks</a:t>
            </a:r>
          </a:p>
          <a:p>
            <a:r>
              <a:rPr lang="en-US" dirty="0" smtClean="0"/>
              <a:t>Combinations of the above: Asynchronous generators</a:t>
            </a:r>
          </a:p>
          <a:p>
            <a:r>
              <a:rPr lang="en-US" dirty="0" smtClean="0"/>
              <a:t>What is common to all of the above?</a:t>
            </a:r>
          </a:p>
          <a:p>
            <a:pPr lvl="1"/>
            <a:r>
              <a:rPr lang="en-US" dirty="0"/>
              <a:t>Coroutines help us “Invert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We allow the code that is called in a callback behave as if it were in control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" name="PB"/>
          <p:cNvSpPr/>
          <p:nvPr/>
        </p:nvSpPr>
        <p:spPr>
          <a:xfrm>
            <a:off x="0" y="6794500"/>
            <a:ext cx="1641231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 with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Producer and Consumer want to be in the driver’s seat:</a:t>
            </a:r>
          </a:p>
          <a:p>
            <a:pPr lvl="1"/>
            <a:r>
              <a:rPr lang="en-US" dirty="0" smtClean="0"/>
              <a:t>Producers want to call a function to transfer data</a:t>
            </a:r>
          </a:p>
          <a:p>
            <a:pPr lvl="1"/>
            <a:r>
              <a:rPr lang="en-US" dirty="0" smtClean="0"/>
              <a:t>Consumers want to call a function to receive data</a:t>
            </a:r>
          </a:p>
          <a:p>
            <a:r>
              <a:rPr lang="en-US" dirty="0" smtClean="0"/>
              <a:t>With coroutines:</a:t>
            </a:r>
            <a:endParaRPr lang="en-US" dirty="0"/>
          </a:p>
          <a:p>
            <a:pPr lvl="1"/>
            <a:r>
              <a:rPr lang="en-US" dirty="0" smtClean="0"/>
              <a:t>The Consumer pulls data. The Producer is the coroutine (inverted):</a:t>
            </a:r>
          </a:p>
          <a:p>
            <a:pPr lvl="1"/>
            <a:r>
              <a:rPr lang="en-US" dirty="0" smtClean="0"/>
              <a:t>The producer suspends on entry</a:t>
            </a:r>
          </a:p>
          <a:p>
            <a:pPr lvl="1"/>
            <a:r>
              <a:rPr lang="en-US" dirty="0" smtClean="0"/>
              <a:t>Then pushes </a:t>
            </a:r>
            <a:r>
              <a:rPr lang="en-US" dirty="0"/>
              <a:t>data and </a:t>
            </a:r>
            <a:r>
              <a:rPr lang="en-US" dirty="0" smtClean="0"/>
              <a:t>suspends.</a:t>
            </a:r>
            <a:endParaRPr lang="en-US" dirty="0"/>
          </a:p>
          <a:p>
            <a:pPr lvl="1"/>
            <a:r>
              <a:rPr lang="en-US" dirty="0"/>
              <a:t>Then </a:t>
            </a:r>
            <a:r>
              <a:rPr lang="en-US" dirty="0" smtClean="0"/>
              <a:t>resumes </a:t>
            </a:r>
            <a:r>
              <a:rPr lang="en-US" dirty="0"/>
              <a:t>only when the consumer pulls again.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1875692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Coroutine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Coroutines TS:</a:t>
            </a:r>
          </a:p>
          <a:p>
            <a:pPr lvl="1"/>
            <a:r>
              <a:rPr lang="en-US" dirty="0" smtClean="0"/>
              <a:t>Stackless</a:t>
            </a:r>
          </a:p>
          <a:p>
            <a:pPr lvl="1"/>
            <a:r>
              <a:rPr lang="en-US" dirty="0" smtClean="0"/>
              <a:t>Suspend by return</a:t>
            </a:r>
          </a:p>
          <a:p>
            <a:r>
              <a:rPr lang="en-US" dirty="0" smtClean="0"/>
              <a:t>Boost Coroutine2</a:t>
            </a:r>
          </a:p>
          <a:p>
            <a:pPr lvl="1"/>
            <a:r>
              <a:rPr lang="en-US" dirty="0" smtClean="0"/>
              <a:t>Stackful</a:t>
            </a:r>
          </a:p>
          <a:p>
            <a:pPr lvl="1"/>
            <a:r>
              <a:rPr lang="en-US" dirty="0" smtClean="0"/>
              <a:t>Suspend by call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PB"/>
          <p:cNvSpPr/>
          <p:nvPr/>
        </p:nvSpPr>
        <p:spPr>
          <a:xfrm>
            <a:off x="0" y="6794500"/>
            <a:ext cx="2110154" cy="63500"/>
          </a:xfrm>
          <a:prstGeom prst="rect">
            <a:avLst/>
          </a:prstGeom>
          <a:solidFill>
            <a:srgbClr val="C8C8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17673</TotalTime>
  <Words>1688</Words>
  <Application>Microsoft Office PowerPoint</Application>
  <PresentationFormat>Widescreen</PresentationFormat>
  <Paragraphs>254</Paragraphs>
  <Slides>52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Retrospect</vt:lpstr>
      <vt:lpstr>PowerPoint Presentation</vt:lpstr>
      <vt:lpstr>Thanks</vt:lpstr>
      <vt:lpstr>Agenda</vt:lpstr>
      <vt:lpstr>PowerPoint Presentation</vt:lpstr>
      <vt:lpstr>More Information</vt:lpstr>
      <vt:lpstr>What are Coroutines?</vt:lpstr>
      <vt:lpstr>Use Cases for Coroutines</vt:lpstr>
      <vt:lpstr>Inversion of Control with Generators</vt:lpstr>
      <vt:lpstr>Two Coroutine Implementations</vt:lpstr>
      <vt:lpstr>PowerPoint Presentation</vt:lpstr>
      <vt:lpstr>PowerPoint Presentation</vt:lpstr>
      <vt:lpstr>First class objects?</vt:lpstr>
      <vt:lpstr>PowerPoint Presentation</vt:lpstr>
      <vt:lpstr>PowerPoint Presentation</vt:lpstr>
      <vt:lpstr>First class objects?</vt:lpstr>
      <vt:lpstr>PowerPoint Presentation</vt:lpstr>
      <vt:lpstr>Implications of Stacklessness</vt:lpstr>
      <vt:lpstr>Implications of StackFullness</vt:lpstr>
      <vt:lpstr>Asynchronous IO</vt:lpstr>
      <vt:lpstr>Problems with callbacks</vt:lpstr>
      <vt:lpstr>Boost Asio</vt:lpstr>
      <vt:lpstr>Coroutines and Boost Asio</vt:lpstr>
      <vt:lpstr>PowerPoint Presentation</vt:lpstr>
      <vt:lpstr>From Threads to Coroutines To Fibers</vt:lpstr>
      <vt:lpstr>The Echo Server Project </vt:lpstr>
      <vt:lpstr>A. AsioSyncThreads</vt:lpstr>
      <vt:lpstr>PowerPoint Presentation</vt:lpstr>
      <vt:lpstr>A. AsioSyncThreads</vt:lpstr>
      <vt:lpstr>B. AsioAsyncCallbacks</vt:lpstr>
      <vt:lpstr>PowerPoint Presentation</vt:lpstr>
      <vt:lpstr>B. AsioAsyncCallbacks</vt:lpstr>
      <vt:lpstr>C. AsioAsyncCoroutines</vt:lpstr>
      <vt:lpstr>PowerPoint Presentation</vt:lpstr>
      <vt:lpstr>PowerPoint Presentation</vt:lpstr>
      <vt:lpstr>C. AsioAsyncCoroutines</vt:lpstr>
      <vt:lpstr>Introducing the Boost Fiber Library</vt:lpstr>
      <vt:lpstr>Boost Fiber Library Architecture</vt:lpstr>
      <vt:lpstr>Fiber vs Thread </vt:lpstr>
      <vt:lpstr>Manager</vt:lpstr>
      <vt:lpstr>Scheduler Algorithm</vt:lpstr>
      <vt:lpstr>Scheduler Algorithm</vt:lpstr>
      <vt:lpstr>Fiber Suspension </vt:lpstr>
      <vt:lpstr>Synchronization Object</vt:lpstr>
      <vt:lpstr>Context switching is fast*</vt:lpstr>
      <vt:lpstr>Launch a fiber</vt:lpstr>
      <vt:lpstr>Using an unbuffered_channel</vt:lpstr>
      <vt:lpstr>Using a future and a promise</vt:lpstr>
      <vt:lpstr>D. AsioAsyncFibers</vt:lpstr>
      <vt:lpstr>PowerPoint Presentation</vt:lpstr>
      <vt:lpstr>D. AsioAsyncFibers</vt:lpstr>
      <vt:lpstr>Questions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Windows User</cp:lastModifiedBy>
  <cp:revision>2059</cp:revision>
  <dcterms:created xsi:type="dcterms:W3CDTF">2015-04-21T01:52:10Z</dcterms:created>
  <dcterms:modified xsi:type="dcterms:W3CDTF">2017-09-27T08:16:47Z</dcterms:modified>
</cp:coreProperties>
</file>