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77" r:id="rId3"/>
    <p:sldId id="281" r:id="rId4"/>
    <p:sldId id="283" r:id="rId5"/>
    <p:sldId id="282" r:id="rId6"/>
    <p:sldId id="285" r:id="rId7"/>
    <p:sldId id="298" r:id="rId8"/>
    <p:sldId id="299" r:id="rId9"/>
    <p:sldId id="301" r:id="rId10"/>
    <p:sldId id="300" r:id="rId11"/>
    <p:sldId id="288" r:id="rId12"/>
    <p:sldId id="302" r:id="rId13"/>
    <p:sldId id="289" r:id="rId14"/>
    <p:sldId id="290" r:id="rId15"/>
    <p:sldId id="292" r:id="rId16"/>
    <p:sldId id="291" r:id="rId17"/>
    <p:sldId id="297" r:id="rId18"/>
    <p:sldId id="294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1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65938F-9B4A-4268-B7F8-7EE4DCAF9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65811-10CB-4F0B-9DEC-9A5B6BCA0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B8414-7031-40AB-B96E-B6EEF17CCEE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20B17-EA8B-4F56-A74A-E186C5A687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2688-5E1D-4E97-941D-18D88AFC94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45319-A8EF-4D70-99AA-020FF9F0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53A352-AFA4-47DE-9D34-E52ACB632B0A}"/>
              </a:ext>
            </a:extLst>
          </p:cNvPr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B">
            <a:extLst>
              <a:ext uri="{FF2B5EF4-FFF2-40B4-BE49-F238E27FC236}">
                <a16:creationId xmlns:a16="http://schemas.microsoft.com/office/drawing/2014/main" id="{3BB3740E-1B0C-434C-AA67-FF4469D07B01}"/>
              </a:ext>
            </a:extLst>
          </p:cNvPr>
          <p:cNvSpPr/>
          <p:nvPr userDrawn="1"/>
        </p:nvSpPr>
        <p:spPr>
          <a:xfrm>
            <a:off x="0" y="6705600"/>
            <a:ext cx="9144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C++ Thread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David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Sackstein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F85BBCA7-3A14-46E9-B8A9-4B7475B825A5}"/>
              </a:ext>
            </a:extLst>
          </p:cNvPr>
          <p:cNvSpPr/>
          <p:nvPr/>
        </p:nvSpPr>
        <p:spPr>
          <a:xfrm>
            <a:off x="0" y="6705600"/>
            <a:ext cx="4572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4000" dirty="0"/>
              <a:t>5</a:t>
            </a:r>
            <a:r>
              <a:rPr lang="en-US" dirty="0"/>
              <a:t>. </a:t>
            </a:r>
            <a:r>
              <a:rPr lang="en-US" sz="4000" dirty="0"/>
              <a:t>Causes of Race Conditions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917DA6-37ED-43A9-BE36-43CBB326B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63809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6875052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52010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Race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2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Interleaving of code due to context switching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2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64 bit r/w operations on a 32 bit platform are not 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0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Compiler optimizations use registers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Hardware optimization use CPU cache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8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The compiler or CPU may reorder operations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38391"/>
                  </a:ext>
                </a:extLst>
              </a:tr>
            </a:tbl>
          </a:graphicData>
        </a:graphic>
      </p:graphicFrame>
      <p:sp>
        <p:nvSpPr>
          <p:cNvPr id="3" name="PB">
            <a:extLst>
              <a:ext uri="{FF2B5EF4-FFF2-40B4-BE49-F238E27FC236}">
                <a16:creationId xmlns:a16="http://schemas.microsoft.com/office/drawing/2014/main" id="{24D85534-5957-49FE-B9A1-2DA8D9CF5F91}"/>
              </a:ext>
            </a:extLst>
          </p:cNvPr>
          <p:cNvSpPr/>
          <p:nvPr/>
        </p:nvSpPr>
        <p:spPr>
          <a:xfrm>
            <a:off x="0" y="6705600"/>
            <a:ext cx="45720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3600" dirty="0"/>
              <a:t>5. How to Avoid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Solutions (from light to heavy)</a:t>
            </a:r>
          </a:p>
          <a:p>
            <a:pPr lvl="1"/>
            <a:r>
              <a:rPr lang="en-US" dirty="0"/>
              <a:t>Memory barriers</a:t>
            </a:r>
          </a:p>
          <a:p>
            <a:pPr lvl="2"/>
            <a:r>
              <a:rPr lang="en-US" dirty="0"/>
              <a:t>Prevents out of order execution but not atomicity</a:t>
            </a:r>
          </a:p>
          <a:p>
            <a:pPr lvl="2"/>
            <a:r>
              <a:rPr lang="en-US" dirty="0"/>
              <a:t>Use std::atomic&lt;T&gt;::store and load overloads</a:t>
            </a:r>
          </a:p>
          <a:p>
            <a:pPr lvl="1"/>
            <a:r>
              <a:rPr lang="en-US" dirty="0"/>
              <a:t>Interlocked operations</a:t>
            </a:r>
          </a:p>
          <a:p>
            <a:pPr lvl="2"/>
            <a:r>
              <a:rPr lang="en-US" dirty="0"/>
              <a:t>Prevents out of order execution</a:t>
            </a:r>
          </a:p>
          <a:p>
            <a:pPr lvl="2"/>
            <a:r>
              <a:rPr lang="en-US" dirty="0"/>
              <a:t>Prevents caching by compiler and by CPU</a:t>
            </a:r>
          </a:p>
          <a:p>
            <a:pPr lvl="2"/>
            <a:r>
              <a:rPr lang="en-US" dirty="0"/>
              <a:t>Provides atomicity of a closed set of operations</a:t>
            </a:r>
          </a:p>
          <a:p>
            <a:pPr lvl="2"/>
            <a:r>
              <a:rPr lang="en-US" dirty="0"/>
              <a:t>The C++ thread library offers std::atomic&lt;T&gt;</a:t>
            </a:r>
          </a:p>
          <a:p>
            <a:pPr lvl="1"/>
            <a:r>
              <a:rPr lang="en-US" dirty="0"/>
              <a:t>Locks: </a:t>
            </a:r>
          </a:p>
          <a:p>
            <a:pPr lvl="2"/>
            <a:r>
              <a:rPr lang="en-US" dirty="0"/>
              <a:t>Provides mutual exclusion. </a:t>
            </a:r>
          </a:p>
          <a:p>
            <a:pPr lvl="2"/>
            <a:r>
              <a:rPr lang="en-US" dirty="0"/>
              <a:t>Managed by the kernel. </a:t>
            </a:r>
          </a:p>
          <a:p>
            <a:pPr lvl="2"/>
            <a:r>
              <a:rPr lang="en-US" dirty="0"/>
              <a:t>Relatively high overhead even when uncontended. </a:t>
            </a:r>
          </a:p>
          <a:p>
            <a:pPr lvl="2"/>
            <a:r>
              <a:rPr lang="en-US" dirty="0"/>
              <a:t>The C++ thread library offers std::mutex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C621B886-A2CE-4BB0-BCEA-A48F035F9A04}"/>
              </a:ext>
            </a:extLst>
          </p:cNvPr>
          <p:cNvSpPr/>
          <p:nvPr/>
        </p:nvSpPr>
        <p:spPr>
          <a:xfrm>
            <a:off x="0" y="6705600"/>
            <a:ext cx="50292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3600" dirty="0"/>
              <a:t>6</a:t>
            </a:r>
            <a:r>
              <a:rPr lang="en-US" dirty="0"/>
              <a:t>. </a:t>
            </a:r>
            <a:r>
              <a:rPr lang="en-US" sz="3600" dirty="0"/>
              <a:t>std::atomic and std::mutex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std::atomic&lt;T&gt;</a:t>
            </a:r>
          </a:p>
          <a:p>
            <a:pPr lvl="1"/>
            <a:r>
              <a:rPr lang="en-US" dirty="0"/>
              <a:t>Defined in &lt;atomic&gt;</a:t>
            </a:r>
          </a:p>
          <a:p>
            <a:pPr lvl="1"/>
            <a:r>
              <a:rPr lang="en-US" dirty="0"/>
              <a:t>A template class for primitive types.</a:t>
            </a:r>
          </a:p>
          <a:p>
            <a:pPr lvl="1"/>
            <a:r>
              <a:rPr lang="en-US" dirty="0"/>
              <a:t>Offers atomic assignment, increment, exchange</a:t>
            </a:r>
          </a:p>
          <a:p>
            <a:pPr lvl="1"/>
            <a:r>
              <a:rPr lang="en-US" dirty="0"/>
              <a:t>Also provides control over memory ordering</a:t>
            </a:r>
          </a:p>
          <a:p>
            <a:pPr lvl="1"/>
            <a:r>
              <a:rPr lang="en-US" dirty="0"/>
              <a:t>Defines operators to provide the operations of the underlying type.</a:t>
            </a:r>
          </a:p>
          <a:p>
            <a:r>
              <a:rPr lang="en-US" dirty="0"/>
              <a:t>std::mutex </a:t>
            </a:r>
          </a:p>
          <a:p>
            <a:pPr lvl="1"/>
            <a:r>
              <a:rPr lang="en-US" dirty="0"/>
              <a:t>Defined in &lt;mutex&gt;</a:t>
            </a:r>
          </a:p>
          <a:p>
            <a:pPr lvl="1"/>
            <a:r>
              <a:rPr lang="en-US" dirty="0"/>
              <a:t>It has lock(), </a:t>
            </a:r>
            <a:r>
              <a:rPr lang="en-US" dirty="0" err="1"/>
              <a:t>try_lock</a:t>
            </a:r>
            <a:r>
              <a:rPr lang="en-US" dirty="0"/>
              <a:t>() and unlock() methods</a:t>
            </a:r>
          </a:p>
          <a:p>
            <a:pPr lvl="1"/>
            <a:r>
              <a:rPr lang="en-US" dirty="0"/>
              <a:t>Used to serialize access to a resource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FB6003C3-1015-4B40-AC66-664E859B94C7}"/>
              </a:ext>
            </a:extLst>
          </p:cNvPr>
          <p:cNvSpPr/>
          <p:nvPr/>
        </p:nvSpPr>
        <p:spPr>
          <a:xfrm>
            <a:off x="0" y="6705600"/>
            <a:ext cx="54864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3600" dirty="0"/>
              <a:t>6</a:t>
            </a:r>
            <a:r>
              <a:rPr lang="en-US" dirty="0"/>
              <a:t>. </a:t>
            </a:r>
            <a:r>
              <a:rPr lang="en-US" sz="3600" dirty="0" err="1"/>
              <a:t>std</a:t>
            </a:r>
            <a:r>
              <a:rPr lang="en-US" sz="3600" dirty="0"/>
              <a:t>::atomic vs </a:t>
            </a:r>
            <a:r>
              <a:rPr lang="en-US" sz="3600" dirty="0" err="1"/>
              <a:t>std</a:t>
            </a:r>
            <a:r>
              <a:rPr lang="en-US" sz="3600" dirty="0"/>
              <a:t>::</a:t>
            </a:r>
            <a:r>
              <a:rPr lang="en-US" sz="3600" dirty="0" err="1"/>
              <a:t>mutex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Don’t use memory barriers unless you study the subject in depth, and even then …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std</a:t>
            </a:r>
            <a:r>
              <a:rPr lang="en-US" dirty="0"/>
              <a:t>::atomic&lt;T&gt; for operations on primitive types that need to be atomic.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 for to make segments of code mutually exclusive.</a:t>
            </a:r>
          </a:p>
          <a:p>
            <a:pPr lvl="1"/>
            <a:r>
              <a:rPr lang="en-US" dirty="0"/>
              <a:t>Did you know? The cost of an uncontended </a:t>
            </a:r>
            <a:r>
              <a:rPr lang="en-US" dirty="0" err="1"/>
              <a:t>mutex</a:t>
            </a:r>
            <a:r>
              <a:rPr lang="en-US" dirty="0"/>
              <a:t> lock and unlock is less than 40 nanoseconds?</a:t>
            </a:r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739FD0C3-135B-4FA3-A7BA-3E3BA165D831}"/>
              </a:ext>
            </a:extLst>
          </p:cNvPr>
          <p:cNvSpPr/>
          <p:nvPr/>
        </p:nvSpPr>
        <p:spPr>
          <a:xfrm>
            <a:off x="0" y="6705600"/>
            <a:ext cx="59436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3600" dirty="0"/>
              <a:t>7</a:t>
            </a:r>
            <a:r>
              <a:rPr lang="en-US" dirty="0"/>
              <a:t>. </a:t>
            </a:r>
            <a:r>
              <a:rPr lang="en-US" sz="3600" dirty="0"/>
              <a:t>std::</a:t>
            </a:r>
            <a:r>
              <a:rPr lang="en-US" sz="3600" dirty="0" err="1"/>
              <a:t>lock_guard</a:t>
            </a:r>
            <a:r>
              <a:rPr lang="en-US" sz="3600" dirty="0"/>
              <a:t> vs std::</a:t>
            </a:r>
            <a:r>
              <a:rPr lang="en-US" sz="3600" dirty="0" err="1"/>
              <a:t>unique_lock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::lock and unlock explicitly is not exception safe.</a:t>
            </a:r>
          </a:p>
          <a:p>
            <a:r>
              <a:rPr lang="en-US" dirty="0"/>
              <a:t>std::</a:t>
            </a:r>
            <a:r>
              <a:rPr lang="en-US" dirty="0" err="1"/>
              <a:t>lock_guard</a:t>
            </a:r>
            <a:r>
              <a:rPr lang="en-US" dirty="0"/>
              <a:t>&lt;std::mutex&gt; locks the mutex in its </a:t>
            </a:r>
            <a:r>
              <a:rPr lang="en-US" dirty="0" err="1"/>
              <a:t>ctor</a:t>
            </a:r>
            <a:r>
              <a:rPr lang="en-US" dirty="0"/>
              <a:t> and unlocks it in its </a:t>
            </a:r>
            <a:r>
              <a:rPr lang="en-US" dirty="0" err="1"/>
              <a:t>dtor</a:t>
            </a:r>
            <a:r>
              <a:rPr lang="en-US" dirty="0"/>
              <a:t>. (RAII)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&gt; does the same but in addition:</a:t>
            </a:r>
          </a:p>
          <a:p>
            <a:pPr lvl="1"/>
            <a:r>
              <a:rPr lang="en-US" dirty="0"/>
              <a:t>Is movable</a:t>
            </a:r>
          </a:p>
          <a:p>
            <a:pPr lvl="1"/>
            <a:r>
              <a:rPr lang="en-US" dirty="0"/>
              <a:t>Has a lock and an unlock method</a:t>
            </a:r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0C26F5F5-E1BF-44C6-A15A-787A14F08882}"/>
              </a:ext>
            </a:extLst>
          </p:cNvPr>
          <p:cNvSpPr/>
          <p:nvPr/>
        </p:nvSpPr>
        <p:spPr>
          <a:xfrm>
            <a:off x="0" y="6705600"/>
            <a:ext cx="64008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4000" dirty="0"/>
              <a:t>8. condition_variable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block thread(s), until another thread changes shared data (the condition), and notifies the condition_variable.</a:t>
            </a:r>
          </a:p>
          <a:p>
            <a:r>
              <a:rPr lang="en-US" dirty="0"/>
              <a:t>wait(m)</a:t>
            </a:r>
            <a:br>
              <a:rPr lang="en-US" dirty="0"/>
            </a:br>
            <a:r>
              <a:rPr lang="en-US" dirty="0"/>
              <a:t>atomically unlocks m and blocks the thread</a:t>
            </a:r>
            <a:br>
              <a:rPr lang="en-US" dirty="0"/>
            </a:br>
            <a:r>
              <a:rPr lang="en-US" dirty="0"/>
              <a:t>It must be called under the lock</a:t>
            </a:r>
          </a:p>
          <a:p>
            <a:r>
              <a:rPr lang="en-US" dirty="0" err="1"/>
              <a:t>notify_one</a:t>
            </a:r>
            <a:r>
              <a:rPr lang="en-US" dirty="0"/>
              <a:t>(), </a:t>
            </a:r>
            <a:r>
              <a:rPr lang="en-US" dirty="0" err="1"/>
              <a:t>notify_all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called from another thread unblocks one or all waiting threads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662BA97D-EBB2-4C80-9E1B-DD253F73F559}"/>
              </a:ext>
            </a:extLst>
          </p:cNvPr>
          <p:cNvSpPr/>
          <p:nvPr/>
        </p:nvSpPr>
        <p:spPr>
          <a:xfrm>
            <a:off x="0" y="6705600"/>
            <a:ext cx="68580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9. Deadlocks and how to avoid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Deadlock: a situation where two or more threads are blocked forever, waiting for each other</a:t>
            </a:r>
          </a:p>
          <a:p>
            <a:r>
              <a:rPr lang="en-US" dirty="0"/>
              <a:t>The most common cause:</a:t>
            </a:r>
          </a:p>
          <a:p>
            <a:pPr lvl="1"/>
            <a:r>
              <a:rPr lang="en-US" dirty="0"/>
              <a:t>Thread A locks </a:t>
            </a:r>
            <a:r>
              <a:rPr lang="en-US" dirty="0" err="1"/>
              <a:t>mutex</a:t>
            </a:r>
            <a:r>
              <a:rPr lang="en-US" dirty="0"/>
              <a:t> M1 and then M2</a:t>
            </a:r>
          </a:p>
          <a:p>
            <a:pPr lvl="1"/>
            <a:r>
              <a:rPr lang="en-US" dirty="0"/>
              <a:t>Thread B locks </a:t>
            </a:r>
            <a:r>
              <a:rPr lang="en-US" dirty="0" err="1"/>
              <a:t>mutex</a:t>
            </a:r>
            <a:r>
              <a:rPr lang="en-US" dirty="0"/>
              <a:t> M2 and then M1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527F52C1-FA1E-4ADA-8079-BDB41210A9E5}"/>
              </a:ext>
            </a:extLst>
          </p:cNvPr>
          <p:cNvSpPr/>
          <p:nvPr/>
        </p:nvSpPr>
        <p:spPr>
          <a:xfrm>
            <a:off x="0" y="6705600"/>
            <a:ext cx="73152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9. Deadlocks and how to avoid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One of:</a:t>
            </a:r>
          </a:p>
          <a:p>
            <a:pPr lvl="2"/>
            <a:r>
              <a:rPr lang="en-US" dirty="0"/>
              <a:t>Prefer designs which lock one </a:t>
            </a:r>
            <a:r>
              <a:rPr lang="en-US" dirty="0" err="1"/>
              <a:t>mutex</a:t>
            </a:r>
            <a:r>
              <a:rPr lang="en-US" dirty="0"/>
              <a:t> at a time</a:t>
            </a:r>
          </a:p>
          <a:p>
            <a:pPr lvl="2"/>
            <a:r>
              <a:rPr lang="en-US" dirty="0"/>
              <a:t>All threads should lock the M1 and M2 in the same order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std</a:t>
            </a:r>
            <a:r>
              <a:rPr lang="en-US" dirty="0"/>
              <a:t>::lock to lock multiple </a:t>
            </a:r>
            <a:r>
              <a:rPr lang="en-US" dirty="0" err="1"/>
              <a:t>mutexes</a:t>
            </a:r>
            <a:r>
              <a:rPr lang="en-US" dirty="0"/>
              <a:t> and then pass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adopt_lock</a:t>
            </a:r>
            <a:r>
              <a:rPr lang="en-US" dirty="0"/>
              <a:t> to the </a:t>
            </a:r>
            <a:r>
              <a:rPr lang="en-US" dirty="0" err="1"/>
              <a:t>ctor</a:t>
            </a:r>
            <a:r>
              <a:rPr lang="en-US" dirty="0"/>
              <a:t> of </a:t>
            </a:r>
            <a:r>
              <a:rPr lang="en-US" dirty="0" err="1"/>
              <a:t>lock_guard</a:t>
            </a:r>
            <a:r>
              <a:rPr lang="en-US" dirty="0"/>
              <a:t> or </a:t>
            </a:r>
            <a:r>
              <a:rPr lang="en-US" dirty="0" err="1"/>
              <a:t>unique_ptr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In addition</a:t>
            </a:r>
          </a:p>
          <a:p>
            <a:pPr lvl="2">
              <a:buFontTx/>
              <a:buChar char="-"/>
            </a:pPr>
            <a:r>
              <a:rPr lang="en-US" dirty="0"/>
              <a:t>Do not call user supplied methods while the lock is held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368A672B-32F9-42F0-BEAE-BE835E06A925}"/>
              </a:ext>
            </a:extLst>
          </p:cNvPr>
          <p:cNvSpPr/>
          <p:nvPr/>
        </p:nvSpPr>
        <p:spPr>
          <a:xfrm>
            <a:off x="0" y="6705600"/>
            <a:ext cx="77724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10. Returning a value from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options do we have?</a:t>
            </a:r>
          </a:p>
          <a:p>
            <a:pPr lvl="1"/>
            <a:r>
              <a:rPr lang="en-US" dirty="0"/>
              <a:t>Pass a reference to a value that is set in the thread</a:t>
            </a:r>
          </a:p>
          <a:p>
            <a:pPr lvl="1"/>
            <a:r>
              <a:rPr lang="en-US" dirty="0"/>
              <a:t>Pass a pointer</a:t>
            </a:r>
          </a:p>
          <a:p>
            <a:pPr lvl="1"/>
            <a:r>
              <a:rPr lang="en-US" dirty="0"/>
              <a:t>Implicitly pass a global variable or member</a:t>
            </a:r>
          </a:p>
          <a:p>
            <a:pPr lvl="1"/>
            <a:r>
              <a:rPr lang="en-US" dirty="0"/>
              <a:t>And call </a:t>
            </a:r>
            <a:r>
              <a:rPr lang="en-US" dirty="0" err="1"/>
              <a:t>std</a:t>
            </a:r>
            <a:r>
              <a:rPr lang="en-US" dirty="0"/>
              <a:t>::thread::join() before reading the value</a:t>
            </a:r>
          </a:p>
          <a:p>
            <a:r>
              <a:rPr lang="en-US" dirty="0"/>
              <a:t>More intuitively use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This is a function that invokes a callable that returns T</a:t>
            </a:r>
          </a:p>
          <a:p>
            <a:pPr lvl="1"/>
            <a:r>
              <a:rPr lang="en-US" dirty="0"/>
              <a:t>Returns an </a:t>
            </a:r>
            <a:r>
              <a:rPr lang="en-US" dirty="0" err="1"/>
              <a:t>std</a:t>
            </a:r>
            <a:r>
              <a:rPr lang="en-US" dirty="0"/>
              <a:t>::future&lt;T&gt;</a:t>
            </a:r>
          </a:p>
          <a:p>
            <a:pPr lvl="1"/>
            <a:r>
              <a:rPr lang="en-US" dirty="0"/>
              <a:t>Pass </a:t>
            </a:r>
            <a:r>
              <a:rPr lang="en-US" dirty="0" err="1"/>
              <a:t>std</a:t>
            </a:r>
            <a:r>
              <a:rPr lang="en-US" dirty="0"/>
              <a:t>::launch::</a:t>
            </a:r>
            <a:r>
              <a:rPr lang="en-US" dirty="0" err="1"/>
              <a:t>async</a:t>
            </a:r>
            <a:r>
              <a:rPr lang="en-US" dirty="0"/>
              <a:t> so </a:t>
            </a:r>
            <a:r>
              <a:rPr lang="en-US" dirty="0" err="1"/>
              <a:t>async</a:t>
            </a:r>
            <a:r>
              <a:rPr lang="en-US" dirty="0"/>
              <a:t> creates a new thread</a:t>
            </a:r>
          </a:p>
          <a:p>
            <a:pPr lvl="1"/>
            <a:r>
              <a:rPr lang="en-US" dirty="0"/>
              <a:t>Call get() on the future to block and retrieve the value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70715AC5-BFA3-4FB2-95F3-41117DECB5A2}"/>
              </a:ext>
            </a:extLst>
          </p:cNvPr>
          <p:cNvSpPr/>
          <p:nvPr/>
        </p:nvSpPr>
        <p:spPr>
          <a:xfrm>
            <a:off x="0" y="6705600"/>
            <a:ext cx="82296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11. </a:t>
            </a:r>
            <a:r>
              <a:rPr lang="en-US" sz="3600" dirty="0" err="1"/>
              <a:t>std</a:t>
            </a:r>
            <a:r>
              <a:rPr lang="en-US" sz="3600" dirty="0"/>
              <a:t>::future and </a:t>
            </a:r>
            <a:r>
              <a:rPr lang="en-US" sz="3600" dirty="0" err="1"/>
              <a:t>std</a:t>
            </a:r>
            <a:r>
              <a:rPr lang="en-US" sz="3600" dirty="0"/>
              <a:t>::promise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use a std::promise to pass an argument to a thread when the argument is not ready yet.</a:t>
            </a:r>
          </a:p>
          <a:p>
            <a:r>
              <a:rPr lang="en-US" dirty="0"/>
              <a:t>Call </a:t>
            </a:r>
            <a:r>
              <a:rPr lang="en-US" dirty="0" err="1"/>
              <a:t>std</a:t>
            </a:r>
            <a:r>
              <a:rPr lang="en-US" dirty="0"/>
              <a:t>::promise::</a:t>
            </a:r>
            <a:r>
              <a:rPr lang="en-US" dirty="0" err="1"/>
              <a:t>get_future</a:t>
            </a:r>
            <a:r>
              <a:rPr lang="en-US" dirty="0"/>
              <a:t>() and pass the future to the thread</a:t>
            </a:r>
          </a:p>
          <a:p>
            <a:r>
              <a:rPr lang="en-US" dirty="0"/>
              <a:t>Promises must be kept: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std</a:t>
            </a:r>
            <a:r>
              <a:rPr lang="en-US" dirty="0"/>
              <a:t>::promise::</a:t>
            </a:r>
            <a:r>
              <a:rPr lang="en-US" dirty="0" err="1"/>
              <a:t>set_value</a:t>
            </a:r>
            <a:r>
              <a:rPr lang="en-US" dirty="0"/>
              <a:t> or </a:t>
            </a:r>
            <a:r>
              <a:rPr lang="en-US" dirty="0" err="1"/>
              <a:t>set_exception</a:t>
            </a:r>
            <a:r>
              <a:rPr lang="en-US" dirty="0"/>
              <a:t> to cause the future’s get() to complete.</a:t>
            </a:r>
          </a:p>
          <a:p>
            <a:pPr lvl="1"/>
            <a:r>
              <a:rPr lang="en-US" dirty="0"/>
              <a:t>If not, std::future::get will throw </a:t>
            </a:r>
            <a:r>
              <a:rPr lang="en-US" dirty="0" err="1"/>
              <a:t>future_errc</a:t>
            </a:r>
            <a:r>
              <a:rPr lang="en-US" dirty="0"/>
              <a:t> ::</a:t>
            </a:r>
            <a:r>
              <a:rPr lang="en-US" dirty="0" err="1"/>
              <a:t>broken_promise</a:t>
            </a:r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8B04C7B9-9813-46FF-BD2F-9FB866A87482}"/>
              </a:ext>
            </a:extLst>
          </p:cNvPr>
          <p:cNvSpPr/>
          <p:nvPr/>
        </p:nvSpPr>
        <p:spPr>
          <a:xfrm>
            <a:off x="0" y="6705600"/>
            <a:ext cx="86868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/>
              <a:t>Motivation for the C++ thread library</a:t>
            </a:r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/>
              <a:t>Creating a thread using callable objects</a:t>
            </a:r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/>
              <a:t>join() and detach()</a:t>
            </a:r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/>
              <a:t>Overview of the chrono library</a:t>
            </a:r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/>
              <a:t>Race conditions and how to avoid them</a:t>
            </a:r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 err="1"/>
              <a:t>std</a:t>
            </a:r>
            <a:r>
              <a:rPr lang="en-US" dirty="0"/>
              <a:t>::atomic vs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marL="687388" indent="-687388">
              <a:buFont typeface="+mj-lt"/>
              <a:buAutoNum type="arabicPeriod"/>
              <a:tabLst>
                <a:tab pos="687388" algn="l"/>
              </a:tabLst>
            </a:pPr>
            <a:r>
              <a:rPr lang="en-US" dirty="0" err="1"/>
              <a:t>lock_guard</a:t>
            </a:r>
            <a:r>
              <a:rPr lang="en-US" dirty="0"/>
              <a:t> and </a:t>
            </a:r>
            <a:r>
              <a:rPr lang="en-US" dirty="0" err="1"/>
              <a:t>unique_lock</a:t>
            </a:r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9FE72D93-41AE-4C57-8EF8-FAEA329D9BB1}"/>
              </a:ext>
            </a:extLst>
          </p:cNvPr>
          <p:cNvSpPr/>
          <p:nvPr/>
        </p:nvSpPr>
        <p:spPr>
          <a:xfrm>
            <a:off x="0" y="6705600"/>
            <a:ext cx="9144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12.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thread library is minimalistic and portable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lock_guard</a:t>
            </a:r>
            <a:r>
              <a:rPr lang="en-US" dirty="0"/>
              <a:t>, </a:t>
            </a:r>
            <a:r>
              <a:rPr lang="en-US" dirty="0" err="1"/>
              <a:t>unique_lock</a:t>
            </a:r>
            <a:endParaRPr lang="en-US" dirty="0"/>
          </a:p>
          <a:p>
            <a:pPr lvl="1"/>
            <a:r>
              <a:rPr lang="en-US" dirty="0" err="1"/>
              <a:t>conditional_variable</a:t>
            </a:r>
            <a:endParaRPr lang="en-US" dirty="0"/>
          </a:p>
          <a:p>
            <a:pPr lvl="1"/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Chrono library is minimalistic and portable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 err="1"/>
              <a:t>time_point</a:t>
            </a:r>
            <a:endParaRPr lang="en-US" dirty="0"/>
          </a:p>
          <a:p>
            <a:pPr lvl="1"/>
            <a:r>
              <a:rPr lang="en-US" dirty="0"/>
              <a:t>clocks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C8B3B909-AC4B-4D9A-9D79-308BF9A51B9C}"/>
              </a:ext>
            </a:extLst>
          </p:cNvPr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8513" indent="-798513">
              <a:buFont typeface="+mj-lt"/>
              <a:buAutoNum type="arabicPeriod" startAt="7"/>
            </a:pPr>
            <a:r>
              <a:rPr lang="en-US" dirty="0"/>
              <a:t>condition_variable</a:t>
            </a:r>
          </a:p>
          <a:p>
            <a:pPr marL="798513" indent="-798513">
              <a:buFont typeface="+mj-lt"/>
              <a:buAutoNum type="arabicPeriod" startAt="7"/>
            </a:pPr>
            <a:r>
              <a:rPr lang="en-US" dirty="0"/>
              <a:t>Deadlocks and how to avoid them</a:t>
            </a:r>
          </a:p>
          <a:p>
            <a:pPr marL="798513" indent="-798513">
              <a:buFont typeface="+mj-lt"/>
              <a:buAutoNum type="arabicPeriod" startAt="7"/>
            </a:pPr>
            <a:r>
              <a:rPr lang="en-US" dirty="0"/>
              <a:t>Returning a value from a thread</a:t>
            </a:r>
          </a:p>
          <a:p>
            <a:pPr marL="798513" indent="-798513">
              <a:buFont typeface="+mj-lt"/>
              <a:buAutoNum type="arabicPeriod" startAt="7"/>
            </a:pPr>
            <a:r>
              <a:rPr lang="en-US" dirty="0"/>
              <a:t>future and promise</a:t>
            </a:r>
          </a:p>
          <a:p>
            <a:pPr marL="798513" indent="-798513">
              <a:buFont typeface="+mj-lt"/>
              <a:buAutoNum type="arabicPeriod" startAt="7"/>
            </a:pPr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36B076C1-6453-438D-A207-1B4C3A2B232D}"/>
              </a:ext>
            </a:extLst>
          </p:cNvPr>
          <p:cNvSpPr/>
          <p:nvPr/>
        </p:nvSpPr>
        <p:spPr>
          <a:xfrm>
            <a:off x="0" y="6705600"/>
            <a:ext cx="13716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1. Motivation for the C++ thread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these problems:</a:t>
            </a:r>
          </a:p>
          <a:p>
            <a:pPr lvl="1"/>
            <a:r>
              <a:rPr lang="en-US" dirty="0"/>
              <a:t>Thread management in C is OS dependent</a:t>
            </a:r>
          </a:p>
          <a:p>
            <a:pPr lvl="1"/>
            <a:r>
              <a:rPr lang="en-US" dirty="0"/>
              <a:t>Thread management is complex</a:t>
            </a:r>
          </a:p>
          <a:p>
            <a:pPr lvl="1"/>
            <a:r>
              <a:rPr lang="en-US" dirty="0"/>
              <a:t>Thread management is error-prone</a:t>
            </a:r>
          </a:p>
          <a:p>
            <a:r>
              <a:rPr lang="en-US" dirty="0"/>
              <a:t>The thread library provides tools which are: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Minimalistic (some might say lacking)</a:t>
            </a:r>
          </a:p>
          <a:p>
            <a:pPr lvl="1"/>
            <a:r>
              <a:rPr lang="en-US" dirty="0"/>
              <a:t>Leverage the strengths of the C++ language to minimize errors</a:t>
            </a:r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95FF5806-F095-49F1-A3E9-ABD245873505}"/>
              </a:ext>
            </a:extLst>
          </p:cNvPr>
          <p:cNvSpPr/>
          <p:nvPr/>
        </p:nvSpPr>
        <p:spPr>
          <a:xfrm>
            <a:off x="0" y="6705600"/>
            <a:ext cx="18288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4000" dirty="0"/>
              <a:t>2</a:t>
            </a:r>
            <a:r>
              <a:rPr lang="en-US" dirty="0"/>
              <a:t>. </a:t>
            </a:r>
            <a:r>
              <a:rPr lang="en-US" sz="4000" dirty="0"/>
              <a:t>Creating a thread using callable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is represented by </a:t>
            </a:r>
            <a:r>
              <a:rPr lang="en-US" dirty="0" err="1"/>
              <a:t>std</a:t>
            </a:r>
            <a:r>
              <a:rPr lang="en-US" dirty="0"/>
              <a:t>::thread</a:t>
            </a:r>
          </a:p>
          <a:p>
            <a:r>
              <a:rPr lang="en-US" dirty="0"/>
              <a:t>It has a default </a:t>
            </a:r>
            <a:r>
              <a:rPr lang="en-US" dirty="0" err="1"/>
              <a:t>ctor</a:t>
            </a:r>
            <a:r>
              <a:rPr lang="en-US" dirty="0"/>
              <a:t> (no thread is started)</a:t>
            </a:r>
          </a:p>
          <a:p>
            <a:r>
              <a:rPr lang="en-US" dirty="0"/>
              <a:t>Other </a:t>
            </a:r>
            <a:r>
              <a:rPr lang="en-US" dirty="0" err="1"/>
              <a:t>ctors</a:t>
            </a:r>
            <a:r>
              <a:rPr lang="en-US" dirty="0"/>
              <a:t> take multiple arguments:</a:t>
            </a:r>
          </a:p>
          <a:p>
            <a:pPr lvl="1"/>
            <a:r>
              <a:rPr lang="en-US" dirty="0"/>
              <a:t>A callable object</a:t>
            </a:r>
          </a:p>
          <a:p>
            <a:pPr lvl="1"/>
            <a:r>
              <a:rPr lang="en-US" dirty="0"/>
              <a:t>Arguments to be passed to the callable object</a:t>
            </a:r>
          </a:p>
          <a:p>
            <a:pPr lvl="1"/>
            <a:r>
              <a:rPr lang="en-US" dirty="0"/>
              <a:t>Arguments are always passed by value</a:t>
            </a:r>
          </a:p>
          <a:p>
            <a:r>
              <a:rPr lang="en-US" dirty="0"/>
              <a:t>To pass a reference, wrap in std::ref or pass a pointer</a:t>
            </a:r>
          </a:p>
          <a:p>
            <a:r>
              <a:rPr lang="en-US" dirty="0"/>
              <a:t>A thread cannot be copied but is moveable</a:t>
            </a:r>
          </a:p>
          <a:p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E5AC13A2-586B-431F-9E0E-81D1EAF3BB27}"/>
              </a:ext>
            </a:extLst>
          </p:cNvPr>
          <p:cNvSpPr/>
          <p:nvPr/>
        </p:nvSpPr>
        <p:spPr>
          <a:xfrm>
            <a:off x="0" y="6705600"/>
            <a:ext cx="22860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4000" dirty="0"/>
              <a:t>3</a:t>
            </a:r>
            <a:r>
              <a:rPr lang="en-US" dirty="0"/>
              <a:t>. </a:t>
            </a:r>
            <a:r>
              <a:rPr lang="en-US" sz="4000" dirty="0"/>
              <a:t>join() and detach()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std:: thread:: join() to wait for completion</a:t>
            </a:r>
          </a:p>
          <a:p>
            <a:r>
              <a:rPr lang="en-US" dirty="0"/>
              <a:t>Call std::thread::detach() if not.</a:t>
            </a:r>
          </a:p>
          <a:p>
            <a:r>
              <a:rPr lang="en-US" dirty="0"/>
              <a:t>You must call one or the other exactly once.</a:t>
            </a:r>
          </a:p>
          <a:p>
            <a:r>
              <a:rPr lang="en-US" dirty="0"/>
              <a:t>If the thread object goes out of scope and neither were called, the </a:t>
            </a:r>
            <a:r>
              <a:rPr lang="en-US" dirty="0" err="1"/>
              <a:t>dtor</a:t>
            </a:r>
            <a:r>
              <a:rPr lang="en-US" dirty="0"/>
              <a:t> of thread will call terminate().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425B2DBE-15D3-4D50-A976-DECCCE33B16B}"/>
              </a:ext>
            </a:extLst>
          </p:cNvPr>
          <p:cNvSpPr/>
          <p:nvPr/>
        </p:nvSpPr>
        <p:spPr>
          <a:xfrm>
            <a:off x="0" y="6705600"/>
            <a:ext cx="27432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4. The chrono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portable library providing minimalistic, strongly-typed tools to handle time.</a:t>
            </a:r>
          </a:p>
          <a:p>
            <a:r>
              <a:rPr lang="en-US" dirty="0"/>
              <a:t>Uses std::ratio to defines three key types in the std::chrono namespace:</a:t>
            </a:r>
          </a:p>
          <a:p>
            <a:pPr lvl="1"/>
            <a:r>
              <a:rPr lang="en-US" dirty="0"/>
              <a:t>duration: </a:t>
            </a:r>
            <a:br>
              <a:rPr lang="en-US" dirty="0"/>
            </a:br>
            <a:r>
              <a:rPr lang="en-US" dirty="0"/>
              <a:t>represents an interval templated by a ratio (the unit) and the representation type of the number of units.</a:t>
            </a:r>
          </a:p>
          <a:p>
            <a:pPr lvl="1"/>
            <a:r>
              <a:rPr lang="en-US" dirty="0" err="1"/>
              <a:t>time_point</a:t>
            </a:r>
            <a:br>
              <a:rPr lang="en-US" dirty="0"/>
            </a:br>
            <a:r>
              <a:rPr lang="en-US" dirty="0"/>
              <a:t>represents a duration measured by a clock from its epoch</a:t>
            </a:r>
          </a:p>
          <a:p>
            <a:pPr lvl="1"/>
            <a:r>
              <a:rPr lang="en-US" dirty="0"/>
              <a:t>clock</a:t>
            </a:r>
            <a:br>
              <a:rPr lang="en-US" dirty="0"/>
            </a:br>
            <a:r>
              <a:rPr lang="en-US" dirty="0"/>
              <a:t>a type with a now() that returns the current time.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5933A81F-1EC6-45FA-BD9F-C3E551D3BA6C}"/>
              </a:ext>
            </a:extLst>
          </p:cNvPr>
          <p:cNvSpPr/>
          <p:nvPr/>
        </p:nvSpPr>
        <p:spPr>
          <a:xfrm>
            <a:off x="0" y="6705600"/>
            <a:ext cx="32004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8513" indent="-798513" algn="l"/>
            <a:r>
              <a:rPr lang="en-US" sz="3600" dirty="0"/>
              <a:t>4. The chrono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Appropriate + and – operators are provided</a:t>
            </a:r>
          </a:p>
          <a:p>
            <a:r>
              <a:rPr lang="en-US" dirty="0"/>
              <a:t>duration can be passed to std::</a:t>
            </a:r>
            <a:r>
              <a:rPr lang="en-US" dirty="0" err="1"/>
              <a:t>this_thread</a:t>
            </a:r>
            <a:r>
              <a:rPr lang="en-US" dirty="0"/>
              <a:t>::</a:t>
            </a:r>
            <a:r>
              <a:rPr lang="en-US" dirty="0" err="1"/>
              <a:t>sleep_for</a:t>
            </a:r>
            <a:r>
              <a:rPr lang="en-US" dirty="0"/>
              <a:t>()</a:t>
            </a:r>
          </a:p>
          <a:p>
            <a:r>
              <a:rPr lang="en-US" dirty="0" err="1"/>
              <a:t>time_point</a:t>
            </a:r>
            <a:r>
              <a:rPr lang="en-US" dirty="0"/>
              <a:t> can be passed to std::</a:t>
            </a:r>
            <a:r>
              <a:rPr lang="en-US" dirty="0" err="1"/>
              <a:t>this_thread</a:t>
            </a:r>
            <a:r>
              <a:rPr lang="en-US" dirty="0"/>
              <a:t>::</a:t>
            </a:r>
            <a:r>
              <a:rPr lang="en-US" dirty="0" err="1"/>
              <a:t>sleep_until</a:t>
            </a:r>
            <a:endParaRPr lang="en-US" dirty="0"/>
          </a:p>
          <a:p>
            <a:r>
              <a:rPr lang="en-US" dirty="0"/>
              <a:t>Convenient user-defined literal operators are provided in the std::</a:t>
            </a:r>
            <a:r>
              <a:rPr lang="en-US" dirty="0" err="1"/>
              <a:t>chrono_literals</a:t>
            </a:r>
            <a:r>
              <a:rPr lang="en-US" dirty="0"/>
              <a:t> namespace.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3225A748-63FF-4D16-8A45-D6DCB91AC20E}"/>
              </a:ext>
            </a:extLst>
          </p:cNvPr>
          <p:cNvSpPr/>
          <p:nvPr/>
        </p:nvSpPr>
        <p:spPr>
          <a:xfrm>
            <a:off x="0" y="6705600"/>
            <a:ext cx="36576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7388" indent="-687388" algn="l">
              <a:tabLst>
                <a:tab pos="687388" algn="l"/>
              </a:tabLst>
            </a:pPr>
            <a:r>
              <a:rPr lang="en-US" sz="4000" dirty="0"/>
              <a:t>5. Race conditions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917DA6-37ED-43A9-BE36-43CBB326B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549408"/>
              </p:ext>
            </p:extLst>
          </p:nvPr>
        </p:nvGraphicFramePr>
        <p:xfrm>
          <a:off x="474306" y="1620202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094">
                  <a:extLst>
                    <a:ext uri="{9D8B030D-6E8A-4147-A177-3AD203B41FA5}">
                      <a16:colId xmlns:a16="http://schemas.microsoft.com/office/drawing/2014/main" val="2687505203"/>
                    </a:ext>
                  </a:extLst>
                </a:gridCol>
                <a:gridCol w="2836506">
                  <a:extLst>
                    <a:ext uri="{9D8B030D-6E8A-4147-A177-3AD203B41FA5}">
                      <a16:colId xmlns:a16="http://schemas.microsoft.com/office/drawing/2014/main" val="152010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2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400" dirty="0"/>
                        <a:t>Two threads execute code conditionally on the value of a flag then resets the flag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Both execute the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2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2400" dirty="0"/>
                        <a:t>Two threads increment an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One increment is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0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2400" dirty="0"/>
                        <a:t>One thread writes to an integer and another reads the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The reader reads a corrupted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 startAt="4"/>
                      </a:pPr>
                      <a:r>
                        <a:rPr lang="en-US" sz="2400" dirty="0"/>
                        <a:t>One thread writes to an integer and another reads the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The reader reads the old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87904"/>
                  </a:ext>
                </a:extLst>
              </a:tr>
              <a:tr h="207547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sz="2400" dirty="0"/>
                        <a:t>One thread writes to an integer A and then sets a flag B, the second loops until B is set and then reads from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The second thread reads the old value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38391"/>
                  </a:ext>
                </a:extLst>
              </a:tr>
            </a:tbl>
          </a:graphicData>
        </a:graphic>
      </p:graphicFrame>
      <p:sp>
        <p:nvSpPr>
          <p:cNvPr id="3" name="PB">
            <a:extLst>
              <a:ext uri="{FF2B5EF4-FFF2-40B4-BE49-F238E27FC236}">
                <a16:creationId xmlns:a16="http://schemas.microsoft.com/office/drawing/2014/main" id="{896A5B61-F774-4459-832B-8083140D01F0}"/>
              </a:ext>
            </a:extLst>
          </p:cNvPr>
          <p:cNvSpPr/>
          <p:nvPr/>
        </p:nvSpPr>
        <p:spPr>
          <a:xfrm>
            <a:off x="0" y="6705600"/>
            <a:ext cx="4114800" cy="152400"/>
          </a:xfrm>
          <a:prstGeom prst="rect">
            <a:avLst/>
          </a:prstGeom>
          <a:solidFill>
            <a:srgbClr val="03D3FC"/>
          </a:solidFill>
          <a:ln>
            <a:solidFill>
              <a:srgbClr val="03D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1300</Words>
  <Application>Microsoft Office PowerPoint</Application>
  <PresentationFormat>On-screen Show (4:3)</PresentationFormat>
  <Paragraphs>160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The C++ Thread Library</vt:lpstr>
      <vt:lpstr>Agenda</vt:lpstr>
      <vt:lpstr>Agenda</vt:lpstr>
      <vt:lpstr>1. Motivation for the C++ thread library</vt:lpstr>
      <vt:lpstr>2. Creating a thread using callable objects</vt:lpstr>
      <vt:lpstr>3. join() and detach()</vt:lpstr>
      <vt:lpstr>4. The chrono library</vt:lpstr>
      <vt:lpstr>4. The chrono library</vt:lpstr>
      <vt:lpstr>5. Race conditions</vt:lpstr>
      <vt:lpstr>5. Causes of Race Conditions</vt:lpstr>
      <vt:lpstr>5. How to Avoid Race conditions</vt:lpstr>
      <vt:lpstr>6. std::atomic and std::mutex</vt:lpstr>
      <vt:lpstr>6. std::atomic vs std::mutex</vt:lpstr>
      <vt:lpstr>7. std::lock_guard vs std::unique_lock</vt:lpstr>
      <vt:lpstr>8. condition_variable</vt:lpstr>
      <vt:lpstr>9. Deadlocks and how to avoid them</vt:lpstr>
      <vt:lpstr>9. Deadlocks and how to avoid them</vt:lpstr>
      <vt:lpstr>10. Returning a value from a thread</vt:lpstr>
      <vt:lpstr>11. std::future and std::promise</vt:lpstr>
      <vt:lpstr>12.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812</cp:revision>
  <dcterms:created xsi:type="dcterms:W3CDTF">2018-03-26T13:04:32Z</dcterms:created>
  <dcterms:modified xsi:type="dcterms:W3CDTF">2020-08-18T00:56:57Z</dcterms:modified>
</cp:coreProperties>
</file>