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56" r:id="rId2"/>
    <p:sldId id="277" r:id="rId3"/>
    <p:sldId id="276" r:id="rId4"/>
    <p:sldId id="279" r:id="rId5"/>
    <p:sldId id="286" r:id="rId6"/>
    <p:sldId id="281" r:id="rId7"/>
    <p:sldId id="282" r:id="rId8"/>
    <p:sldId id="280" r:id="rId9"/>
    <p:sldId id="459" r:id="rId10"/>
    <p:sldId id="469" r:id="rId11"/>
    <p:sldId id="470" r:id="rId12"/>
    <p:sldId id="471" r:id="rId13"/>
    <p:sldId id="278" r:id="rId14"/>
    <p:sldId id="460" r:id="rId15"/>
    <p:sldId id="466" r:id="rId16"/>
    <p:sldId id="467" r:id="rId17"/>
    <p:sldId id="284" r:id="rId18"/>
    <p:sldId id="261" r:id="rId19"/>
    <p:sldId id="266" r:id="rId20"/>
    <p:sldId id="267" r:id="rId21"/>
    <p:sldId id="268" r:id="rId22"/>
    <p:sldId id="269" r:id="rId23"/>
    <p:sldId id="270" r:id="rId24"/>
    <p:sldId id="260" r:id="rId25"/>
    <p:sldId id="271" r:id="rId26"/>
    <p:sldId id="272" r:id="rId27"/>
    <p:sldId id="273" r:id="rId28"/>
    <p:sldId id="283" r:id="rId29"/>
    <p:sldId id="468" r:id="rId30"/>
    <p:sldId id="461" r:id="rId31"/>
    <p:sldId id="465" r:id="rId32"/>
    <p:sldId id="464" r:id="rId33"/>
    <p:sldId id="462" r:id="rId34"/>
    <p:sldId id="463" r:id="rId35"/>
    <p:sldId id="47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60" autoAdjust="0"/>
  </p:normalViewPr>
  <p:slideViewPr>
    <p:cSldViewPr>
      <p:cViewPr>
        <p:scale>
          <a:sx n="90" d="100"/>
          <a:sy n="90" d="100"/>
        </p:scale>
        <p:origin x="1178" y="3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775FF03-7D5C-4965-9CA8-AC23E9C2B541}" type="datetimeFigureOut">
              <a:rPr lang="en-US" smtClean="0"/>
              <a:t>7/19/2025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B18970-BA84-4C10-864B-24AF29AB586C}" type="slidenum">
              <a:rPr lang="en-US" smtClean="0"/>
              <a:t>‹#›</a:t>
            </a:fld>
            <a:endParaRPr lang="en-US"/>
          </a:p>
        </p:txBody>
      </p:sp>
    </p:spTree>
    <p:extLst>
      <p:ext uri="{BB962C8B-B14F-4D97-AF65-F5344CB8AC3E}">
        <p14:creationId xmlns:p14="http://schemas.microsoft.com/office/powerpoint/2010/main" val="2465768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B18970-BA84-4C10-864B-24AF29AB586C}" type="slidenum">
              <a:rPr lang="en-US" smtClean="0"/>
              <a:t>1</a:t>
            </a:fld>
            <a:endParaRPr lang="en-US"/>
          </a:p>
        </p:txBody>
      </p:sp>
    </p:spTree>
    <p:extLst>
      <p:ext uri="{BB962C8B-B14F-4D97-AF65-F5344CB8AC3E}">
        <p14:creationId xmlns:p14="http://schemas.microsoft.com/office/powerpoint/2010/main" val="42433849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B18970-BA84-4C10-864B-24AF29AB586C}" type="slidenum">
              <a:rPr lang="en-US" smtClean="0"/>
              <a:t>24</a:t>
            </a:fld>
            <a:endParaRPr lang="en-US"/>
          </a:p>
        </p:txBody>
      </p:sp>
    </p:spTree>
    <p:extLst>
      <p:ext uri="{BB962C8B-B14F-4D97-AF65-F5344CB8AC3E}">
        <p14:creationId xmlns:p14="http://schemas.microsoft.com/office/powerpoint/2010/main" val="18528814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4272960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404466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6549373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
        <p:nvSpPr>
          <p:cNvPr id="9" name="Rectangle 8">
            <a:extLst>
              <a:ext uri="{FF2B5EF4-FFF2-40B4-BE49-F238E27FC236}">
                <a16:creationId xmlns:a16="http://schemas.microsoft.com/office/drawing/2014/main" id="{494CE6AF-D938-7C85-3949-7D2A7663097B}"/>
              </a:ext>
            </a:extLst>
          </p:cNvPr>
          <p:cNvSpPr/>
          <p:nvPr userDrawn="1"/>
        </p:nvSpPr>
        <p:spPr>
          <a:xfrm flipV="1">
            <a:off x="457200" y="1324294"/>
            <a:ext cx="8229600" cy="45719"/>
          </a:xfrm>
          <a:prstGeom prst="rect">
            <a:avLst/>
          </a:prstGeom>
          <a:gradFill flip="none" rotWithShape="1">
            <a:gsLst>
              <a:gs pos="0">
                <a:schemeClr val="accent1">
                  <a:tint val="66000"/>
                  <a:satMod val="160000"/>
                </a:schemeClr>
              </a:gs>
              <a:gs pos="30000">
                <a:srgbClr val="0070C0"/>
              </a:gs>
              <a:gs pos="60000">
                <a:schemeClr val="accent1">
                  <a:tint val="23500"/>
                  <a:satMod val="160000"/>
                </a:scheme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8321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43982D4-381D-4B7B-A1A5-B3B6E72EF21D}" type="datetimeFigureOut">
              <a:rPr lang="en-US" smtClean="0"/>
              <a:t>7/19/2025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508257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43982D4-381D-4B7B-A1A5-B3B6E72EF21D}"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403956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43982D4-381D-4B7B-A1A5-B3B6E72EF21D}" type="datetimeFigureOut">
              <a:rPr lang="en-US" smtClean="0"/>
              <a:t>7/19/2025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082976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43982D4-381D-4B7B-A1A5-B3B6E72EF21D}" type="datetimeFigureOut">
              <a:rPr lang="en-US" smtClean="0"/>
              <a:t>7/19/2025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18209362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43982D4-381D-4B7B-A1A5-B3B6E72EF21D}" type="datetimeFigureOut">
              <a:rPr lang="en-US" smtClean="0"/>
              <a:t>7/19/2025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632784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33759366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43982D4-381D-4B7B-A1A5-B3B6E72EF21D}" type="datetimeFigureOut">
              <a:rPr lang="en-US" smtClean="0"/>
              <a:t>7/19/2025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E9E1C58-9764-4FBC-AFC2-4E640D57BFFA}" type="slidenum">
              <a:rPr lang="en-US" smtClean="0"/>
              <a:t>‹#›</a:t>
            </a:fld>
            <a:endParaRPr lang="en-US"/>
          </a:p>
        </p:txBody>
      </p:sp>
    </p:spTree>
    <p:extLst>
      <p:ext uri="{BB962C8B-B14F-4D97-AF65-F5344CB8AC3E}">
        <p14:creationId xmlns:p14="http://schemas.microsoft.com/office/powerpoint/2010/main" val="2124193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3982D4-381D-4B7B-A1A5-B3B6E72EF21D}" type="datetimeFigureOut">
              <a:rPr lang="en-US" smtClean="0"/>
              <a:t>7/19/2025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9E1C58-9764-4FBC-AFC2-4E640D57BFFA}" type="slidenum">
              <a:rPr lang="en-US" smtClean="0"/>
              <a:t>‹#›</a:t>
            </a:fld>
            <a:endParaRPr lang="en-US"/>
          </a:p>
        </p:txBody>
      </p:sp>
    </p:spTree>
    <p:extLst>
      <p:ext uri="{BB962C8B-B14F-4D97-AF65-F5344CB8AC3E}">
        <p14:creationId xmlns:p14="http://schemas.microsoft.com/office/powerpoint/2010/main" val="2277254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1"/>
            <a:ext cx="7772400" cy="2228850"/>
          </a:xfrm>
        </p:spPr>
        <p:txBody>
          <a:bodyPr>
            <a:normAutofit/>
          </a:bodyPr>
          <a:lstStyle/>
          <a:p>
            <a:r>
              <a:rPr lang="en-US"/>
              <a:t>The Principles You Need to Know</a:t>
            </a:r>
            <a:br>
              <a:rPr lang="en-US"/>
            </a:br>
            <a:br>
              <a:rPr lang="en-US"/>
            </a:br>
            <a:r>
              <a:rPr lang="en-US"/>
              <a:t> </a:t>
            </a:r>
            <a:r>
              <a:rPr lang="en-US" sz="4000"/>
              <a:t>(and those you should forget)</a:t>
            </a:r>
            <a:endParaRPr lang="en-US" dirty="0"/>
          </a:p>
        </p:txBody>
      </p:sp>
      <p:sp>
        <p:nvSpPr>
          <p:cNvPr id="3" name="Subtitle 2"/>
          <p:cNvSpPr>
            <a:spLocks noGrp="1"/>
          </p:cNvSpPr>
          <p:nvPr>
            <p:ph type="subTitle" idx="1"/>
          </p:nvPr>
        </p:nvSpPr>
        <p:spPr>
          <a:xfrm>
            <a:off x="1371600" y="4953000"/>
            <a:ext cx="6400800" cy="838200"/>
          </a:xfrm>
        </p:spPr>
        <p:txBody>
          <a:bodyPr/>
          <a:lstStyle/>
          <a:p>
            <a:r>
              <a:rPr lang="en-US"/>
              <a:t>David Sackstein</a:t>
            </a:r>
            <a:endParaRPr lang="en-US" dirty="0"/>
          </a:p>
        </p:txBody>
      </p:sp>
    </p:spTree>
    <p:extLst>
      <p:ext uri="{BB962C8B-B14F-4D97-AF65-F5344CB8AC3E}">
        <p14:creationId xmlns:p14="http://schemas.microsoft.com/office/powerpoint/2010/main" val="1682301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06A7195-A5E3-B0E7-DDD9-6A3DED938EB3}"/>
              </a:ext>
            </a:extLst>
          </p:cNvPr>
          <p:cNvSpPr txBox="1">
            <a:spLocks/>
          </p:cNvSpPr>
          <p:nvPr/>
        </p:nvSpPr>
        <p:spPr>
          <a:xfrm>
            <a:off x="304800" y="256703"/>
            <a:ext cx="3200400" cy="6534913"/>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a:r>
              <a:rPr lang="en-US" sz="2800" dirty="0"/>
              <a:t>Too long</a:t>
            </a:r>
          </a:p>
          <a:p>
            <a:pPr marL="400050"/>
            <a:r>
              <a:rPr lang="en-US" sz="2800" dirty="0"/>
              <a:t>Too much detail</a:t>
            </a:r>
          </a:p>
        </p:txBody>
      </p:sp>
      <p:pic>
        <p:nvPicPr>
          <p:cNvPr id="7" name="Picture 6">
            <a:extLst>
              <a:ext uri="{FF2B5EF4-FFF2-40B4-BE49-F238E27FC236}">
                <a16:creationId xmlns:a16="http://schemas.microsoft.com/office/drawing/2014/main" id="{3CDEA7EA-E236-8E86-B582-20804E613D34}"/>
              </a:ext>
            </a:extLst>
          </p:cNvPr>
          <p:cNvPicPr>
            <a:picLocks noChangeAspect="1"/>
          </p:cNvPicPr>
          <p:nvPr/>
        </p:nvPicPr>
        <p:blipFill>
          <a:blip r:embed="rId2"/>
          <a:stretch>
            <a:fillRect/>
          </a:stretch>
        </p:blipFill>
        <p:spPr>
          <a:xfrm>
            <a:off x="3581400" y="228600"/>
            <a:ext cx="5105400" cy="6534913"/>
          </a:xfrm>
          <a:prstGeom prst="rect">
            <a:avLst/>
          </a:prstGeom>
          <a:ln w="6350">
            <a:solidFill>
              <a:schemeClr val="accent1"/>
            </a:solidFill>
          </a:ln>
        </p:spPr>
      </p:pic>
    </p:spTree>
    <p:extLst>
      <p:ext uri="{BB962C8B-B14F-4D97-AF65-F5344CB8AC3E}">
        <p14:creationId xmlns:p14="http://schemas.microsoft.com/office/powerpoint/2010/main" val="534982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79FB9-EAD8-314F-6C6E-33430D23BE4D}"/>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4E8CEF8-AA6B-2D18-C26B-C16D69FDAF05}"/>
              </a:ext>
            </a:extLst>
          </p:cNvPr>
          <p:cNvSpPr txBox="1">
            <a:spLocks/>
          </p:cNvSpPr>
          <p:nvPr/>
        </p:nvSpPr>
        <p:spPr>
          <a:xfrm>
            <a:off x="304800" y="228600"/>
            <a:ext cx="8763000" cy="990600"/>
          </a:xfrm>
          <a:prstGeom prst="rect">
            <a:avLst/>
          </a:prstGeom>
        </p:spPr>
        <p:txBody>
          <a:bodyPr>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400050"/>
            <a:r>
              <a:rPr lang="en-US" sz="2400" dirty="0"/>
              <a:t>After extraction of methods, the method is clearer</a:t>
            </a:r>
          </a:p>
          <a:p>
            <a:pPr marL="400050"/>
            <a:r>
              <a:rPr lang="en-US" sz="2400" dirty="0"/>
              <a:t>But there are mixed levels of abstraction</a:t>
            </a:r>
          </a:p>
        </p:txBody>
      </p:sp>
      <p:pic>
        <p:nvPicPr>
          <p:cNvPr id="4" name="Picture 3">
            <a:extLst>
              <a:ext uri="{FF2B5EF4-FFF2-40B4-BE49-F238E27FC236}">
                <a16:creationId xmlns:a16="http://schemas.microsoft.com/office/drawing/2014/main" id="{5B93A1E3-877E-4CA7-00AF-188C75F2E7E0}"/>
              </a:ext>
            </a:extLst>
          </p:cNvPr>
          <p:cNvPicPr>
            <a:picLocks noChangeAspect="1"/>
          </p:cNvPicPr>
          <p:nvPr/>
        </p:nvPicPr>
        <p:blipFill>
          <a:blip r:embed="rId2"/>
          <a:stretch>
            <a:fillRect/>
          </a:stretch>
        </p:blipFill>
        <p:spPr>
          <a:xfrm>
            <a:off x="381000" y="1295400"/>
            <a:ext cx="7620000" cy="5297929"/>
          </a:xfrm>
          <a:prstGeom prst="rect">
            <a:avLst/>
          </a:prstGeom>
          <a:ln w="6350">
            <a:solidFill>
              <a:schemeClr val="accent1"/>
            </a:solidFill>
          </a:ln>
        </p:spPr>
      </p:pic>
    </p:spTree>
    <p:extLst>
      <p:ext uri="{BB962C8B-B14F-4D97-AF65-F5344CB8AC3E}">
        <p14:creationId xmlns:p14="http://schemas.microsoft.com/office/powerpoint/2010/main" val="24387862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4A194C-C5B6-28C9-56E2-5BDD2737468C}"/>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F5F2D3F-F697-511C-6107-4E3B4A3E8D35}"/>
              </a:ext>
            </a:extLst>
          </p:cNvPr>
          <p:cNvSpPr txBox="1">
            <a:spLocks/>
          </p:cNvSpPr>
          <p:nvPr/>
        </p:nvSpPr>
        <p:spPr>
          <a:xfrm>
            <a:off x="381000" y="381000"/>
            <a:ext cx="7620000" cy="1752600"/>
          </a:xfrm>
          <a:prstGeom prst="rect">
            <a:avLst/>
          </a:prstGeom>
        </p:spPr>
        <p:txBody>
          <a:bodyPr>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514350" indent="-457200"/>
            <a:r>
              <a:rPr lang="en-US" sz="2800" dirty="0"/>
              <a:t>After further extraction </a:t>
            </a:r>
            <a:r>
              <a:rPr lang="en-US" sz="2800" dirty="0" err="1"/>
              <a:t>runProcess</a:t>
            </a:r>
            <a:r>
              <a:rPr lang="en-US" sz="2800" dirty="0"/>
              <a:t> does only one thing.</a:t>
            </a:r>
          </a:p>
          <a:p>
            <a:pPr marL="514350" indent="-457200"/>
            <a:r>
              <a:rPr lang="en-US" sz="2800" dirty="0"/>
              <a:t>It breaks down the process into 3 parts at the same level of abstraction</a:t>
            </a:r>
          </a:p>
        </p:txBody>
      </p:sp>
      <p:pic>
        <p:nvPicPr>
          <p:cNvPr id="3" name="Picture 2">
            <a:extLst>
              <a:ext uri="{FF2B5EF4-FFF2-40B4-BE49-F238E27FC236}">
                <a16:creationId xmlns:a16="http://schemas.microsoft.com/office/drawing/2014/main" id="{48D3D515-98CA-4319-03A0-870B93E7DEC2}"/>
              </a:ext>
            </a:extLst>
          </p:cNvPr>
          <p:cNvPicPr>
            <a:picLocks noChangeAspect="1"/>
          </p:cNvPicPr>
          <p:nvPr/>
        </p:nvPicPr>
        <p:blipFill>
          <a:blip r:embed="rId2"/>
          <a:stretch>
            <a:fillRect/>
          </a:stretch>
        </p:blipFill>
        <p:spPr>
          <a:xfrm>
            <a:off x="990600" y="2590800"/>
            <a:ext cx="5257800" cy="2247608"/>
          </a:xfrm>
          <a:prstGeom prst="rect">
            <a:avLst/>
          </a:prstGeom>
          <a:ln w="6350">
            <a:solidFill>
              <a:schemeClr val="accent1"/>
            </a:solidFill>
          </a:ln>
        </p:spPr>
      </p:pic>
    </p:spTree>
    <p:extLst>
      <p:ext uri="{BB962C8B-B14F-4D97-AF65-F5344CB8AC3E}">
        <p14:creationId xmlns:p14="http://schemas.microsoft.com/office/powerpoint/2010/main" val="12889960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The Single Responsibility Principle</a:t>
            </a:r>
          </a:p>
        </p:txBody>
      </p:sp>
      <p:sp>
        <p:nvSpPr>
          <p:cNvPr id="3" name="Content Placeholder 2"/>
          <p:cNvSpPr>
            <a:spLocks noGrp="1"/>
          </p:cNvSpPr>
          <p:nvPr>
            <p:ph idx="1"/>
          </p:nvPr>
        </p:nvSpPr>
        <p:spPr>
          <a:xfrm>
            <a:off x="457200" y="1600200"/>
            <a:ext cx="8229600" cy="4525963"/>
          </a:xfrm>
        </p:spPr>
        <p:txBody>
          <a:bodyPr>
            <a:normAutofit/>
          </a:bodyPr>
          <a:lstStyle/>
          <a:p>
            <a:r>
              <a:rPr lang="en-US" dirty="0">
                <a:solidFill>
                  <a:schemeClr val="tx2"/>
                </a:solidFill>
              </a:rPr>
              <a:t>Each file, class, function, library should have one responsibility.</a:t>
            </a:r>
          </a:p>
          <a:p>
            <a:r>
              <a:rPr lang="en-US" dirty="0">
                <a:solidFill>
                  <a:schemeClr val="tx2"/>
                </a:solidFill>
              </a:rPr>
              <a:t>One file should contain only one class</a:t>
            </a:r>
          </a:p>
          <a:p>
            <a:r>
              <a:rPr lang="en-US" dirty="0">
                <a:solidFill>
                  <a:schemeClr val="tx2"/>
                </a:solidFill>
              </a:rPr>
              <a:t>Responsibilities can often be measured in size:</a:t>
            </a:r>
          </a:p>
          <a:p>
            <a:pPr lvl="1"/>
            <a:r>
              <a:rPr lang="en-US" dirty="0">
                <a:solidFill>
                  <a:schemeClr val="tx2"/>
                </a:solidFill>
              </a:rPr>
              <a:t>File &lt; 200 lines</a:t>
            </a:r>
          </a:p>
          <a:p>
            <a:pPr lvl="1"/>
            <a:r>
              <a:rPr lang="en-US" dirty="0">
                <a:solidFill>
                  <a:schemeClr val="tx2"/>
                </a:solidFill>
              </a:rPr>
              <a:t>Function &lt; 15 lines</a:t>
            </a:r>
          </a:p>
          <a:p>
            <a:pPr lvl="1"/>
            <a:r>
              <a:rPr lang="en-US" dirty="0">
                <a:solidFill>
                  <a:schemeClr val="tx2"/>
                </a:solidFill>
              </a:rPr>
              <a:t>Class header &lt; 50 lines</a:t>
            </a:r>
          </a:p>
          <a:p>
            <a:pPr lvl="1"/>
            <a:r>
              <a:rPr lang="en-US" dirty="0">
                <a:solidFill>
                  <a:schemeClr val="tx2"/>
                </a:solidFill>
              </a:rPr>
              <a:t>Class source &lt; 200 lines</a:t>
            </a:r>
          </a:p>
          <a:p>
            <a:pPr lvl="1"/>
            <a:endParaRPr lang="en-US" dirty="0"/>
          </a:p>
        </p:txBody>
      </p:sp>
    </p:spTree>
    <p:extLst>
      <p:ext uri="{BB962C8B-B14F-4D97-AF65-F5344CB8AC3E}">
        <p14:creationId xmlns:p14="http://schemas.microsoft.com/office/powerpoint/2010/main" val="2874451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Single Responsibility Principle</a:t>
            </a:r>
          </a:p>
        </p:txBody>
      </p:sp>
      <p:sp>
        <p:nvSpPr>
          <p:cNvPr id="3" name="Content Placeholder 2"/>
          <p:cNvSpPr>
            <a:spLocks noGrp="1"/>
          </p:cNvSpPr>
          <p:nvPr>
            <p:ph idx="1"/>
          </p:nvPr>
        </p:nvSpPr>
        <p:spPr/>
        <p:txBody>
          <a:bodyPr/>
          <a:lstStyle/>
          <a:p>
            <a:r>
              <a:rPr lang="en-US" dirty="0">
                <a:solidFill>
                  <a:schemeClr val="tx2"/>
                </a:solidFill>
              </a:rPr>
              <a:t>A good indication of SRP violations is a lack of cohesiveness.</a:t>
            </a:r>
          </a:p>
          <a:p>
            <a:r>
              <a:rPr lang="en-US" dirty="0">
                <a:solidFill>
                  <a:schemeClr val="tx2"/>
                </a:solidFill>
              </a:rPr>
              <a:t>A cohesive class is one in which most fields are referenced by most methods. </a:t>
            </a:r>
          </a:p>
          <a:p>
            <a:r>
              <a:rPr lang="en-US" dirty="0">
                <a:solidFill>
                  <a:schemeClr val="tx2"/>
                </a:solidFill>
              </a:rPr>
              <a:t>An island of associated fields and methods should really be a class by itself.</a:t>
            </a:r>
          </a:p>
          <a:p>
            <a:r>
              <a:rPr lang="en-US" dirty="0">
                <a:solidFill>
                  <a:schemeClr val="tx2"/>
                </a:solidFill>
              </a:rPr>
              <a:t>Extract islands as classes.</a:t>
            </a:r>
          </a:p>
          <a:p>
            <a:endParaRPr lang="en-US" dirty="0">
              <a:solidFill>
                <a:schemeClr val="tx2"/>
              </a:solidFill>
            </a:endParaRPr>
          </a:p>
          <a:p>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a:t>All rights reserved</a:t>
            </a:r>
          </a:p>
        </p:txBody>
      </p:sp>
    </p:spTree>
    <p:extLst>
      <p:ext uri="{BB962C8B-B14F-4D97-AF65-F5344CB8AC3E}">
        <p14:creationId xmlns:p14="http://schemas.microsoft.com/office/powerpoint/2010/main" val="1826853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2D9E4CDF-4D37-C38A-5314-557061221A8A}"/>
              </a:ext>
            </a:extLst>
          </p:cNvPr>
          <p:cNvPicPr>
            <a:picLocks noChangeAspect="1"/>
          </p:cNvPicPr>
          <p:nvPr/>
        </p:nvPicPr>
        <p:blipFill>
          <a:blip r:embed="rId2"/>
          <a:stretch>
            <a:fillRect/>
          </a:stretch>
        </p:blipFill>
        <p:spPr>
          <a:xfrm>
            <a:off x="247354" y="402166"/>
            <a:ext cx="4019845" cy="5870321"/>
          </a:xfrm>
          <a:prstGeom prst="rect">
            <a:avLst/>
          </a:prstGeom>
          <a:ln w="6350">
            <a:solidFill>
              <a:schemeClr val="accent1">
                <a:shade val="15000"/>
              </a:schemeClr>
            </a:solidFill>
          </a:ln>
        </p:spPr>
      </p:pic>
      <p:sp>
        <p:nvSpPr>
          <p:cNvPr id="12" name="Right Brace 11">
            <a:extLst>
              <a:ext uri="{FF2B5EF4-FFF2-40B4-BE49-F238E27FC236}">
                <a16:creationId xmlns:a16="http://schemas.microsoft.com/office/drawing/2014/main" id="{F450AC80-6E4A-E86C-E289-0E14FDCB2E45}"/>
              </a:ext>
            </a:extLst>
          </p:cNvPr>
          <p:cNvSpPr/>
          <p:nvPr/>
        </p:nvSpPr>
        <p:spPr>
          <a:xfrm>
            <a:off x="3886200" y="3733800"/>
            <a:ext cx="2286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ight Brace 15">
            <a:extLst>
              <a:ext uri="{FF2B5EF4-FFF2-40B4-BE49-F238E27FC236}">
                <a16:creationId xmlns:a16="http://schemas.microsoft.com/office/drawing/2014/main" id="{65500EE7-3C64-D2BE-7349-1C3EE8ED6D7D}"/>
              </a:ext>
            </a:extLst>
          </p:cNvPr>
          <p:cNvSpPr/>
          <p:nvPr/>
        </p:nvSpPr>
        <p:spPr>
          <a:xfrm>
            <a:off x="3886200" y="45720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Right Brace 16">
            <a:extLst>
              <a:ext uri="{FF2B5EF4-FFF2-40B4-BE49-F238E27FC236}">
                <a16:creationId xmlns:a16="http://schemas.microsoft.com/office/drawing/2014/main" id="{E29375B2-142C-B9AE-4681-45757C2DA669}"/>
              </a:ext>
            </a:extLst>
          </p:cNvPr>
          <p:cNvSpPr/>
          <p:nvPr/>
        </p:nvSpPr>
        <p:spPr>
          <a:xfrm>
            <a:off x="3886200" y="54102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Right Brace 18">
            <a:extLst>
              <a:ext uri="{FF2B5EF4-FFF2-40B4-BE49-F238E27FC236}">
                <a16:creationId xmlns:a16="http://schemas.microsoft.com/office/drawing/2014/main" id="{691B2167-BBFC-C492-030D-08DAC7BDB89F}"/>
              </a:ext>
            </a:extLst>
          </p:cNvPr>
          <p:cNvSpPr/>
          <p:nvPr/>
        </p:nvSpPr>
        <p:spPr>
          <a:xfrm>
            <a:off x="3886200" y="762000"/>
            <a:ext cx="228600" cy="6858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ight Brace 19">
            <a:extLst>
              <a:ext uri="{FF2B5EF4-FFF2-40B4-BE49-F238E27FC236}">
                <a16:creationId xmlns:a16="http://schemas.microsoft.com/office/drawing/2014/main" id="{F744AEB4-09B4-FA22-35F3-F037EF5B3B93}"/>
              </a:ext>
            </a:extLst>
          </p:cNvPr>
          <p:cNvSpPr/>
          <p:nvPr/>
        </p:nvSpPr>
        <p:spPr>
          <a:xfrm>
            <a:off x="3886200" y="16002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Right Brace 20">
            <a:extLst>
              <a:ext uri="{FF2B5EF4-FFF2-40B4-BE49-F238E27FC236}">
                <a16:creationId xmlns:a16="http://schemas.microsoft.com/office/drawing/2014/main" id="{B6D90AC1-E81F-4CA1-DED2-A772DB0E43E1}"/>
              </a:ext>
            </a:extLst>
          </p:cNvPr>
          <p:cNvSpPr/>
          <p:nvPr/>
        </p:nvSpPr>
        <p:spPr>
          <a:xfrm>
            <a:off x="3886200" y="2438400"/>
            <a:ext cx="228600" cy="6096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a:extLst>
              <a:ext uri="{FF2B5EF4-FFF2-40B4-BE49-F238E27FC236}">
                <a16:creationId xmlns:a16="http://schemas.microsoft.com/office/drawing/2014/main" id="{89C26060-DB6A-D9E7-8A40-10FC8FDD26E5}"/>
              </a:ext>
            </a:extLst>
          </p:cNvPr>
          <p:cNvSpPr/>
          <p:nvPr/>
        </p:nvSpPr>
        <p:spPr>
          <a:xfrm>
            <a:off x="3810000" y="1143000"/>
            <a:ext cx="1181100" cy="2933700"/>
          </a:xfrm>
          <a:prstGeom prst="arc">
            <a:avLst>
              <a:gd name="adj1" fmla="val 16200000"/>
              <a:gd name="adj2" fmla="val 5454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6FB6AAF5-FB54-520B-3AB0-2E647A125D4B}"/>
              </a:ext>
            </a:extLst>
          </p:cNvPr>
          <p:cNvSpPr/>
          <p:nvPr/>
        </p:nvSpPr>
        <p:spPr>
          <a:xfrm>
            <a:off x="3810000" y="1828800"/>
            <a:ext cx="1181100" cy="2933700"/>
          </a:xfrm>
          <a:prstGeom prst="arc">
            <a:avLst>
              <a:gd name="adj1" fmla="val 16200000"/>
              <a:gd name="adj2" fmla="val 5454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4729D6B6-B260-AF00-D494-C04B7829866A}"/>
              </a:ext>
            </a:extLst>
          </p:cNvPr>
          <p:cNvSpPr/>
          <p:nvPr/>
        </p:nvSpPr>
        <p:spPr>
          <a:xfrm>
            <a:off x="3810000" y="2781300"/>
            <a:ext cx="1181100" cy="2933700"/>
          </a:xfrm>
          <a:prstGeom prst="arc">
            <a:avLst>
              <a:gd name="adj1" fmla="val 16200000"/>
              <a:gd name="adj2" fmla="val 545427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Callout: Line 24">
            <a:extLst>
              <a:ext uri="{FF2B5EF4-FFF2-40B4-BE49-F238E27FC236}">
                <a16:creationId xmlns:a16="http://schemas.microsoft.com/office/drawing/2014/main" id="{9A1867D4-DC9B-450F-D29D-D67289381662}"/>
              </a:ext>
            </a:extLst>
          </p:cNvPr>
          <p:cNvSpPr/>
          <p:nvPr/>
        </p:nvSpPr>
        <p:spPr>
          <a:xfrm>
            <a:off x="6038555" y="533400"/>
            <a:ext cx="1790700" cy="381000"/>
          </a:xfrm>
          <a:prstGeom prst="borderCallout1">
            <a:avLst>
              <a:gd name="adj1" fmla="val 58750"/>
              <a:gd name="adj2" fmla="val -532"/>
              <a:gd name="adj3" fmla="val 248055"/>
              <a:gd name="adj4" fmla="val -70485"/>
            </a:avLst>
          </a:prstGeom>
          <a:no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Connectivity</a:t>
            </a:r>
          </a:p>
        </p:txBody>
      </p:sp>
      <p:sp>
        <p:nvSpPr>
          <p:cNvPr id="26" name="Callout: Line 25">
            <a:extLst>
              <a:ext uri="{FF2B5EF4-FFF2-40B4-BE49-F238E27FC236}">
                <a16:creationId xmlns:a16="http://schemas.microsoft.com/office/drawing/2014/main" id="{08C2A70A-2219-3CCE-5E32-4B6B8C0DD688}"/>
              </a:ext>
            </a:extLst>
          </p:cNvPr>
          <p:cNvSpPr/>
          <p:nvPr/>
        </p:nvSpPr>
        <p:spPr>
          <a:xfrm>
            <a:off x="6019800" y="1295400"/>
            <a:ext cx="1790700" cy="381000"/>
          </a:xfrm>
          <a:prstGeom prst="borderCallout1">
            <a:avLst>
              <a:gd name="adj1" fmla="val 58750"/>
              <a:gd name="adj2" fmla="val -532"/>
              <a:gd name="adj3" fmla="val 234722"/>
              <a:gd name="adj4" fmla="val -71667"/>
            </a:avLst>
          </a:prstGeom>
          <a:no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Battery</a:t>
            </a:r>
          </a:p>
        </p:txBody>
      </p:sp>
      <p:sp>
        <p:nvSpPr>
          <p:cNvPr id="27" name="Callout: Line 26">
            <a:extLst>
              <a:ext uri="{FF2B5EF4-FFF2-40B4-BE49-F238E27FC236}">
                <a16:creationId xmlns:a16="http://schemas.microsoft.com/office/drawing/2014/main" id="{3B915330-D5D6-2A5C-0E1B-0919D8483017}"/>
              </a:ext>
            </a:extLst>
          </p:cNvPr>
          <p:cNvSpPr/>
          <p:nvPr/>
        </p:nvSpPr>
        <p:spPr>
          <a:xfrm>
            <a:off x="6038555" y="2057400"/>
            <a:ext cx="1790700" cy="381000"/>
          </a:xfrm>
          <a:prstGeom prst="borderCallout1">
            <a:avLst>
              <a:gd name="adj1" fmla="val 58750"/>
              <a:gd name="adj2" fmla="val -532"/>
              <a:gd name="adj3" fmla="val 252500"/>
              <a:gd name="adj4" fmla="val -74267"/>
            </a:avLst>
          </a:prstGeom>
          <a:noFill/>
          <a:ln w="6350">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Display</a:t>
            </a:r>
          </a:p>
        </p:txBody>
      </p:sp>
      <p:sp>
        <p:nvSpPr>
          <p:cNvPr id="2" name="TextBox 1">
            <a:extLst>
              <a:ext uri="{FF2B5EF4-FFF2-40B4-BE49-F238E27FC236}">
                <a16:creationId xmlns:a16="http://schemas.microsoft.com/office/drawing/2014/main" id="{E40CE852-9B07-ED80-094F-F64FABE849B6}"/>
              </a:ext>
            </a:extLst>
          </p:cNvPr>
          <p:cNvSpPr txBox="1"/>
          <p:nvPr/>
        </p:nvSpPr>
        <p:spPr>
          <a:xfrm>
            <a:off x="5562600" y="3886200"/>
            <a:ext cx="3029246" cy="1569660"/>
          </a:xfrm>
          <a:prstGeom prst="rect">
            <a:avLst/>
          </a:prstGeom>
          <a:noFill/>
        </p:spPr>
        <p:txBody>
          <a:bodyPr wrap="square" rtlCol="0">
            <a:spAutoFit/>
          </a:bodyPr>
          <a:lstStyle/>
          <a:p>
            <a:r>
              <a:rPr lang="fr-FR" sz="2400" dirty="0" err="1"/>
              <a:t>IncohesiveDevice</a:t>
            </a:r>
            <a:r>
              <a:rPr lang="fr-FR" sz="2400" dirty="0"/>
              <a:t> has </a:t>
            </a:r>
            <a:r>
              <a:rPr lang="fr-FR" sz="2400" dirty="0" err="1"/>
              <a:t>three</a:t>
            </a:r>
            <a:r>
              <a:rPr lang="fr-FR" sz="2400" dirty="0"/>
              <a:t> </a:t>
            </a:r>
            <a:r>
              <a:rPr lang="fr-FR" sz="2400" dirty="0" err="1"/>
              <a:t>responsibilities</a:t>
            </a:r>
            <a:r>
              <a:rPr lang="fr-FR" sz="2400" dirty="0"/>
              <a:t> and </a:t>
            </a:r>
            <a:r>
              <a:rPr lang="fr-FR" sz="2400" dirty="0" err="1"/>
              <a:t>three</a:t>
            </a:r>
            <a:r>
              <a:rPr lang="fr-FR" sz="2400" dirty="0"/>
              <a:t> </a:t>
            </a:r>
            <a:r>
              <a:rPr lang="fr-FR" sz="2400" dirty="0" err="1"/>
              <a:t>islands</a:t>
            </a:r>
            <a:r>
              <a:rPr lang="fr-FR" sz="2400" dirty="0"/>
              <a:t> of </a:t>
            </a:r>
            <a:r>
              <a:rPr lang="fr-FR" sz="2400" dirty="0" err="1"/>
              <a:t>fields</a:t>
            </a:r>
            <a:r>
              <a:rPr lang="fr-FR" sz="2400" dirty="0"/>
              <a:t> and </a:t>
            </a:r>
            <a:r>
              <a:rPr lang="fr-FR" sz="2400" dirty="0" err="1"/>
              <a:t>methods</a:t>
            </a:r>
            <a:endParaRPr lang="en-US" sz="2400" dirty="0"/>
          </a:p>
        </p:txBody>
      </p:sp>
    </p:spTree>
    <p:extLst>
      <p:ext uri="{BB962C8B-B14F-4D97-AF65-F5344CB8AC3E}">
        <p14:creationId xmlns:p14="http://schemas.microsoft.com/office/powerpoint/2010/main" val="221755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BCFEA-29B1-4CAB-9C76-8F616B24EBD4}"/>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7326A0DF-B278-26A6-0AF0-558583635045}"/>
              </a:ext>
            </a:extLst>
          </p:cNvPr>
          <p:cNvPicPr>
            <a:picLocks noChangeAspect="1"/>
          </p:cNvPicPr>
          <p:nvPr/>
        </p:nvPicPr>
        <p:blipFill>
          <a:blip r:embed="rId2"/>
          <a:stretch>
            <a:fillRect/>
          </a:stretch>
        </p:blipFill>
        <p:spPr>
          <a:xfrm>
            <a:off x="381000" y="228600"/>
            <a:ext cx="3417866" cy="6085097"/>
          </a:xfrm>
          <a:prstGeom prst="rect">
            <a:avLst/>
          </a:prstGeom>
          <a:ln w="6350">
            <a:solidFill>
              <a:schemeClr val="accent1"/>
            </a:solidFill>
          </a:ln>
        </p:spPr>
      </p:pic>
      <p:pic>
        <p:nvPicPr>
          <p:cNvPr id="9" name="Picture 8">
            <a:extLst>
              <a:ext uri="{FF2B5EF4-FFF2-40B4-BE49-F238E27FC236}">
                <a16:creationId xmlns:a16="http://schemas.microsoft.com/office/drawing/2014/main" id="{3DDE6B42-598C-6C52-D7EA-E97D48D0DA00}"/>
              </a:ext>
            </a:extLst>
          </p:cNvPr>
          <p:cNvPicPr>
            <a:picLocks noChangeAspect="1"/>
          </p:cNvPicPr>
          <p:nvPr/>
        </p:nvPicPr>
        <p:blipFill>
          <a:blip r:embed="rId3"/>
          <a:stretch>
            <a:fillRect/>
          </a:stretch>
        </p:blipFill>
        <p:spPr>
          <a:xfrm>
            <a:off x="4114800" y="2590800"/>
            <a:ext cx="4752483" cy="3177374"/>
          </a:xfrm>
          <a:prstGeom prst="rect">
            <a:avLst/>
          </a:prstGeom>
          <a:ln w="6350">
            <a:solidFill>
              <a:schemeClr val="accent1"/>
            </a:solidFill>
          </a:ln>
        </p:spPr>
      </p:pic>
      <p:sp>
        <p:nvSpPr>
          <p:cNvPr id="2" name="TextBox 1">
            <a:extLst>
              <a:ext uri="{FF2B5EF4-FFF2-40B4-BE49-F238E27FC236}">
                <a16:creationId xmlns:a16="http://schemas.microsoft.com/office/drawing/2014/main" id="{4A89D993-F1C8-4F9A-7B66-68E07C06FB4B}"/>
              </a:ext>
            </a:extLst>
          </p:cNvPr>
          <p:cNvSpPr txBox="1"/>
          <p:nvPr/>
        </p:nvSpPr>
        <p:spPr>
          <a:xfrm>
            <a:off x="4114800" y="533400"/>
            <a:ext cx="4828682" cy="1107996"/>
          </a:xfrm>
          <a:prstGeom prst="rect">
            <a:avLst/>
          </a:prstGeom>
          <a:noFill/>
        </p:spPr>
        <p:txBody>
          <a:bodyPr wrap="square" rtlCol="0">
            <a:spAutoFit/>
          </a:bodyPr>
          <a:lstStyle/>
          <a:p>
            <a:pPr marL="342900" indent="-342900">
              <a:buFont typeface="Arial" panose="020B0604020202020204" pitchFamily="34" charset="0"/>
              <a:buChar char="•"/>
            </a:pPr>
            <a:r>
              <a:rPr lang="fr-FR" sz="2200" dirty="0" err="1"/>
              <a:t>Extract</a:t>
            </a:r>
            <a:r>
              <a:rPr lang="fr-FR" sz="2200" dirty="0"/>
              <a:t> classes</a:t>
            </a:r>
          </a:p>
          <a:p>
            <a:pPr marL="342900" indent="-342900">
              <a:buFont typeface="Arial" panose="020B0604020202020204" pitchFamily="34" charset="0"/>
              <a:buChar char="•"/>
            </a:pPr>
            <a:r>
              <a:rPr lang="fr-FR" sz="2200" dirty="0" err="1"/>
              <a:t>Device</a:t>
            </a:r>
            <a:r>
              <a:rPr lang="fr-FR" sz="2200" dirty="0"/>
              <a:t> </a:t>
            </a:r>
            <a:r>
              <a:rPr lang="fr-FR" sz="2200" dirty="0" err="1"/>
              <a:t>is</a:t>
            </a:r>
            <a:r>
              <a:rPr lang="fr-FR" sz="2200" dirty="0"/>
              <a:t> </a:t>
            </a:r>
            <a:r>
              <a:rPr lang="fr-FR" sz="2200" dirty="0" err="1"/>
              <a:t>now</a:t>
            </a:r>
            <a:r>
              <a:rPr lang="fr-FR" sz="2200" dirty="0"/>
              <a:t> a manager of </a:t>
            </a:r>
            <a:r>
              <a:rPr lang="fr-FR" sz="2200" dirty="0" err="1"/>
              <a:t>objects</a:t>
            </a:r>
            <a:r>
              <a:rPr lang="fr-FR" sz="2200" dirty="0"/>
              <a:t>, </a:t>
            </a:r>
            <a:r>
              <a:rPr lang="fr-FR" sz="2200" dirty="0" err="1"/>
              <a:t>each</a:t>
            </a:r>
            <a:r>
              <a:rPr lang="fr-FR" sz="2200" dirty="0"/>
              <a:t> </a:t>
            </a:r>
            <a:r>
              <a:rPr lang="fr-FR" sz="2200" dirty="0" err="1"/>
              <a:t>with</a:t>
            </a:r>
            <a:r>
              <a:rPr lang="fr-FR" sz="2200" dirty="0"/>
              <a:t> a single </a:t>
            </a:r>
            <a:r>
              <a:rPr lang="fr-FR" sz="2200" dirty="0" err="1"/>
              <a:t>responsibility</a:t>
            </a:r>
            <a:endParaRPr lang="en-US" sz="2200" dirty="0"/>
          </a:p>
        </p:txBody>
      </p:sp>
    </p:spTree>
    <p:extLst>
      <p:ext uri="{BB962C8B-B14F-4D97-AF65-F5344CB8AC3E}">
        <p14:creationId xmlns:p14="http://schemas.microsoft.com/office/powerpoint/2010/main" val="453465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3CA9A-E311-EF21-9C70-A5C9E4EFF3CD}"/>
              </a:ext>
            </a:extLst>
          </p:cNvPr>
          <p:cNvSpPr>
            <a:spLocks noGrp="1"/>
          </p:cNvSpPr>
          <p:nvPr>
            <p:ph type="title"/>
          </p:nvPr>
        </p:nvSpPr>
        <p:spPr/>
        <p:txBody>
          <a:bodyPr>
            <a:normAutofit/>
          </a:bodyPr>
          <a:lstStyle/>
          <a:p>
            <a:r>
              <a:rPr lang="en-US" dirty="0"/>
              <a:t>Encapsulation</a:t>
            </a:r>
          </a:p>
        </p:txBody>
      </p:sp>
      <p:sp>
        <p:nvSpPr>
          <p:cNvPr id="3" name="Content Placeholder 2">
            <a:extLst>
              <a:ext uri="{FF2B5EF4-FFF2-40B4-BE49-F238E27FC236}">
                <a16:creationId xmlns:a16="http://schemas.microsoft.com/office/drawing/2014/main" id="{0E740AC6-19FB-F210-B8A9-14268DC9BE03}"/>
              </a:ext>
            </a:extLst>
          </p:cNvPr>
          <p:cNvSpPr>
            <a:spLocks noGrp="1"/>
          </p:cNvSpPr>
          <p:nvPr>
            <p:ph idx="1"/>
          </p:nvPr>
        </p:nvSpPr>
        <p:spPr/>
        <p:txBody>
          <a:bodyPr>
            <a:normAutofit fontScale="92500"/>
          </a:bodyPr>
          <a:lstStyle/>
          <a:p>
            <a:r>
              <a:rPr lang="en-US" dirty="0">
                <a:solidFill>
                  <a:schemeClr val="tx2"/>
                </a:solidFill>
              </a:rPr>
              <a:t>The Three Pillars of Object-Oriented Design</a:t>
            </a:r>
          </a:p>
          <a:p>
            <a:pPr lvl="1"/>
            <a:r>
              <a:rPr lang="en-US" dirty="0">
                <a:solidFill>
                  <a:schemeClr val="tx2"/>
                </a:solidFill>
              </a:rPr>
              <a:t>Encapsulation</a:t>
            </a:r>
          </a:p>
          <a:p>
            <a:pPr lvl="1"/>
            <a:r>
              <a:rPr lang="en-US" dirty="0">
                <a:solidFill>
                  <a:schemeClr val="tx2"/>
                </a:solidFill>
              </a:rPr>
              <a:t>Polymorphism</a:t>
            </a:r>
          </a:p>
          <a:p>
            <a:pPr lvl="1"/>
            <a:r>
              <a:rPr lang="en-US" dirty="0">
                <a:solidFill>
                  <a:schemeClr val="tx2"/>
                </a:solidFill>
              </a:rPr>
              <a:t>Inheritance</a:t>
            </a:r>
          </a:p>
          <a:p>
            <a:r>
              <a:rPr lang="en-US" dirty="0">
                <a:solidFill>
                  <a:schemeClr val="tx2"/>
                </a:solidFill>
              </a:rPr>
              <a:t>Which do we need and which should we avoid?</a:t>
            </a:r>
          </a:p>
          <a:p>
            <a:pPr lvl="1"/>
            <a:r>
              <a:rPr lang="en-US" dirty="0">
                <a:solidFill>
                  <a:schemeClr val="tx2"/>
                </a:solidFill>
              </a:rPr>
              <a:t>Encapsulation is the most important </a:t>
            </a:r>
          </a:p>
          <a:p>
            <a:pPr lvl="1"/>
            <a:r>
              <a:rPr lang="en-US" dirty="0">
                <a:solidFill>
                  <a:schemeClr val="tx2"/>
                </a:solidFill>
              </a:rPr>
              <a:t>Polymorphism helps achieve encapsulation</a:t>
            </a:r>
          </a:p>
          <a:p>
            <a:pPr lvl="1"/>
            <a:r>
              <a:rPr lang="en-US" dirty="0">
                <a:solidFill>
                  <a:schemeClr val="tx2"/>
                </a:solidFill>
              </a:rPr>
              <a:t>Inheritance (code reuse) undermines encapsulation</a:t>
            </a:r>
          </a:p>
        </p:txBody>
      </p:sp>
    </p:spTree>
    <p:extLst>
      <p:ext uri="{BB962C8B-B14F-4D97-AF65-F5344CB8AC3E}">
        <p14:creationId xmlns:p14="http://schemas.microsoft.com/office/powerpoint/2010/main" val="5693271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457200" y="274638"/>
            <a:ext cx="8229600" cy="1143000"/>
          </a:xfrm>
          <a:noFill/>
          <a:ln w="0">
            <a:noFill/>
          </a:ln>
        </p:spPr>
        <p:txBody>
          <a:bodyPr anchor="ctr">
            <a:noAutofit/>
          </a:bodyPr>
          <a:lstStyle/>
          <a:p>
            <a:r>
              <a:rPr lang="en-US"/>
              <a:t>Two types of inheritance</a:t>
            </a:r>
          </a:p>
        </p:txBody>
      </p:sp>
      <p:sp>
        <p:nvSpPr>
          <p:cNvPr id="134" name="PlaceHolder 2"/>
          <p:cNvSpPr>
            <a:spLocks noGrp="1"/>
          </p:cNvSpPr>
          <p:nvPr>
            <p:ph idx="1"/>
          </p:nvPr>
        </p:nvSpPr>
        <p:spPr>
          <a:xfrm>
            <a:off x="457200" y="1600200"/>
            <a:ext cx="8229600" cy="4525963"/>
          </a:xfrm>
          <a:noFill/>
          <a:ln w="0">
            <a:noFill/>
          </a:ln>
        </p:spPr>
        <p:txBody>
          <a:bodyPr anchor="t">
            <a:normAutofit/>
          </a:bodyPr>
          <a:lstStyle/>
          <a:p>
            <a:r>
              <a:rPr lang="en-US" dirty="0">
                <a:solidFill>
                  <a:schemeClr val="tx2"/>
                </a:solidFill>
              </a:rPr>
              <a:t>Polymorphism: Inheritance of contract </a:t>
            </a:r>
          </a:p>
          <a:p>
            <a:pPr lvl="1"/>
            <a:r>
              <a:rPr lang="en-US" dirty="0">
                <a:solidFill>
                  <a:schemeClr val="tx2"/>
                </a:solidFill>
              </a:rPr>
              <a:t>A commitment by the implementor and</a:t>
            </a:r>
          </a:p>
          <a:p>
            <a:pPr lvl="1"/>
            <a:r>
              <a:rPr lang="en-US" dirty="0">
                <a:solidFill>
                  <a:schemeClr val="tx2"/>
                </a:solidFill>
              </a:rPr>
              <a:t>A capability a consumer can depend on</a:t>
            </a:r>
          </a:p>
          <a:p>
            <a:r>
              <a:rPr lang="en-US" dirty="0">
                <a:solidFill>
                  <a:schemeClr val="tx2"/>
                </a:solidFill>
              </a:rPr>
              <a:t>Code Reuse: Inheritance of implementation</a:t>
            </a:r>
          </a:p>
          <a:p>
            <a:pPr lvl="1"/>
            <a:r>
              <a:rPr lang="en-US" dirty="0">
                <a:solidFill>
                  <a:schemeClr val="tx2"/>
                </a:solidFill>
              </a:rPr>
              <a:t>Derived classes call methods of their base class</a:t>
            </a:r>
          </a:p>
          <a:p>
            <a:pPr lvl="1"/>
            <a:r>
              <a:rPr lang="en-US" dirty="0">
                <a:solidFill>
                  <a:schemeClr val="tx2"/>
                </a:solidFill>
              </a:rPr>
              <a:t>Template method: The base class also calls virtual methods of the derived class.</a:t>
            </a:r>
          </a:p>
          <a:p>
            <a:endParaRPr lang="en-US" dirty="0">
              <a:solidFill>
                <a:schemeClr val="tx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PlaceHolder 1"/>
          <p:cNvSpPr>
            <a:spLocks noGrp="1"/>
          </p:cNvSpPr>
          <p:nvPr>
            <p:ph type="title"/>
          </p:nvPr>
        </p:nvSpPr>
        <p:spPr>
          <a:xfrm>
            <a:off x="457200" y="274638"/>
            <a:ext cx="8229600" cy="1143000"/>
          </a:xfrm>
          <a:noFill/>
          <a:ln w="0">
            <a:noFill/>
          </a:ln>
        </p:spPr>
        <p:txBody>
          <a:bodyPr anchor="ctr">
            <a:noAutofit/>
          </a:bodyPr>
          <a:lstStyle/>
          <a:p>
            <a:r>
              <a:rPr lang="en-US" dirty="0"/>
              <a:t>Polymorphism: </a:t>
            </a:r>
            <a:r>
              <a:rPr lang="en-US" dirty="0">
                <a:solidFill>
                  <a:schemeClr val="accent3"/>
                </a:solidFill>
              </a:rPr>
              <a:t>Benefits</a:t>
            </a:r>
          </a:p>
        </p:txBody>
      </p:sp>
      <p:sp>
        <p:nvSpPr>
          <p:cNvPr id="143" name="PlaceHolder 2"/>
          <p:cNvSpPr>
            <a:spLocks noGrp="1"/>
          </p:cNvSpPr>
          <p:nvPr>
            <p:ph idx="1"/>
          </p:nvPr>
        </p:nvSpPr>
        <p:spPr>
          <a:xfrm>
            <a:off x="457200" y="1600200"/>
            <a:ext cx="8229600" cy="4525963"/>
          </a:xfrm>
          <a:noFill/>
          <a:ln w="0">
            <a:noFill/>
          </a:ln>
        </p:spPr>
        <p:txBody>
          <a:bodyPr anchor="t">
            <a:noAutofit/>
          </a:bodyPr>
          <a:lstStyle/>
          <a:p>
            <a:r>
              <a:rPr lang="en-US" dirty="0">
                <a:solidFill>
                  <a:schemeClr val="tx2"/>
                </a:solidFill>
              </a:rPr>
              <a:t>Encapsulation: Users of the interface cannot see the implementation</a:t>
            </a:r>
          </a:p>
          <a:p>
            <a:r>
              <a:rPr lang="en-US" dirty="0">
                <a:solidFill>
                  <a:schemeClr val="tx2"/>
                </a:solidFill>
              </a:rPr>
              <a:t>Programming by contract: Users of the interface can clearly see the contract</a:t>
            </a:r>
          </a:p>
          <a:p>
            <a:r>
              <a:rPr lang="en-US" dirty="0">
                <a:solidFill>
                  <a:schemeClr val="tx2"/>
                </a:solidFill>
              </a:rPr>
              <a:t>Benefits of encapsulation:</a:t>
            </a:r>
          </a:p>
          <a:p>
            <a:pPr lvl="1"/>
            <a:r>
              <a:rPr lang="en-US" dirty="0">
                <a:solidFill>
                  <a:schemeClr val="tx2"/>
                </a:solidFill>
              </a:rPr>
              <a:t>Testability: Replacement of implementations using mocks.</a:t>
            </a:r>
          </a:p>
          <a:p>
            <a:pPr lvl="1"/>
            <a:r>
              <a:rPr lang="en-US" dirty="0">
                <a:solidFill>
                  <a:schemeClr val="tx2"/>
                </a:solidFill>
              </a:rPr>
              <a:t>Extensibility: Upgrading implementations without rebuilding the caller.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91895-F47A-8A94-AB76-DB4D25DEDA5A}"/>
              </a:ext>
            </a:extLst>
          </p:cNvPr>
          <p:cNvSpPr>
            <a:spLocks noGrp="1"/>
          </p:cNvSpPr>
          <p:nvPr>
            <p:ph type="title"/>
          </p:nvPr>
        </p:nvSpPr>
        <p:spPr>
          <a:xfrm>
            <a:off x="457200" y="274638"/>
            <a:ext cx="8229600" cy="1143000"/>
          </a:xfrm>
        </p:spPr>
        <p:txBody>
          <a:bodyPr/>
          <a:lstStyle/>
          <a:p>
            <a:r>
              <a:rPr lang="en-US" dirty="0"/>
              <a:t>Overview</a:t>
            </a:r>
          </a:p>
        </p:txBody>
      </p:sp>
      <p:sp>
        <p:nvSpPr>
          <p:cNvPr id="3" name="Content Placeholder 2">
            <a:extLst>
              <a:ext uri="{FF2B5EF4-FFF2-40B4-BE49-F238E27FC236}">
                <a16:creationId xmlns:a16="http://schemas.microsoft.com/office/drawing/2014/main" id="{1DB64A74-F271-75CA-D88C-6F54B99AB94B}"/>
              </a:ext>
            </a:extLst>
          </p:cNvPr>
          <p:cNvSpPr>
            <a:spLocks noGrp="1"/>
          </p:cNvSpPr>
          <p:nvPr>
            <p:ph idx="1"/>
          </p:nvPr>
        </p:nvSpPr>
        <p:spPr>
          <a:xfrm>
            <a:off x="457200" y="1600200"/>
            <a:ext cx="8229600" cy="4525963"/>
          </a:xfrm>
        </p:spPr>
        <p:txBody>
          <a:bodyPr>
            <a:normAutofit fontScale="85000" lnSpcReduction="10000"/>
          </a:bodyPr>
          <a:lstStyle/>
          <a:p>
            <a:r>
              <a:rPr lang="en-US" dirty="0">
                <a:solidFill>
                  <a:schemeClr val="tx2"/>
                </a:solidFill>
              </a:rPr>
              <a:t>In this module we will review the most essential principles of software design. </a:t>
            </a:r>
          </a:p>
          <a:p>
            <a:r>
              <a:rPr lang="en-US" dirty="0">
                <a:solidFill>
                  <a:schemeClr val="tx2"/>
                </a:solidFill>
              </a:rPr>
              <a:t>Building on these, we will review the three pillars of OOD. Encapsulation, inheritance and polymorphism. Do we actually need them and why?</a:t>
            </a:r>
          </a:p>
          <a:p>
            <a:r>
              <a:rPr lang="en-US" dirty="0">
                <a:solidFill>
                  <a:schemeClr val="tx2"/>
                </a:solidFill>
              </a:rPr>
              <a:t>We will engage in an open discussion and the conclusions will be demonstrated with code examples. The examples will demonstrate common pitfalls, the techniques you can use to identify the problems, and how to fix them using simple C++.</a:t>
            </a:r>
          </a:p>
          <a:p>
            <a:endParaRPr lang="en-US" dirty="0">
              <a:solidFill>
                <a:schemeClr val="tx2"/>
              </a:solidFill>
            </a:endParaRPr>
          </a:p>
        </p:txBody>
      </p:sp>
    </p:spTree>
    <p:extLst>
      <p:ext uri="{BB962C8B-B14F-4D97-AF65-F5344CB8AC3E}">
        <p14:creationId xmlns:p14="http://schemas.microsoft.com/office/powerpoint/2010/main" val="2790227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457200" y="274638"/>
            <a:ext cx="8229600" cy="1143000"/>
          </a:xfrm>
          <a:noFill/>
          <a:ln w="0">
            <a:noFill/>
          </a:ln>
        </p:spPr>
        <p:txBody>
          <a:bodyPr anchor="ctr">
            <a:noAutofit/>
          </a:bodyPr>
          <a:lstStyle/>
          <a:p>
            <a:r>
              <a:rPr lang="en-US" dirty="0"/>
              <a:t>Polymorphism: </a:t>
            </a:r>
            <a:r>
              <a:rPr lang="en-US" dirty="0">
                <a:solidFill>
                  <a:schemeClr val="accent2"/>
                </a:solidFill>
              </a:rPr>
              <a:t>Pitfalls?</a:t>
            </a:r>
          </a:p>
        </p:txBody>
      </p:sp>
      <p:sp>
        <p:nvSpPr>
          <p:cNvPr id="145" name="PlaceHolder 2"/>
          <p:cNvSpPr>
            <a:spLocks noGrp="1"/>
          </p:cNvSpPr>
          <p:nvPr>
            <p:ph idx="1"/>
          </p:nvPr>
        </p:nvSpPr>
        <p:spPr>
          <a:xfrm>
            <a:off x="457200" y="1600200"/>
            <a:ext cx="8229600" cy="4525963"/>
          </a:xfrm>
          <a:noFill/>
          <a:ln w="0">
            <a:noFill/>
          </a:ln>
        </p:spPr>
        <p:txBody>
          <a:bodyPr anchor="t">
            <a:normAutofit/>
          </a:bodyPr>
          <a:lstStyle/>
          <a:p>
            <a:r>
              <a:rPr lang="en-US" dirty="0">
                <a:solidFill>
                  <a:schemeClr val="tx2"/>
                </a:solidFill>
              </a:rPr>
              <a:t>Encapsulation (!): </a:t>
            </a:r>
          </a:p>
          <a:p>
            <a:pPr lvl="1"/>
            <a:r>
              <a:rPr lang="en-US" dirty="0">
                <a:solidFill>
                  <a:schemeClr val="tx2"/>
                </a:solidFill>
              </a:rPr>
              <a:t>Users of the interface cannot see the implementation</a:t>
            </a:r>
          </a:p>
          <a:p>
            <a:pPr lvl="1"/>
            <a:r>
              <a:rPr lang="en-US" dirty="0">
                <a:solidFill>
                  <a:schemeClr val="tx2"/>
                </a:solidFill>
              </a:rPr>
              <a:t>This may make it difficult to fully understand the code, but not really</a:t>
            </a:r>
          </a:p>
          <a:p>
            <a:r>
              <a:rPr lang="en-US" dirty="0">
                <a:solidFill>
                  <a:schemeClr val="tx2"/>
                </a:solidFill>
              </a:rPr>
              <a:t>It’s a trade-off because:</a:t>
            </a:r>
          </a:p>
          <a:p>
            <a:pPr lvl="1"/>
            <a:r>
              <a:rPr lang="en-US" dirty="0">
                <a:solidFill>
                  <a:schemeClr val="tx2"/>
                </a:solidFill>
              </a:rPr>
              <a:t>Caller code should actually be easier to understand if the implementations are hidden</a:t>
            </a:r>
          </a:p>
          <a:p>
            <a:pPr lvl="1"/>
            <a:r>
              <a:rPr lang="en-US" dirty="0">
                <a:solidFill>
                  <a:schemeClr val="tx2"/>
                </a:solidFill>
              </a:rPr>
              <a:t>But there is such a thing as over abstraction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638"/>
            <a:ext cx="8229600" cy="1143000"/>
          </a:xfrm>
          <a:noFill/>
          <a:ln w="0">
            <a:noFill/>
          </a:ln>
        </p:spPr>
        <p:txBody>
          <a:bodyPr anchor="ctr">
            <a:noAutofit/>
          </a:bodyPr>
          <a:lstStyle/>
          <a:p>
            <a:r>
              <a:rPr lang="en-US" sz="4000" dirty="0"/>
              <a:t>Inheritance for Code Reuse: </a:t>
            </a:r>
            <a:r>
              <a:rPr lang="en-US" sz="4000" dirty="0">
                <a:solidFill>
                  <a:schemeClr val="accent3"/>
                </a:solidFill>
              </a:rPr>
              <a:t>Benefits</a:t>
            </a:r>
          </a:p>
        </p:txBody>
      </p:sp>
      <p:sp>
        <p:nvSpPr>
          <p:cNvPr id="147" name="PlaceHolder 2"/>
          <p:cNvSpPr>
            <a:spLocks noGrp="1"/>
          </p:cNvSpPr>
          <p:nvPr>
            <p:ph idx="1"/>
          </p:nvPr>
        </p:nvSpPr>
        <p:spPr>
          <a:xfrm>
            <a:off x="457200" y="1600200"/>
            <a:ext cx="8229600" cy="4525963"/>
          </a:xfrm>
          <a:noFill/>
          <a:ln w="0">
            <a:noFill/>
          </a:ln>
        </p:spPr>
        <p:txBody>
          <a:bodyPr anchor="t">
            <a:noAutofit/>
          </a:bodyPr>
          <a:lstStyle/>
          <a:p>
            <a:r>
              <a:rPr lang="en-US" dirty="0">
                <a:solidFill>
                  <a:schemeClr val="tx2"/>
                </a:solidFill>
              </a:rPr>
              <a:t>Avoids code duplication by</a:t>
            </a:r>
          </a:p>
          <a:p>
            <a:pPr lvl="1"/>
            <a:r>
              <a:rPr lang="en-US" dirty="0">
                <a:solidFill>
                  <a:schemeClr val="tx2"/>
                </a:solidFill>
              </a:rPr>
              <a:t>Moving common code into the base class</a:t>
            </a:r>
          </a:p>
          <a:p>
            <a:pPr lvl="1"/>
            <a:r>
              <a:rPr lang="en-US" dirty="0">
                <a:solidFill>
                  <a:schemeClr val="tx2"/>
                </a:solidFill>
              </a:rPr>
              <a:t>Moves varying code into derived classes</a:t>
            </a:r>
          </a:p>
          <a:p>
            <a:pPr lvl="1"/>
            <a:r>
              <a:rPr lang="en-US" dirty="0">
                <a:solidFill>
                  <a:schemeClr val="tx2"/>
                </a:solidFill>
              </a:rPr>
              <a:t>It’s so easy! You can call the implementation without specifying the name of an object</a:t>
            </a:r>
          </a:p>
          <a:p>
            <a:endParaRPr lang="en-US" dirty="0">
              <a:solidFill>
                <a:schemeClr val="tx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457200" y="274638"/>
            <a:ext cx="8229600" cy="1143000"/>
          </a:xfrm>
          <a:noFill/>
          <a:ln w="0">
            <a:noFill/>
          </a:ln>
        </p:spPr>
        <p:txBody>
          <a:bodyPr anchor="ctr">
            <a:normAutofit fontScale="90000"/>
          </a:bodyPr>
          <a:lstStyle/>
          <a:p>
            <a:r>
              <a:rPr lang="en-US" dirty="0"/>
              <a:t>Inheritance for Code Reuse: </a:t>
            </a:r>
            <a:r>
              <a:rPr lang="en-US" dirty="0">
                <a:solidFill>
                  <a:schemeClr val="accent2"/>
                </a:solidFill>
              </a:rPr>
              <a:t>Pitfalls!</a:t>
            </a:r>
          </a:p>
        </p:txBody>
      </p:sp>
      <p:sp>
        <p:nvSpPr>
          <p:cNvPr id="149" name="PlaceHolder 2"/>
          <p:cNvSpPr>
            <a:spLocks noGrp="1"/>
          </p:cNvSpPr>
          <p:nvPr>
            <p:ph idx="1"/>
          </p:nvPr>
        </p:nvSpPr>
        <p:spPr>
          <a:xfrm>
            <a:off x="457200" y="1600200"/>
            <a:ext cx="8229600" cy="4525963"/>
          </a:xfrm>
          <a:noFill/>
          <a:ln w="0">
            <a:noFill/>
          </a:ln>
        </p:spPr>
        <p:txBody>
          <a:bodyPr anchor="t">
            <a:normAutofit fontScale="85000" lnSpcReduction="20000"/>
          </a:bodyPr>
          <a:lstStyle/>
          <a:p>
            <a:r>
              <a:rPr lang="en-US" dirty="0">
                <a:solidFill>
                  <a:schemeClr val="tx2"/>
                </a:solidFill>
              </a:rPr>
              <a:t>It introduces coupling between the derived class and the base class:</a:t>
            </a:r>
          </a:p>
          <a:p>
            <a:pPr lvl="1"/>
            <a:r>
              <a:rPr lang="en-US" dirty="0">
                <a:solidFill>
                  <a:schemeClr val="tx2"/>
                </a:solidFill>
              </a:rPr>
              <a:t>Includes of the </a:t>
            </a:r>
            <a:r>
              <a:rPr lang="en-US" dirty="0" err="1">
                <a:solidFill>
                  <a:schemeClr val="tx2"/>
                </a:solidFill>
              </a:rPr>
              <a:t>derived’s</a:t>
            </a:r>
            <a:r>
              <a:rPr lang="en-US" dirty="0">
                <a:solidFill>
                  <a:schemeClr val="tx2"/>
                </a:solidFill>
              </a:rPr>
              <a:t> header must also include the header of the base.</a:t>
            </a:r>
          </a:p>
          <a:p>
            <a:pPr lvl="1"/>
            <a:r>
              <a:rPr lang="en-US" dirty="0">
                <a:solidFill>
                  <a:schemeClr val="tx2"/>
                </a:solidFill>
              </a:rPr>
              <a:t>The size of the derived class depends on the size of the base. So, if the base changes you need to recompile. (No runtime compatibility)</a:t>
            </a:r>
          </a:p>
          <a:p>
            <a:pPr lvl="1"/>
            <a:r>
              <a:rPr lang="en-US" dirty="0">
                <a:solidFill>
                  <a:schemeClr val="tx2"/>
                </a:solidFill>
              </a:rPr>
              <a:t>May introduce cyclic dependencies, because the base class can call the derived class and vice versa</a:t>
            </a:r>
          </a:p>
          <a:p>
            <a:r>
              <a:rPr lang="en-US" dirty="0">
                <a:solidFill>
                  <a:schemeClr val="tx2"/>
                </a:solidFill>
              </a:rPr>
              <a:t>Effectively the base and the derived classes are one big class split across multiple files</a:t>
            </a:r>
          </a:p>
          <a:p>
            <a:r>
              <a:rPr lang="en-US" dirty="0">
                <a:solidFill>
                  <a:schemeClr val="tx2"/>
                </a:solidFill>
              </a:rPr>
              <a:t>This is a violation of the SRP</a:t>
            </a:r>
          </a:p>
          <a:p>
            <a:pPr lvl="1"/>
            <a:endParaRPr lang="en-US" dirty="0">
              <a:solidFill>
                <a:schemeClr val="tx2"/>
              </a:solidFill>
            </a:endParaRPr>
          </a:p>
          <a:p>
            <a:pPr lvl="1"/>
            <a:endParaRPr lang="en-US" dirty="0">
              <a:solidFill>
                <a:schemeClr val="tx2"/>
              </a:solidFill>
            </a:endParaRPr>
          </a:p>
          <a:p>
            <a:endParaRPr lang="en-US" dirty="0">
              <a:solidFill>
                <a:schemeClr val="tx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PlaceHolder 1"/>
          <p:cNvSpPr>
            <a:spLocks noGrp="1"/>
          </p:cNvSpPr>
          <p:nvPr>
            <p:ph type="title"/>
          </p:nvPr>
        </p:nvSpPr>
        <p:spPr>
          <a:xfrm>
            <a:off x="457200" y="274638"/>
            <a:ext cx="8229600" cy="1143000"/>
          </a:xfrm>
          <a:noFill/>
          <a:ln w="0">
            <a:noFill/>
          </a:ln>
        </p:spPr>
        <p:txBody>
          <a:bodyPr anchor="ctr">
            <a:normAutofit fontScale="90000"/>
          </a:bodyPr>
          <a:lstStyle/>
          <a:p>
            <a:r>
              <a:rPr lang="en-US" dirty="0"/>
              <a:t>Inheritance for Code Reuse: </a:t>
            </a:r>
            <a:r>
              <a:rPr lang="en-US" dirty="0">
                <a:solidFill>
                  <a:schemeClr val="accent2"/>
                </a:solidFill>
              </a:rPr>
              <a:t>Pitfalls!</a:t>
            </a:r>
          </a:p>
        </p:txBody>
      </p:sp>
      <p:sp>
        <p:nvSpPr>
          <p:cNvPr id="151" name="PlaceHolder 2"/>
          <p:cNvSpPr>
            <a:spLocks noGrp="1"/>
          </p:cNvSpPr>
          <p:nvPr>
            <p:ph idx="1"/>
          </p:nvPr>
        </p:nvSpPr>
        <p:spPr>
          <a:xfrm>
            <a:off x="457200" y="1600200"/>
            <a:ext cx="8229600" cy="4525963"/>
          </a:xfrm>
          <a:noFill/>
          <a:ln w="0">
            <a:noFill/>
          </a:ln>
        </p:spPr>
        <p:txBody>
          <a:bodyPr anchor="t">
            <a:normAutofit fontScale="77500" lnSpcReduction="20000"/>
          </a:bodyPr>
          <a:lstStyle/>
          <a:p>
            <a:r>
              <a:rPr lang="en-US" dirty="0">
                <a:solidFill>
                  <a:schemeClr val="tx2"/>
                </a:solidFill>
              </a:rPr>
              <a:t>It breaks encapsulation </a:t>
            </a:r>
          </a:p>
          <a:p>
            <a:pPr lvl="1"/>
            <a:r>
              <a:rPr lang="en-US" dirty="0">
                <a:solidFill>
                  <a:schemeClr val="tx2"/>
                </a:solidFill>
              </a:rPr>
              <a:t>The derived class has access to all public members of the implementation class.</a:t>
            </a:r>
          </a:p>
          <a:p>
            <a:pPr lvl="1"/>
            <a:r>
              <a:rPr lang="en-US" dirty="0">
                <a:solidFill>
                  <a:schemeClr val="tx2"/>
                </a:solidFill>
              </a:rPr>
              <a:t>It’s like marking your implementation fields and methods public.</a:t>
            </a:r>
          </a:p>
          <a:p>
            <a:pPr lvl="1"/>
            <a:r>
              <a:rPr lang="en-US" dirty="0">
                <a:solidFill>
                  <a:schemeClr val="tx2"/>
                </a:solidFill>
              </a:rPr>
              <a:t>All members of all base classes are in the same namespace and can be confused without warning (the diamond problem)</a:t>
            </a:r>
          </a:p>
          <a:p>
            <a:r>
              <a:rPr lang="en-US" dirty="0">
                <a:solidFill>
                  <a:schemeClr val="tx2"/>
                </a:solidFill>
              </a:rPr>
              <a:t>It limits testability of the derived class</a:t>
            </a:r>
          </a:p>
          <a:p>
            <a:pPr lvl="1"/>
            <a:r>
              <a:rPr lang="en-US" dirty="0">
                <a:solidFill>
                  <a:schemeClr val="tx2"/>
                </a:solidFill>
              </a:rPr>
              <a:t>The implementation in the base class cannot be replaced by a mock in a test</a:t>
            </a:r>
          </a:p>
          <a:p>
            <a:pPr lvl="1"/>
            <a:r>
              <a:rPr lang="en-US" dirty="0">
                <a:solidFill>
                  <a:schemeClr val="tx2"/>
                </a:solidFill>
              </a:rPr>
              <a:t>Coupled classes can only be tested together</a:t>
            </a:r>
          </a:p>
          <a:p>
            <a:r>
              <a:rPr lang="en-US" dirty="0">
                <a:solidFill>
                  <a:schemeClr val="tx2"/>
                </a:solidFill>
              </a:rPr>
              <a:t>It limits reusability of the derived class</a:t>
            </a:r>
          </a:p>
          <a:p>
            <a:pPr lvl="1"/>
            <a:r>
              <a:rPr lang="en-US" dirty="0">
                <a:solidFill>
                  <a:schemeClr val="tx2"/>
                </a:solidFill>
              </a:rPr>
              <a:t>The derived class can only be reused if the implementation provided in the base class is desired</a:t>
            </a:r>
          </a:p>
          <a:p>
            <a:endParaRPr lang="en-US" dirty="0">
              <a:solidFill>
                <a:schemeClr val="tx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4638"/>
            <a:ext cx="8229600" cy="1143000"/>
          </a:xfrm>
          <a:noFill/>
          <a:ln w="0">
            <a:noFill/>
          </a:ln>
        </p:spPr>
        <p:txBody>
          <a:bodyPr anchor="ctr">
            <a:noAutofit/>
          </a:bodyPr>
          <a:lstStyle/>
          <a:p>
            <a:r>
              <a:rPr lang="en-US" dirty="0"/>
              <a:t>And it gets worse</a:t>
            </a:r>
          </a:p>
        </p:txBody>
      </p:sp>
      <p:sp>
        <p:nvSpPr>
          <p:cNvPr id="132" name="PlaceHolder 2"/>
          <p:cNvSpPr>
            <a:spLocks noGrp="1"/>
          </p:cNvSpPr>
          <p:nvPr>
            <p:ph idx="1"/>
          </p:nvPr>
        </p:nvSpPr>
        <p:spPr>
          <a:xfrm>
            <a:off x="457200" y="1600200"/>
            <a:ext cx="8229600" cy="4525963"/>
          </a:xfrm>
          <a:noFill/>
          <a:ln w="0">
            <a:noFill/>
          </a:ln>
        </p:spPr>
        <p:txBody>
          <a:bodyPr anchor="t">
            <a:normAutofit fontScale="85500"/>
          </a:bodyPr>
          <a:lstStyle/>
          <a:p>
            <a:r>
              <a:rPr lang="en-US" dirty="0">
                <a:solidFill>
                  <a:schemeClr val="tx2"/>
                </a:solidFill>
              </a:rPr>
              <a:t>Often, inheritance is used to achieve both goals (polymorphism and code reuse)</a:t>
            </a:r>
          </a:p>
          <a:p>
            <a:pPr lvl="1"/>
            <a:r>
              <a:rPr lang="en-US" dirty="0">
                <a:solidFill>
                  <a:schemeClr val="tx2"/>
                </a:solidFill>
              </a:rPr>
              <a:t>A glorious violation of the Single Responsibility Principle</a:t>
            </a:r>
          </a:p>
          <a:p>
            <a:pPr lvl="1"/>
            <a:r>
              <a:rPr lang="en-US" dirty="0">
                <a:solidFill>
                  <a:schemeClr val="tx2"/>
                </a:solidFill>
              </a:rPr>
              <a:t>This complicates the class giving it multiple responsibilities.</a:t>
            </a:r>
          </a:p>
          <a:p>
            <a:pPr lvl="1"/>
            <a:r>
              <a:rPr lang="en-US" dirty="0">
                <a:solidFill>
                  <a:schemeClr val="tx2"/>
                </a:solidFill>
              </a:rPr>
              <a:t>The relationship between base and derived are not  clear making it difficult to maintain</a:t>
            </a:r>
          </a:p>
          <a:p>
            <a:r>
              <a:rPr lang="en-US" dirty="0">
                <a:solidFill>
                  <a:schemeClr val="tx2"/>
                </a:solidFill>
              </a:rPr>
              <a:t>Large inheritance hierarchies are difficult to maintain </a:t>
            </a:r>
          </a:p>
          <a:p>
            <a:pPr lvl="1"/>
            <a:r>
              <a:rPr lang="en-US" dirty="0">
                <a:solidFill>
                  <a:schemeClr val="tx2"/>
                </a:solidFill>
              </a:rPr>
              <a:t>When implementations change, inheritance relationships are required to change. </a:t>
            </a:r>
          </a:p>
          <a:p>
            <a:pPr lvl="1"/>
            <a:endParaRPr lang="en-US" dirty="0">
              <a:solidFill>
                <a:schemeClr val="tx2"/>
              </a:solidFill>
            </a:endParaRPr>
          </a:p>
          <a:p>
            <a:pPr lvl="1"/>
            <a:endParaRPr lang="en-US" dirty="0">
              <a:solidFill>
                <a:schemeClr val="tx2"/>
              </a:solidFill>
            </a:endParaRPr>
          </a:p>
          <a:p>
            <a:pPr lvl="1"/>
            <a:endParaRPr lang="en-US" dirty="0">
              <a:solidFill>
                <a:schemeClr val="tx2"/>
              </a:solidFill>
            </a:endParaRPr>
          </a:p>
          <a:p>
            <a:pPr lvl="1"/>
            <a:endParaRPr lang="en-US" dirty="0">
              <a:solidFill>
                <a:schemeClr val="tx2"/>
              </a:solidFill>
            </a:endParaRPr>
          </a:p>
          <a:p>
            <a:endParaRPr lang="en-US" dirty="0">
              <a:solidFill>
                <a:schemeClr val="tx2"/>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457200" y="274638"/>
            <a:ext cx="8229600" cy="1143000"/>
          </a:xfrm>
          <a:noFill/>
          <a:ln w="0">
            <a:noFill/>
          </a:ln>
        </p:spPr>
        <p:txBody>
          <a:bodyPr anchor="ctr">
            <a:noAutofit/>
          </a:bodyPr>
          <a:lstStyle/>
          <a:p>
            <a:r>
              <a:rPr lang="en-US"/>
              <a:t>Summary so far</a:t>
            </a:r>
          </a:p>
        </p:txBody>
      </p:sp>
      <p:sp>
        <p:nvSpPr>
          <p:cNvPr id="153" name="PlaceHolder 2"/>
          <p:cNvSpPr>
            <a:spLocks noGrp="1"/>
          </p:cNvSpPr>
          <p:nvPr>
            <p:ph idx="1"/>
          </p:nvPr>
        </p:nvSpPr>
        <p:spPr>
          <a:xfrm>
            <a:off x="457200" y="1600200"/>
            <a:ext cx="8229600" cy="4525963"/>
          </a:xfrm>
          <a:noFill/>
          <a:ln w="0">
            <a:noFill/>
          </a:ln>
        </p:spPr>
        <p:txBody>
          <a:bodyPr anchor="t">
            <a:normAutofit/>
          </a:bodyPr>
          <a:lstStyle/>
          <a:p>
            <a:r>
              <a:rPr lang="en-US" dirty="0"/>
              <a:t>Inheritance of Contract: </a:t>
            </a:r>
            <a:r>
              <a:rPr lang="en-US" dirty="0">
                <a:solidFill>
                  <a:schemeClr val="tx2"/>
                </a:solidFill>
              </a:rPr>
              <a:t>Good</a:t>
            </a:r>
          </a:p>
          <a:p>
            <a:r>
              <a:rPr lang="en-US" dirty="0"/>
              <a:t>Inheritance of Implementation: </a:t>
            </a:r>
            <a:r>
              <a:rPr lang="en-US" dirty="0">
                <a:solidFill>
                  <a:srgbClr val="FF0000"/>
                </a:solidFill>
              </a:rPr>
              <a:t>Bad</a:t>
            </a:r>
          </a:p>
          <a:p>
            <a:r>
              <a:rPr lang="en-US" dirty="0"/>
              <a:t>Exception: Data classes can use inheritance because:</a:t>
            </a:r>
          </a:p>
          <a:p>
            <a:pPr lvl="1"/>
            <a:r>
              <a:rPr lang="en-US" dirty="0"/>
              <a:t>Data class expose all their data as public. No need for encapsulation</a:t>
            </a:r>
          </a:p>
          <a:p>
            <a:pPr lvl="1"/>
            <a:r>
              <a:rPr lang="en-US" dirty="0"/>
              <a:t>There are no methods in data classes, so no cycles</a:t>
            </a:r>
          </a:p>
          <a:p>
            <a:pPr lvl="1"/>
            <a:r>
              <a:rPr lang="en-US" dirty="0"/>
              <a:t>We don’t test data classes</a:t>
            </a:r>
          </a:p>
          <a:p>
            <a:endParaRPr lang="en-US" dirty="0"/>
          </a:p>
          <a:p>
            <a:endParaRPr lang="en-US" dirty="0"/>
          </a:p>
          <a:p>
            <a:endParaRPr lang="en-US" dirty="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457200" y="274638"/>
            <a:ext cx="8229600" cy="1143000"/>
          </a:xfrm>
          <a:noFill/>
          <a:ln w="0">
            <a:noFill/>
          </a:ln>
        </p:spPr>
        <p:txBody>
          <a:bodyPr anchor="ctr">
            <a:noAutofit/>
          </a:bodyPr>
          <a:lstStyle/>
          <a:p>
            <a:r>
              <a:rPr lang="en-US" sz="4000" dirty="0"/>
              <a:t>Prefer Composition over Inheritance</a:t>
            </a:r>
          </a:p>
        </p:txBody>
      </p:sp>
      <p:sp>
        <p:nvSpPr>
          <p:cNvPr id="155" name="PlaceHolder 2"/>
          <p:cNvSpPr>
            <a:spLocks noGrp="1"/>
          </p:cNvSpPr>
          <p:nvPr>
            <p:ph idx="1"/>
          </p:nvPr>
        </p:nvSpPr>
        <p:spPr>
          <a:xfrm>
            <a:off x="457200" y="1600200"/>
            <a:ext cx="8229600" cy="4525963"/>
          </a:xfrm>
          <a:noFill/>
          <a:ln w="0">
            <a:noFill/>
          </a:ln>
        </p:spPr>
        <p:txBody>
          <a:bodyPr anchor="t">
            <a:normAutofit/>
          </a:bodyPr>
          <a:lstStyle/>
          <a:p>
            <a:r>
              <a:rPr lang="en-US" dirty="0"/>
              <a:t>For code reuse – use composition</a:t>
            </a:r>
          </a:p>
          <a:p>
            <a:r>
              <a:rPr lang="en-US" dirty="0"/>
              <a:t>Everywhere you use inheritance today you can use composition:</a:t>
            </a:r>
          </a:p>
          <a:p>
            <a:pPr lvl="1"/>
            <a:r>
              <a:rPr lang="en-US" dirty="0"/>
              <a:t>When derived class uses the base class</a:t>
            </a:r>
          </a:p>
          <a:p>
            <a:pPr lvl="2"/>
            <a:r>
              <a:rPr lang="en-US" dirty="0"/>
              <a:t>The base class becomes a member</a:t>
            </a:r>
          </a:p>
          <a:p>
            <a:pPr lvl="1"/>
            <a:r>
              <a:rPr lang="en-US" dirty="0"/>
              <a:t>When base class uses derived class</a:t>
            </a:r>
          </a:p>
          <a:p>
            <a:pPr lvl="2"/>
            <a:r>
              <a:rPr lang="en-US" dirty="0"/>
              <a:t>The derived class becomes a member</a:t>
            </a:r>
          </a:p>
          <a:p>
            <a:endParaRPr lang="en-US" dirty="0"/>
          </a:p>
          <a:p>
            <a:endParaRPr lang="en-US" dirty="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PlaceHolder 1"/>
          <p:cNvSpPr>
            <a:spLocks noGrp="1"/>
          </p:cNvSpPr>
          <p:nvPr>
            <p:ph type="title"/>
          </p:nvPr>
        </p:nvSpPr>
        <p:spPr>
          <a:xfrm>
            <a:off x="457200" y="274638"/>
            <a:ext cx="8229600" cy="1143000"/>
          </a:xfrm>
          <a:noFill/>
          <a:ln w="0">
            <a:noFill/>
          </a:ln>
        </p:spPr>
        <p:txBody>
          <a:bodyPr anchor="ctr">
            <a:noAutofit/>
          </a:bodyPr>
          <a:lstStyle/>
          <a:p>
            <a:r>
              <a:rPr lang="en-US" dirty="0"/>
              <a:t>Base class becomes a member</a:t>
            </a:r>
          </a:p>
        </p:txBody>
      </p:sp>
      <p:pic>
        <p:nvPicPr>
          <p:cNvPr id="3" name="Picture 2">
            <a:extLst>
              <a:ext uri="{FF2B5EF4-FFF2-40B4-BE49-F238E27FC236}">
                <a16:creationId xmlns:a16="http://schemas.microsoft.com/office/drawing/2014/main" id="{FDC78326-E5C6-99DA-7303-CEB54B94B612}"/>
              </a:ext>
            </a:extLst>
          </p:cNvPr>
          <p:cNvPicPr>
            <a:picLocks noChangeAspect="1"/>
          </p:cNvPicPr>
          <p:nvPr/>
        </p:nvPicPr>
        <p:blipFill>
          <a:blip r:embed="rId2"/>
          <a:stretch>
            <a:fillRect/>
          </a:stretch>
        </p:blipFill>
        <p:spPr>
          <a:xfrm>
            <a:off x="380999" y="1676400"/>
            <a:ext cx="5406411" cy="1752600"/>
          </a:xfrm>
          <a:prstGeom prst="rect">
            <a:avLst/>
          </a:prstGeom>
          <a:ln w="6350">
            <a:solidFill>
              <a:schemeClr val="accent1"/>
            </a:solidFill>
          </a:ln>
        </p:spPr>
      </p:pic>
      <p:pic>
        <p:nvPicPr>
          <p:cNvPr id="5" name="Picture 4">
            <a:extLst>
              <a:ext uri="{FF2B5EF4-FFF2-40B4-BE49-F238E27FC236}">
                <a16:creationId xmlns:a16="http://schemas.microsoft.com/office/drawing/2014/main" id="{B27957CF-2709-5CB3-545C-138C9040C123}"/>
              </a:ext>
            </a:extLst>
          </p:cNvPr>
          <p:cNvPicPr>
            <a:picLocks noChangeAspect="1"/>
          </p:cNvPicPr>
          <p:nvPr/>
        </p:nvPicPr>
        <p:blipFill>
          <a:blip r:embed="rId3"/>
          <a:stretch>
            <a:fillRect/>
          </a:stretch>
        </p:blipFill>
        <p:spPr>
          <a:xfrm>
            <a:off x="2362200" y="3810000"/>
            <a:ext cx="6095261" cy="2667000"/>
          </a:xfrm>
          <a:prstGeom prst="rect">
            <a:avLst/>
          </a:prstGeom>
          <a:ln w="6350">
            <a:solidFill>
              <a:schemeClr val="accent1"/>
            </a:solidFill>
          </a:ln>
        </p:spPr>
      </p:pic>
      <p:sp>
        <p:nvSpPr>
          <p:cNvPr id="6" name="Arrow: Curved Down 5">
            <a:extLst>
              <a:ext uri="{FF2B5EF4-FFF2-40B4-BE49-F238E27FC236}">
                <a16:creationId xmlns:a16="http://schemas.microsoft.com/office/drawing/2014/main" id="{0E602C78-63FE-97C9-E716-56B5AA0D4A74}"/>
              </a:ext>
            </a:extLst>
          </p:cNvPr>
          <p:cNvSpPr/>
          <p:nvPr/>
        </p:nvSpPr>
        <p:spPr>
          <a:xfrm rot="3629588">
            <a:off x="6159665" y="2291163"/>
            <a:ext cx="1720115" cy="1111683"/>
          </a:xfrm>
          <a:prstGeom prst="curvedDownArrow">
            <a:avLst>
              <a:gd name="adj1" fmla="val 20268"/>
              <a:gd name="adj2" fmla="val 59201"/>
              <a:gd name="adj3" fmla="val 32130"/>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EF939-8632-7759-88BE-C34347AC6E6F}"/>
            </a:ext>
          </a:extLst>
        </p:cNvPr>
        <p:cNvGrpSpPr/>
        <p:nvPr/>
      </p:nvGrpSpPr>
      <p:grpSpPr>
        <a:xfrm>
          <a:off x="0" y="0"/>
          <a:ext cx="0" cy="0"/>
          <a:chOff x="0" y="0"/>
          <a:chExt cx="0" cy="0"/>
        </a:xfrm>
      </p:grpSpPr>
      <p:sp>
        <p:nvSpPr>
          <p:cNvPr id="159" name="PlaceHolder 1">
            <a:extLst>
              <a:ext uri="{FF2B5EF4-FFF2-40B4-BE49-F238E27FC236}">
                <a16:creationId xmlns:a16="http://schemas.microsoft.com/office/drawing/2014/main" id="{765CE267-D18E-ADEE-8C22-7D81BAC209A6}"/>
              </a:ext>
            </a:extLst>
          </p:cNvPr>
          <p:cNvSpPr>
            <a:spLocks noGrp="1"/>
          </p:cNvSpPr>
          <p:nvPr>
            <p:ph type="title"/>
          </p:nvPr>
        </p:nvSpPr>
        <p:spPr>
          <a:xfrm>
            <a:off x="457200" y="274638"/>
            <a:ext cx="8229600" cy="1143000"/>
          </a:xfrm>
          <a:noFill/>
          <a:ln w="0">
            <a:noFill/>
          </a:ln>
        </p:spPr>
        <p:txBody>
          <a:bodyPr anchor="ctr">
            <a:noAutofit/>
          </a:bodyPr>
          <a:lstStyle/>
          <a:p>
            <a:r>
              <a:rPr lang="en-US" dirty="0"/>
              <a:t>Derived class becomes a member</a:t>
            </a:r>
          </a:p>
        </p:txBody>
      </p:sp>
      <p:pic>
        <p:nvPicPr>
          <p:cNvPr id="3" name="Picture 2">
            <a:extLst>
              <a:ext uri="{FF2B5EF4-FFF2-40B4-BE49-F238E27FC236}">
                <a16:creationId xmlns:a16="http://schemas.microsoft.com/office/drawing/2014/main" id="{612F863D-63E5-7D96-0955-FBD4F2AE7BD3}"/>
              </a:ext>
            </a:extLst>
          </p:cNvPr>
          <p:cNvPicPr>
            <a:picLocks noChangeAspect="1"/>
          </p:cNvPicPr>
          <p:nvPr/>
        </p:nvPicPr>
        <p:blipFill>
          <a:blip r:embed="rId2"/>
          <a:stretch>
            <a:fillRect/>
          </a:stretch>
        </p:blipFill>
        <p:spPr>
          <a:xfrm>
            <a:off x="486833" y="1579591"/>
            <a:ext cx="5151967" cy="2906656"/>
          </a:xfrm>
          <a:prstGeom prst="rect">
            <a:avLst/>
          </a:prstGeom>
          <a:noFill/>
          <a:ln w="6350">
            <a:solidFill>
              <a:schemeClr val="accent1">
                <a:shade val="15000"/>
              </a:schemeClr>
            </a:solidFill>
          </a:ln>
        </p:spPr>
      </p:pic>
      <p:pic>
        <p:nvPicPr>
          <p:cNvPr id="5" name="Picture 4">
            <a:extLst>
              <a:ext uri="{FF2B5EF4-FFF2-40B4-BE49-F238E27FC236}">
                <a16:creationId xmlns:a16="http://schemas.microsoft.com/office/drawing/2014/main" id="{82940BA6-7D78-CB4C-38B1-C06C8E8AFE4A}"/>
              </a:ext>
            </a:extLst>
          </p:cNvPr>
          <p:cNvPicPr>
            <a:picLocks noChangeAspect="1"/>
          </p:cNvPicPr>
          <p:nvPr/>
        </p:nvPicPr>
        <p:blipFill>
          <a:blip r:embed="rId3"/>
          <a:stretch>
            <a:fillRect/>
          </a:stretch>
        </p:blipFill>
        <p:spPr>
          <a:xfrm>
            <a:off x="3276600" y="4648200"/>
            <a:ext cx="5627935" cy="1981200"/>
          </a:xfrm>
          <a:prstGeom prst="rect">
            <a:avLst/>
          </a:prstGeom>
          <a:ln w="6350">
            <a:solidFill>
              <a:schemeClr val="accent1">
                <a:shade val="15000"/>
              </a:schemeClr>
            </a:solidFill>
          </a:ln>
        </p:spPr>
      </p:pic>
      <p:sp>
        <p:nvSpPr>
          <p:cNvPr id="7" name="Arrow: Right 6">
            <a:extLst>
              <a:ext uri="{FF2B5EF4-FFF2-40B4-BE49-F238E27FC236}">
                <a16:creationId xmlns:a16="http://schemas.microsoft.com/office/drawing/2014/main" id="{3AF16202-9257-59E3-5510-39C3504B132E}"/>
              </a:ext>
            </a:extLst>
          </p:cNvPr>
          <p:cNvSpPr/>
          <p:nvPr/>
        </p:nvSpPr>
        <p:spPr>
          <a:xfrm>
            <a:off x="6781800" y="3015986"/>
            <a:ext cx="2057400" cy="381000"/>
          </a:xfrm>
          <a:prstGeom prst="rightArrow">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90845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85838E-597C-513C-8C7A-1CF910B52E6F}"/>
            </a:ext>
          </a:extLst>
        </p:cNvPr>
        <p:cNvGrpSpPr/>
        <p:nvPr/>
      </p:nvGrpSpPr>
      <p:grpSpPr>
        <a:xfrm>
          <a:off x="0" y="0"/>
          <a:ext cx="0" cy="0"/>
          <a:chOff x="0" y="0"/>
          <a:chExt cx="0" cy="0"/>
        </a:xfrm>
      </p:grpSpPr>
      <p:sp>
        <p:nvSpPr>
          <p:cNvPr id="159" name="PlaceHolder 1">
            <a:extLst>
              <a:ext uri="{FF2B5EF4-FFF2-40B4-BE49-F238E27FC236}">
                <a16:creationId xmlns:a16="http://schemas.microsoft.com/office/drawing/2014/main" id="{8265E25E-1D01-E2A7-D5A9-793595531982}"/>
              </a:ext>
            </a:extLst>
          </p:cNvPr>
          <p:cNvSpPr>
            <a:spLocks noGrp="1"/>
          </p:cNvSpPr>
          <p:nvPr>
            <p:ph type="title"/>
          </p:nvPr>
        </p:nvSpPr>
        <p:spPr>
          <a:xfrm>
            <a:off x="457200" y="274638"/>
            <a:ext cx="8229600" cy="1143000"/>
          </a:xfrm>
          <a:noFill/>
          <a:ln w="0">
            <a:noFill/>
          </a:ln>
        </p:spPr>
        <p:txBody>
          <a:bodyPr anchor="ctr">
            <a:noAutofit/>
          </a:bodyPr>
          <a:lstStyle/>
          <a:p>
            <a:r>
              <a:rPr lang="en-US" dirty="0"/>
              <a:t>Derived class becomes a member</a:t>
            </a:r>
          </a:p>
        </p:txBody>
      </p:sp>
      <p:pic>
        <p:nvPicPr>
          <p:cNvPr id="8" name="Picture 7">
            <a:extLst>
              <a:ext uri="{FF2B5EF4-FFF2-40B4-BE49-F238E27FC236}">
                <a16:creationId xmlns:a16="http://schemas.microsoft.com/office/drawing/2014/main" id="{6B07B6B6-564E-750C-ADFA-65777BA1B0BE}"/>
              </a:ext>
            </a:extLst>
          </p:cNvPr>
          <p:cNvPicPr>
            <a:picLocks noChangeAspect="1"/>
          </p:cNvPicPr>
          <p:nvPr/>
        </p:nvPicPr>
        <p:blipFill>
          <a:blip r:embed="rId2"/>
          <a:stretch>
            <a:fillRect/>
          </a:stretch>
        </p:blipFill>
        <p:spPr>
          <a:xfrm>
            <a:off x="381000" y="1600200"/>
            <a:ext cx="4875286" cy="2895600"/>
          </a:xfrm>
          <a:prstGeom prst="rect">
            <a:avLst/>
          </a:prstGeom>
          <a:ln w="6350">
            <a:solidFill>
              <a:schemeClr val="accent1">
                <a:shade val="15000"/>
              </a:schemeClr>
            </a:solidFill>
          </a:ln>
        </p:spPr>
      </p:pic>
      <p:pic>
        <p:nvPicPr>
          <p:cNvPr id="10" name="Picture 9">
            <a:extLst>
              <a:ext uri="{FF2B5EF4-FFF2-40B4-BE49-F238E27FC236}">
                <a16:creationId xmlns:a16="http://schemas.microsoft.com/office/drawing/2014/main" id="{5C0B6AFA-C007-BC90-F52B-EDDAD24A25FA}"/>
              </a:ext>
            </a:extLst>
          </p:cNvPr>
          <p:cNvPicPr>
            <a:picLocks noChangeAspect="1"/>
          </p:cNvPicPr>
          <p:nvPr/>
        </p:nvPicPr>
        <p:blipFill>
          <a:blip r:embed="rId3"/>
          <a:stretch>
            <a:fillRect/>
          </a:stretch>
        </p:blipFill>
        <p:spPr>
          <a:xfrm>
            <a:off x="3505200" y="4625264"/>
            <a:ext cx="5410200" cy="1970798"/>
          </a:xfrm>
          <a:prstGeom prst="rect">
            <a:avLst/>
          </a:prstGeom>
          <a:ln w="6350">
            <a:solidFill>
              <a:schemeClr val="accent1">
                <a:shade val="15000"/>
              </a:schemeClr>
            </a:solidFill>
          </a:ln>
        </p:spPr>
      </p:pic>
    </p:spTree>
    <p:extLst>
      <p:ext uri="{BB962C8B-B14F-4D97-AF65-F5344CB8AC3E}">
        <p14:creationId xmlns:p14="http://schemas.microsoft.com/office/powerpoint/2010/main" val="1531802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Agenda</a:t>
            </a:r>
          </a:p>
        </p:txBody>
      </p:sp>
      <p:sp>
        <p:nvSpPr>
          <p:cNvPr id="3" name="Content Placeholder 2"/>
          <p:cNvSpPr>
            <a:spLocks noGrp="1"/>
          </p:cNvSpPr>
          <p:nvPr>
            <p:ph idx="1"/>
          </p:nvPr>
        </p:nvSpPr>
        <p:spPr>
          <a:xfrm>
            <a:off x="457200" y="1600200"/>
            <a:ext cx="8229600" cy="4525963"/>
          </a:xfrm>
        </p:spPr>
        <p:txBody>
          <a:bodyPr>
            <a:normAutofit lnSpcReduction="10000"/>
          </a:bodyPr>
          <a:lstStyle/>
          <a:p>
            <a:r>
              <a:rPr lang="en-US" dirty="0"/>
              <a:t>Causes of complexity</a:t>
            </a:r>
            <a:endParaRPr lang="en-US" dirty="0">
              <a:solidFill>
                <a:srgbClr val="C00000"/>
              </a:solidFill>
            </a:endParaRPr>
          </a:p>
          <a:p>
            <a:r>
              <a:rPr lang="en-US" dirty="0"/>
              <a:t>The principles you need to know</a:t>
            </a:r>
          </a:p>
          <a:p>
            <a:pPr lvl="1"/>
            <a:r>
              <a:rPr lang="en-US" dirty="0">
                <a:solidFill>
                  <a:schemeClr val="tx2"/>
                </a:solidFill>
              </a:rPr>
              <a:t>The Single Responsibility Principle</a:t>
            </a:r>
          </a:p>
          <a:p>
            <a:pPr lvl="1"/>
            <a:r>
              <a:rPr lang="en-US" dirty="0">
                <a:solidFill>
                  <a:schemeClr val="tx2"/>
                </a:solidFill>
              </a:rPr>
              <a:t>Encapsulation</a:t>
            </a:r>
          </a:p>
          <a:p>
            <a:pPr lvl="1"/>
            <a:r>
              <a:rPr lang="en-US" dirty="0">
                <a:solidFill>
                  <a:schemeClr val="tx2"/>
                </a:solidFill>
              </a:rPr>
              <a:t>Prefer Composition over Inheritance</a:t>
            </a:r>
          </a:p>
          <a:p>
            <a:pPr lvl="1"/>
            <a:r>
              <a:rPr lang="en-US" dirty="0">
                <a:solidFill>
                  <a:schemeClr val="tx2"/>
                </a:solidFill>
              </a:rPr>
              <a:t>The Open Closed Principle</a:t>
            </a:r>
          </a:p>
          <a:p>
            <a:pPr lvl="1"/>
            <a:r>
              <a:rPr lang="en-US" dirty="0">
                <a:solidFill>
                  <a:schemeClr val="tx2"/>
                </a:solidFill>
              </a:rPr>
              <a:t>System Organization and Refactoring</a:t>
            </a:r>
          </a:p>
          <a:p>
            <a:r>
              <a:rPr lang="en-US" dirty="0"/>
              <a:t>What you should forget</a:t>
            </a:r>
          </a:p>
          <a:p>
            <a:pPr lvl="1"/>
            <a:r>
              <a:rPr lang="en-US" sz="3200" dirty="0">
                <a:solidFill>
                  <a:srgbClr val="C00000"/>
                </a:solidFill>
              </a:rPr>
              <a:t>Inheritance</a:t>
            </a:r>
          </a:p>
          <a:p>
            <a:endParaRPr lang="en-US" dirty="0"/>
          </a:p>
        </p:txBody>
      </p:sp>
    </p:spTree>
    <p:extLst>
      <p:ext uri="{BB962C8B-B14F-4D97-AF65-F5344CB8AC3E}">
        <p14:creationId xmlns:p14="http://schemas.microsoft.com/office/powerpoint/2010/main" val="35643656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Open Closed Principle</a:t>
            </a:r>
          </a:p>
        </p:txBody>
      </p:sp>
      <p:sp>
        <p:nvSpPr>
          <p:cNvPr id="3" name="Content Placeholder 2"/>
          <p:cNvSpPr>
            <a:spLocks noGrp="1"/>
          </p:cNvSpPr>
          <p:nvPr>
            <p:ph idx="1"/>
          </p:nvPr>
        </p:nvSpPr>
        <p:spPr/>
        <p:txBody>
          <a:bodyPr>
            <a:normAutofit lnSpcReduction="10000"/>
          </a:bodyPr>
          <a:lstStyle/>
          <a:p>
            <a:r>
              <a:rPr lang="en-US" dirty="0">
                <a:solidFill>
                  <a:schemeClr val="tx2"/>
                </a:solidFill>
              </a:rPr>
              <a:t>A design should be Open for extension and Closed for modification.</a:t>
            </a:r>
          </a:p>
          <a:p>
            <a:r>
              <a:rPr lang="en-US" dirty="0">
                <a:solidFill>
                  <a:schemeClr val="tx2"/>
                </a:solidFill>
              </a:rPr>
              <a:t>That is, adding new functionality should not require changing existing functionality.</a:t>
            </a:r>
          </a:p>
          <a:p>
            <a:r>
              <a:rPr lang="en-US" dirty="0">
                <a:solidFill>
                  <a:schemeClr val="tx2"/>
                </a:solidFill>
              </a:rPr>
              <a:t>Avoid premature generalization:</a:t>
            </a:r>
          </a:p>
          <a:p>
            <a:pPr lvl="1"/>
            <a:r>
              <a:rPr lang="en-US" dirty="0">
                <a:solidFill>
                  <a:schemeClr val="tx2"/>
                </a:solidFill>
              </a:rPr>
              <a:t>Do </a:t>
            </a:r>
            <a:r>
              <a:rPr lang="en-US" u="sng" dirty="0">
                <a:solidFill>
                  <a:schemeClr val="tx2"/>
                </a:solidFill>
              </a:rPr>
              <a:t>not</a:t>
            </a:r>
            <a:r>
              <a:rPr lang="en-US" dirty="0">
                <a:solidFill>
                  <a:schemeClr val="tx2"/>
                </a:solidFill>
              </a:rPr>
              <a:t> add features you don’t need</a:t>
            </a:r>
          </a:p>
          <a:p>
            <a:pPr lvl="1"/>
            <a:r>
              <a:rPr lang="en-US" dirty="0">
                <a:solidFill>
                  <a:schemeClr val="tx2"/>
                </a:solidFill>
              </a:rPr>
              <a:t>Do </a:t>
            </a:r>
            <a:r>
              <a:rPr lang="en-US" u="sng" dirty="0">
                <a:solidFill>
                  <a:schemeClr val="tx2"/>
                </a:solidFill>
              </a:rPr>
              <a:t>not</a:t>
            </a:r>
            <a:r>
              <a:rPr lang="en-US" dirty="0">
                <a:solidFill>
                  <a:schemeClr val="tx2"/>
                </a:solidFill>
              </a:rPr>
              <a:t> add empty interface methods </a:t>
            </a:r>
            <a:r>
              <a:rPr lang="en-US">
                <a:solidFill>
                  <a:schemeClr val="tx2"/>
                </a:solidFill>
              </a:rPr>
              <a:t>to generalize</a:t>
            </a:r>
            <a:endParaRPr lang="en-US" dirty="0">
              <a:solidFill>
                <a:schemeClr val="tx2"/>
              </a:solidFill>
            </a:endParaRPr>
          </a:p>
          <a:p>
            <a:r>
              <a:rPr lang="en-US" dirty="0">
                <a:solidFill>
                  <a:schemeClr val="tx2"/>
                </a:solidFill>
              </a:rPr>
              <a:t>B</a:t>
            </a:r>
            <a:r>
              <a:rPr lang="fr-FR" dirty="0">
                <a:solidFill>
                  <a:schemeClr val="tx2"/>
                </a:solidFill>
              </a:rPr>
              <a:t>ut do</a:t>
            </a:r>
            <a:r>
              <a:rPr lang="en-US" dirty="0">
                <a:solidFill>
                  <a:schemeClr val="tx2"/>
                </a:solidFill>
              </a:rPr>
              <a:t> use abstractions to simplify extending later.</a:t>
            </a:r>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a:t>All rights reserved</a:t>
            </a:r>
          </a:p>
        </p:txBody>
      </p:sp>
    </p:spTree>
    <p:extLst>
      <p:ext uri="{BB962C8B-B14F-4D97-AF65-F5344CB8AC3E}">
        <p14:creationId xmlns:p14="http://schemas.microsoft.com/office/powerpoint/2010/main" val="2165687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066B1-744E-C9D4-8767-951261B65C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DC08F9-FD96-0DC1-685D-3F1F460A12A9}"/>
              </a:ext>
            </a:extLst>
          </p:cNvPr>
          <p:cNvSpPr>
            <a:spLocks noGrp="1"/>
          </p:cNvSpPr>
          <p:nvPr>
            <p:ph type="title"/>
          </p:nvPr>
        </p:nvSpPr>
        <p:spPr>
          <a:xfrm>
            <a:off x="457200" y="274638"/>
            <a:ext cx="8229600" cy="1143000"/>
          </a:xfrm>
        </p:spPr>
        <p:txBody>
          <a:bodyPr>
            <a:normAutofit/>
          </a:bodyPr>
          <a:lstStyle/>
          <a:p>
            <a:r>
              <a:rPr lang="en-US" dirty="0"/>
              <a:t>Immutability is your friend</a:t>
            </a:r>
          </a:p>
        </p:txBody>
      </p:sp>
      <p:sp>
        <p:nvSpPr>
          <p:cNvPr id="5" name="Content Placeholder 4">
            <a:extLst>
              <a:ext uri="{FF2B5EF4-FFF2-40B4-BE49-F238E27FC236}">
                <a16:creationId xmlns:a16="http://schemas.microsoft.com/office/drawing/2014/main" id="{E545A2DE-9FFA-F28E-AD03-6FE89930B57A}"/>
              </a:ext>
            </a:extLst>
          </p:cNvPr>
          <p:cNvSpPr>
            <a:spLocks noGrp="1"/>
          </p:cNvSpPr>
          <p:nvPr>
            <p:ph idx="1"/>
          </p:nvPr>
        </p:nvSpPr>
        <p:spPr/>
        <p:txBody>
          <a:bodyPr>
            <a:normAutofit/>
          </a:bodyPr>
          <a:lstStyle/>
          <a:p>
            <a:r>
              <a:rPr lang="en-US" dirty="0">
                <a:solidFill>
                  <a:schemeClr val="tx2"/>
                </a:solidFill>
              </a:rPr>
              <a:t>An immutable class cannot be modified</a:t>
            </a:r>
          </a:p>
          <a:p>
            <a:r>
              <a:rPr lang="en-US" dirty="0">
                <a:solidFill>
                  <a:schemeClr val="tx2"/>
                </a:solidFill>
              </a:rPr>
              <a:t>This means that you only need to see its constructor to know its state.</a:t>
            </a:r>
          </a:p>
          <a:p>
            <a:r>
              <a:rPr lang="en-US" dirty="0">
                <a:solidFill>
                  <a:schemeClr val="tx2"/>
                </a:solidFill>
              </a:rPr>
              <a:t>This reduces complexity and simplifies debugging</a:t>
            </a:r>
          </a:p>
          <a:p>
            <a:r>
              <a:rPr lang="en-US" dirty="0">
                <a:solidFill>
                  <a:schemeClr val="tx2"/>
                </a:solidFill>
              </a:rPr>
              <a:t>Functional programming languages force immutability (the cost is copying).</a:t>
            </a:r>
          </a:p>
        </p:txBody>
      </p:sp>
    </p:spTree>
    <p:extLst>
      <p:ext uri="{BB962C8B-B14F-4D97-AF65-F5344CB8AC3E}">
        <p14:creationId xmlns:p14="http://schemas.microsoft.com/office/powerpoint/2010/main" val="2247845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7D5E1-BB51-14DC-9027-C7D5FBA24440}"/>
              </a:ext>
            </a:extLst>
          </p:cNvPr>
          <p:cNvSpPr>
            <a:spLocks noGrp="1"/>
          </p:cNvSpPr>
          <p:nvPr>
            <p:ph type="title"/>
          </p:nvPr>
        </p:nvSpPr>
        <p:spPr>
          <a:xfrm>
            <a:off x="457200" y="274638"/>
            <a:ext cx="8229600" cy="1143000"/>
          </a:xfrm>
        </p:spPr>
        <p:txBody>
          <a:bodyPr>
            <a:normAutofit/>
          </a:bodyPr>
          <a:lstStyle/>
          <a:p>
            <a:r>
              <a:rPr lang="en-US" dirty="0"/>
              <a:t>Immutability in C++</a:t>
            </a:r>
          </a:p>
        </p:txBody>
      </p:sp>
      <p:sp>
        <p:nvSpPr>
          <p:cNvPr id="5" name="Content Placeholder 4">
            <a:extLst>
              <a:ext uri="{FF2B5EF4-FFF2-40B4-BE49-F238E27FC236}">
                <a16:creationId xmlns:a16="http://schemas.microsoft.com/office/drawing/2014/main" id="{F95081A3-350A-403B-5429-0CFACF9950C6}"/>
              </a:ext>
            </a:extLst>
          </p:cNvPr>
          <p:cNvSpPr>
            <a:spLocks noGrp="1"/>
          </p:cNvSpPr>
          <p:nvPr>
            <p:ph idx="1"/>
          </p:nvPr>
        </p:nvSpPr>
        <p:spPr/>
        <p:txBody>
          <a:bodyPr>
            <a:normAutofit/>
          </a:bodyPr>
          <a:lstStyle/>
          <a:p>
            <a:r>
              <a:rPr lang="en-US" dirty="0">
                <a:solidFill>
                  <a:schemeClr val="tx2"/>
                </a:solidFill>
              </a:rPr>
              <a:t>C++ is not strictly a functional programming language. </a:t>
            </a:r>
          </a:p>
          <a:p>
            <a:r>
              <a:rPr lang="en-US" dirty="0">
                <a:solidFill>
                  <a:schemeClr val="tx2"/>
                </a:solidFill>
              </a:rPr>
              <a:t>It is an object-oriented language which typically uses mutation of state.</a:t>
            </a:r>
          </a:p>
          <a:p>
            <a:r>
              <a:rPr lang="en-US" dirty="0">
                <a:solidFill>
                  <a:schemeClr val="tx2"/>
                </a:solidFill>
              </a:rPr>
              <a:t>Use const wherever possible.</a:t>
            </a:r>
          </a:p>
          <a:p>
            <a:r>
              <a:rPr lang="en-US" dirty="0">
                <a:solidFill>
                  <a:schemeClr val="tx2"/>
                </a:solidFill>
              </a:rPr>
              <a:t>Dependencies, for instance should not be modified during the lifetime of an object.</a:t>
            </a:r>
          </a:p>
        </p:txBody>
      </p:sp>
    </p:spTree>
    <p:extLst>
      <p:ext uri="{BB962C8B-B14F-4D97-AF65-F5344CB8AC3E}">
        <p14:creationId xmlns:p14="http://schemas.microsoft.com/office/powerpoint/2010/main" val="5009660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2B14E-0FB2-20A8-E579-5C4C7B4D1ACC}"/>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18ED1A5F-5483-2936-2FA1-FD3AFEEDC59B}"/>
              </a:ext>
            </a:extLst>
          </p:cNvPr>
          <p:cNvSpPr>
            <a:spLocks noGrp="1"/>
          </p:cNvSpPr>
          <p:nvPr>
            <p:ph type="title"/>
          </p:nvPr>
        </p:nvSpPr>
        <p:spPr>
          <a:xfrm>
            <a:off x="457200" y="274638"/>
            <a:ext cx="8229600" cy="1143000"/>
          </a:xfrm>
          <a:noFill/>
          <a:ln w="0">
            <a:noFill/>
          </a:ln>
        </p:spPr>
        <p:txBody>
          <a:bodyPr anchor="ctr">
            <a:noAutofit/>
          </a:bodyPr>
          <a:lstStyle/>
          <a:p>
            <a:r>
              <a:rPr lang="en-US" dirty="0"/>
              <a:t>System Organization</a:t>
            </a:r>
          </a:p>
        </p:txBody>
      </p:sp>
      <p:sp>
        <p:nvSpPr>
          <p:cNvPr id="134" name="PlaceHolder 2">
            <a:extLst>
              <a:ext uri="{FF2B5EF4-FFF2-40B4-BE49-F238E27FC236}">
                <a16:creationId xmlns:a16="http://schemas.microsoft.com/office/drawing/2014/main" id="{00E54B21-316C-78F2-A916-82758D344AF5}"/>
              </a:ext>
            </a:extLst>
          </p:cNvPr>
          <p:cNvSpPr>
            <a:spLocks noGrp="1"/>
          </p:cNvSpPr>
          <p:nvPr>
            <p:ph idx="1"/>
          </p:nvPr>
        </p:nvSpPr>
        <p:spPr>
          <a:xfrm>
            <a:off x="457200" y="1600200"/>
            <a:ext cx="8229600" cy="4525963"/>
          </a:xfrm>
          <a:noFill/>
          <a:ln w="0">
            <a:noFill/>
          </a:ln>
        </p:spPr>
        <p:txBody>
          <a:bodyPr anchor="t">
            <a:normAutofit/>
          </a:bodyPr>
          <a:lstStyle/>
          <a:p>
            <a:r>
              <a:rPr lang="en-US" dirty="0">
                <a:solidFill>
                  <a:schemeClr val="tx2"/>
                </a:solidFill>
              </a:rPr>
              <a:t>Divide large projects into small components.</a:t>
            </a:r>
          </a:p>
          <a:p>
            <a:r>
              <a:rPr lang="en-US" dirty="0">
                <a:solidFill>
                  <a:schemeClr val="tx2"/>
                </a:solidFill>
              </a:rPr>
              <a:t>Each component should have only one responsibility.</a:t>
            </a:r>
          </a:p>
          <a:p>
            <a:r>
              <a:rPr lang="en-US" dirty="0">
                <a:solidFill>
                  <a:schemeClr val="tx2"/>
                </a:solidFill>
              </a:rPr>
              <a:t>Express the responsibility by a simple contract.</a:t>
            </a:r>
          </a:p>
          <a:p>
            <a:r>
              <a:rPr lang="en-US" dirty="0">
                <a:solidFill>
                  <a:schemeClr val="tx2"/>
                </a:solidFill>
              </a:rPr>
              <a:t>Encapsulation: hide implementation details.</a:t>
            </a:r>
          </a:p>
          <a:p>
            <a:r>
              <a:rPr lang="en-US" dirty="0">
                <a:solidFill>
                  <a:schemeClr val="tx2"/>
                </a:solidFill>
              </a:rPr>
              <a:t>Abstraction: allows interchangeability of components</a:t>
            </a:r>
          </a:p>
          <a:p>
            <a:endParaRPr lang="en-US" dirty="0">
              <a:solidFill>
                <a:schemeClr val="tx2"/>
              </a:solidFill>
            </a:endParaRPr>
          </a:p>
        </p:txBody>
      </p:sp>
    </p:spTree>
    <p:extLst>
      <p:ext uri="{BB962C8B-B14F-4D97-AF65-F5344CB8AC3E}">
        <p14:creationId xmlns:p14="http://schemas.microsoft.com/office/powerpoint/2010/main" val="1555814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64D0F-33A3-3AB9-3CD7-CC28FDBEDBA9}"/>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CC7DA3D7-419A-6D3C-5655-D7782609C723}"/>
              </a:ext>
            </a:extLst>
          </p:cNvPr>
          <p:cNvSpPr>
            <a:spLocks noGrp="1"/>
          </p:cNvSpPr>
          <p:nvPr>
            <p:ph type="title"/>
          </p:nvPr>
        </p:nvSpPr>
        <p:spPr>
          <a:xfrm>
            <a:off x="457200" y="274638"/>
            <a:ext cx="8229600" cy="1143000"/>
          </a:xfrm>
          <a:noFill/>
          <a:ln w="0">
            <a:noFill/>
          </a:ln>
        </p:spPr>
        <p:txBody>
          <a:bodyPr anchor="ctr">
            <a:noAutofit/>
          </a:bodyPr>
          <a:lstStyle/>
          <a:p>
            <a:r>
              <a:rPr lang="en-US" dirty="0"/>
              <a:t>Refactoring</a:t>
            </a:r>
          </a:p>
        </p:txBody>
      </p:sp>
      <p:sp>
        <p:nvSpPr>
          <p:cNvPr id="134" name="PlaceHolder 2">
            <a:extLst>
              <a:ext uri="{FF2B5EF4-FFF2-40B4-BE49-F238E27FC236}">
                <a16:creationId xmlns:a16="http://schemas.microsoft.com/office/drawing/2014/main" id="{AF26438C-5CF5-7C65-1E83-D0DD390D3C17}"/>
              </a:ext>
            </a:extLst>
          </p:cNvPr>
          <p:cNvSpPr>
            <a:spLocks noGrp="1"/>
          </p:cNvSpPr>
          <p:nvPr>
            <p:ph idx="1"/>
          </p:nvPr>
        </p:nvSpPr>
        <p:spPr>
          <a:xfrm>
            <a:off x="457200" y="1600200"/>
            <a:ext cx="8229600" cy="4525963"/>
          </a:xfrm>
          <a:noFill/>
          <a:ln w="0">
            <a:noFill/>
          </a:ln>
        </p:spPr>
        <p:txBody>
          <a:bodyPr anchor="t">
            <a:normAutofit/>
          </a:bodyPr>
          <a:lstStyle/>
          <a:p>
            <a:r>
              <a:rPr lang="en-US" dirty="0"/>
              <a:t>When adding new functionality, favor creating a new class (and file)</a:t>
            </a:r>
          </a:p>
          <a:p>
            <a:r>
              <a:rPr lang="en-US" dirty="0"/>
              <a:t>When a function or class grows to big, extract methods and classes.</a:t>
            </a:r>
          </a:p>
          <a:p>
            <a:r>
              <a:rPr lang="en-US" dirty="0"/>
              <a:t>Use (and add) tests to ensure there are no regressions.</a:t>
            </a:r>
          </a:p>
          <a:p>
            <a:endParaRPr lang="en-US" dirty="0"/>
          </a:p>
        </p:txBody>
      </p:sp>
    </p:spTree>
    <p:extLst>
      <p:ext uri="{BB962C8B-B14F-4D97-AF65-F5344CB8AC3E}">
        <p14:creationId xmlns:p14="http://schemas.microsoft.com/office/powerpoint/2010/main" val="12044336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B7AC48-FB2D-B87F-AF46-FBC899DC94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76F0FB-FB6D-3B26-7191-85BCD1CA6C7D}"/>
              </a:ext>
            </a:extLst>
          </p:cNvPr>
          <p:cNvSpPr>
            <a:spLocks noGrp="1"/>
          </p:cNvSpPr>
          <p:nvPr>
            <p:ph type="title"/>
          </p:nvPr>
        </p:nvSpPr>
        <p:spPr>
          <a:xfrm>
            <a:off x="457200" y="274638"/>
            <a:ext cx="8229600" cy="1143000"/>
          </a:xfrm>
        </p:spPr>
        <p:txBody>
          <a:bodyPr/>
          <a:lstStyle/>
          <a:p>
            <a:r>
              <a:rPr lang="en-US" dirty="0"/>
              <a:t>Key Takeaways</a:t>
            </a:r>
          </a:p>
        </p:txBody>
      </p:sp>
      <p:graphicFrame>
        <p:nvGraphicFramePr>
          <p:cNvPr id="11" name="Content Placeholder 10">
            <a:extLst>
              <a:ext uri="{FF2B5EF4-FFF2-40B4-BE49-F238E27FC236}">
                <a16:creationId xmlns:a16="http://schemas.microsoft.com/office/drawing/2014/main" id="{BE1D75E1-DE84-FCB3-B0E4-7FA7DB4710C9}"/>
              </a:ext>
            </a:extLst>
          </p:cNvPr>
          <p:cNvGraphicFramePr>
            <a:graphicFrameLocks noGrp="1"/>
          </p:cNvGraphicFramePr>
          <p:nvPr>
            <p:ph idx="1"/>
            <p:extLst>
              <p:ext uri="{D42A27DB-BD31-4B8C-83A1-F6EECF244321}">
                <p14:modId xmlns:p14="http://schemas.microsoft.com/office/powerpoint/2010/main" val="2313995659"/>
              </p:ext>
            </p:extLst>
          </p:nvPr>
        </p:nvGraphicFramePr>
        <p:xfrm>
          <a:off x="457200" y="1600200"/>
          <a:ext cx="8229600" cy="4480560"/>
        </p:xfrm>
        <a:graphic>
          <a:graphicData uri="http://schemas.openxmlformats.org/drawingml/2006/table">
            <a:tbl>
              <a:tblPr bandRow="1">
                <a:tableStyleId>{46F890A9-2807-4EBB-B81D-B2AA78EC7F39}</a:tableStyleId>
              </a:tblPr>
              <a:tblGrid>
                <a:gridCol w="2743200">
                  <a:extLst>
                    <a:ext uri="{9D8B030D-6E8A-4147-A177-3AD203B41FA5}">
                      <a16:colId xmlns:a16="http://schemas.microsoft.com/office/drawing/2014/main" val="2828882500"/>
                    </a:ext>
                  </a:extLst>
                </a:gridCol>
                <a:gridCol w="5486400">
                  <a:extLst>
                    <a:ext uri="{9D8B030D-6E8A-4147-A177-3AD203B41FA5}">
                      <a16:colId xmlns:a16="http://schemas.microsoft.com/office/drawing/2014/main" val="2512347793"/>
                    </a:ext>
                  </a:extLst>
                </a:gridCol>
              </a:tblGrid>
              <a:tr h="640080">
                <a:tc>
                  <a:txBody>
                    <a:bodyPr/>
                    <a:lstStyle/>
                    <a:p>
                      <a:pPr lvl="0"/>
                      <a:r>
                        <a:rPr lang="en-US" sz="2400" kern="1200" dirty="0">
                          <a:solidFill>
                            <a:schemeClr val="tx2"/>
                          </a:solidFill>
                        </a:rPr>
                        <a:t>The SRP</a:t>
                      </a:r>
                      <a:endParaRPr lang="en-US" sz="2400" kern="1200" dirty="0">
                        <a:solidFill>
                          <a:schemeClr val="tx2"/>
                        </a:solidFill>
                        <a:latin typeface="+mn-lt"/>
                        <a:ea typeface="+mn-ea"/>
                        <a:cs typeface="+mn-cs"/>
                      </a:endParaRPr>
                    </a:p>
                  </a:txBody>
                  <a:tcPr anchor="ctr"/>
                </a:tc>
                <a:tc>
                  <a:txBody>
                    <a:bodyPr/>
                    <a:lstStyle/>
                    <a:p>
                      <a:r>
                        <a:rPr lang="en-US" sz="2400" kern="1200" dirty="0">
                          <a:solidFill>
                            <a:schemeClr val="tx2"/>
                          </a:solidFill>
                        </a:rPr>
                        <a:t>One class per file, should do one thing</a:t>
                      </a:r>
                      <a:endParaRPr lang="en-US" sz="2400" kern="1200" dirty="0">
                        <a:solidFill>
                          <a:schemeClr val="tx2"/>
                        </a:solidFill>
                        <a:latin typeface="+mn-lt"/>
                        <a:ea typeface="+mn-ea"/>
                        <a:cs typeface="+mn-cs"/>
                      </a:endParaRPr>
                    </a:p>
                  </a:txBody>
                  <a:tcPr anchor="ctr"/>
                </a:tc>
                <a:extLst>
                  <a:ext uri="{0D108BD9-81ED-4DB2-BD59-A6C34878D82A}">
                    <a16:rowId xmlns:a16="http://schemas.microsoft.com/office/drawing/2014/main" val="4225302427"/>
                  </a:ext>
                </a:extLst>
              </a:tr>
              <a:tr h="640080">
                <a:tc>
                  <a:txBody>
                    <a:bodyPr/>
                    <a:lstStyle/>
                    <a:p>
                      <a:pPr lvl="0"/>
                      <a:r>
                        <a:rPr lang="en-US" sz="2400" kern="1200" dirty="0">
                          <a:solidFill>
                            <a:schemeClr val="tx2"/>
                          </a:solidFill>
                        </a:rPr>
                        <a:t>The OCP</a:t>
                      </a:r>
                      <a:endParaRPr lang="en-US" sz="2400" kern="1200" dirty="0">
                        <a:solidFill>
                          <a:schemeClr val="tx2"/>
                        </a:solidFill>
                        <a:latin typeface="+mn-lt"/>
                        <a:ea typeface="+mn-ea"/>
                        <a:cs typeface="+mn-cs"/>
                      </a:endParaRPr>
                    </a:p>
                  </a:txBody>
                  <a:tcPr anchor="ctr"/>
                </a:tc>
                <a:tc>
                  <a:txBody>
                    <a:bodyPr/>
                    <a:lstStyle/>
                    <a:p>
                      <a:r>
                        <a:rPr lang="en-US" sz="2400" kern="1200" dirty="0">
                          <a:solidFill>
                            <a:schemeClr val="tx2"/>
                          </a:solidFill>
                        </a:rPr>
                        <a:t>Avoid premature generalization</a:t>
                      </a:r>
                      <a:endParaRPr lang="en-US" sz="2400" kern="1200" dirty="0">
                        <a:solidFill>
                          <a:schemeClr val="tx2"/>
                        </a:solidFill>
                        <a:latin typeface="+mn-lt"/>
                        <a:ea typeface="+mn-ea"/>
                        <a:cs typeface="+mn-cs"/>
                      </a:endParaRPr>
                    </a:p>
                  </a:txBody>
                  <a:tcPr anchor="ctr"/>
                </a:tc>
                <a:extLst>
                  <a:ext uri="{0D108BD9-81ED-4DB2-BD59-A6C34878D82A}">
                    <a16:rowId xmlns:a16="http://schemas.microsoft.com/office/drawing/2014/main" val="471420756"/>
                  </a:ext>
                </a:extLst>
              </a:tr>
              <a:tr h="640080">
                <a:tc>
                  <a:txBody>
                    <a:bodyPr/>
                    <a:lstStyle/>
                    <a:p>
                      <a:pPr lvl="0"/>
                      <a:r>
                        <a:rPr lang="en-US" sz="2400" kern="1200" dirty="0">
                          <a:solidFill>
                            <a:schemeClr val="tx2"/>
                          </a:solidFill>
                        </a:rPr>
                        <a:t>Encapsulation</a:t>
                      </a:r>
                      <a:endParaRPr lang="en-US" sz="2400" kern="1200" dirty="0">
                        <a:solidFill>
                          <a:schemeClr val="tx2"/>
                        </a:solidFill>
                        <a:latin typeface="+mn-lt"/>
                        <a:ea typeface="+mn-ea"/>
                        <a:cs typeface="+mn-cs"/>
                      </a:endParaRPr>
                    </a:p>
                  </a:txBody>
                  <a:tcPr anchor="ctr"/>
                </a:tc>
                <a:tc>
                  <a:txBody>
                    <a:bodyPr/>
                    <a:lstStyle/>
                    <a:p>
                      <a:r>
                        <a:rPr lang="en-US" sz="2400" kern="1200" dirty="0">
                          <a:solidFill>
                            <a:schemeClr val="tx2"/>
                          </a:solidFill>
                        </a:rPr>
                        <a:t>Use visibility and interfaces</a:t>
                      </a:r>
                      <a:endParaRPr lang="en-US" sz="2400" kern="1200" dirty="0">
                        <a:solidFill>
                          <a:schemeClr val="tx2"/>
                        </a:solidFill>
                        <a:latin typeface="+mn-lt"/>
                        <a:ea typeface="+mn-ea"/>
                        <a:cs typeface="+mn-cs"/>
                      </a:endParaRPr>
                    </a:p>
                  </a:txBody>
                  <a:tcPr anchor="ctr"/>
                </a:tc>
                <a:extLst>
                  <a:ext uri="{0D108BD9-81ED-4DB2-BD59-A6C34878D82A}">
                    <a16:rowId xmlns:a16="http://schemas.microsoft.com/office/drawing/2014/main" val="1393594050"/>
                  </a:ext>
                </a:extLst>
              </a:tr>
              <a:tr h="640080">
                <a:tc>
                  <a:txBody>
                    <a:bodyPr/>
                    <a:lstStyle/>
                    <a:p>
                      <a:pPr lvl="0"/>
                      <a:r>
                        <a:rPr lang="en-US" sz="2400" kern="1200" dirty="0">
                          <a:solidFill>
                            <a:schemeClr val="tx2"/>
                          </a:solidFill>
                        </a:rPr>
                        <a:t>System Organization</a:t>
                      </a:r>
                      <a:endParaRPr lang="en-US" sz="2400" kern="1200" dirty="0">
                        <a:solidFill>
                          <a:schemeClr val="tx2"/>
                        </a:solidFill>
                        <a:latin typeface="+mn-lt"/>
                        <a:ea typeface="+mn-ea"/>
                        <a:cs typeface="+mn-cs"/>
                      </a:endParaRPr>
                    </a:p>
                  </a:txBody>
                  <a:tcPr anchor="ctr"/>
                </a:tc>
                <a:tc>
                  <a:txBody>
                    <a:bodyPr/>
                    <a:lstStyle/>
                    <a:p>
                      <a:r>
                        <a:rPr lang="en-US" sz="2400" kern="1200" dirty="0">
                          <a:solidFill>
                            <a:schemeClr val="tx2"/>
                          </a:solidFill>
                          <a:latin typeface="+mn-lt"/>
                          <a:ea typeface="+mn-ea"/>
                          <a:cs typeface="+mn-cs"/>
                        </a:rPr>
                        <a:t>Classes galore, divide files into folders</a:t>
                      </a:r>
                    </a:p>
                  </a:txBody>
                  <a:tcPr anchor="ctr"/>
                </a:tc>
                <a:extLst>
                  <a:ext uri="{0D108BD9-81ED-4DB2-BD59-A6C34878D82A}">
                    <a16:rowId xmlns:a16="http://schemas.microsoft.com/office/drawing/2014/main" val="1260263298"/>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rPr>
                        <a:t>Inheritance</a:t>
                      </a:r>
                      <a:endParaRPr lang="en-US" sz="2400" kern="1200" dirty="0">
                        <a:solidFill>
                          <a:schemeClr val="tx2"/>
                        </a:solidFill>
                        <a:latin typeface="+mn-lt"/>
                        <a:ea typeface="+mn-ea"/>
                        <a:cs typeface="+mn-cs"/>
                      </a:endParaRPr>
                    </a:p>
                  </a:txBody>
                  <a:tcPr anchor="ctr"/>
                </a:tc>
                <a:tc>
                  <a:txBody>
                    <a:bodyPr/>
                    <a:lstStyle/>
                    <a:p>
                      <a:r>
                        <a:rPr lang="en-US" sz="2400" kern="1200" dirty="0">
                          <a:solidFill>
                            <a:schemeClr val="tx2"/>
                          </a:solidFill>
                        </a:rPr>
                        <a:t>Don’t use it for code reuse. Composition!</a:t>
                      </a:r>
                      <a:endParaRPr lang="en-US" sz="2400" kern="1200" dirty="0">
                        <a:solidFill>
                          <a:schemeClr val="tx2"/>
                        </a:solidFill>
                        <a:latin typeface="+mn-lt"/>
                        <a:ea typeface="+mn-ea"/>
                        <a:cs typeface="+mn-cs"/>
                      </a:endParaRPr>
                    </a:p>
                  </a:txBody>
                  <a:tcPr anchor="ctr"/>
                </a:tc>
                <a:extLst>
                  <a:ext uri="{0D108BD9-81ED-4DB2-BD59-A6C34878D82A}">
                    <a16:rowId xmlns:a16="http://schemas.microsoft.com/office/drawing/2014/main" val="2891640185"/>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latin typeface="+mn-lt"/>
                          <a:ea typeface="+mn-ea"/>
                          <a:cs typeface="+mn-cs"/>
                        </a:rPr>
                        <a:t>Refactor, refactor</a:t>
                      </a:r>
                    </a:p>
                  </a:txBody>
                  <a:tcPr anchor="ctr"/>
                </a:tc>
                <a:tc>
                  <a:txBody>
                    <a:bodyPr/>
                    <a:lstStyle/>
                    <a:p>
                      <a:r>
                        <a:rPr lang="en-US" sz="2400" kern="1200" dirty="0">
                          <a:solidFill>
                            <a:schemeClr val="tx2"/>
                          </a:solidFill>
                          <a:latin typeface="+mn-lt"/>
                          <a:ea typeface="+mn-ea"/>
                          <a:cs typeface="+mn-cs"/>
                        </a:rPr>
                        <a:t>Get addicted. (You will need tests)</a:t>
                      </a:r>
                    </a:p>
                  </a:txBody>
                  <a:tcPr anchor="ctr"/>
                </a:tc>
                <a:extLst>
                  <a:ext uri="{0D108BD9-81ED-4DB2-BD59-A6C34878D82A}">
                    <a16:rowId xmlns:a16="http://schemas.microsoft.com/office/drawing/2014/main" val="1349095502"/>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2"/>
                          </a:solidFill>
                          <a:latin typeface="+mn-lt"/>
                          <a:ea typeface="+mn-ea"/>
                          <a:cs typeface="+mn-cs"/>
                        </a:rPr>
                        <a:t>Decoupling</a:t>
                      </a:r>
                    </a:p>
                  </a:txBody>
                  <a:tcPr anchor="ctr"/>
                </a:tc>
                <a:tc>
                  <a:txBody>
                    <a:bodyPr/>
                    <a:lstStyle/>
                    <a:p>
                      <a:r>
                        <a:rPr lang="en-US" sz="2400" kern="1200" dirty="0">
                          <a:solidFill>
                            <a:schemeClr val="tx2"/>
                          </a:solidFill>
                          <a:latin typeface="+mn-lt"/>
                          <a:ea typeface="+mn-ea"/>
                          <a:cs typeface="+mn-cs"/>
                        </a:rPr>
                        <a:t>Coming up, with dependency injection!</a:t>
                      </a:r>
                    </a:p>
                  </a:txBody>
                  <a:tcPr anchor="ctr"/>
                </a:tc>
                <a:extLst>
                  <a:ext uri="{0D108BD9-81ED-4DB2-BD59-A6C34878D82A}">
                    <a16:rowId xmlns:a16="http://schemas.microsoft.com/office/drawing/2014/main" val="3892874305"/>
                  </a:ext>
                </a:extLst>
              </a:tr>
            </a:tbl>
          </a:graphicData>
        </a:graphic>
      </p:graphicFrame>
    </p:spTree>
    <p:extLst>
      <p:ext uri="{BB962C8B-B14F-4D97-AF65-F5344CB8AC3E}">
        <p14:creationId xmlns:p14="http://schemas.microsoft.com/office/powerpoint/2010/main" val="39544915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4C64F4-50A8-F154-BC51-999AF35E832A}"/>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4CF6E6F4-BAE6-3897-353E-ADA0BE61B8FE}"/>
              </a:ext>
            </a:extLst>
          </p:cNvPr>
          <p:cNvSpPr>
            <a:spLocks noGrp="1"/>
          </p:cNvSpPr>
          <p:nvPr>
            <p:ph type="title"/>
          </p:nvPr>
        </p:nvSpPr>
        <p:spPr>
          <a:xfrm>
            <a:off x="457200" y="274638"/>
            <a:ext cx="8229600" cy="1143000"/>
          </a:xfrm>
          <a:noFill/>
          <a:ln w="0">
            <a:noFill/>
          </a:ln>
        </p:spPr>
        <p:txBody>
          <a:bodyPr anchor="ctr">
            <a:noAutofit/>
          </a:bodyPr>
          <a:lstStyle/>
          <a:p>
            <a:r>
              <a:rPr lang="en-US" dirty="0"/>
              <a:t>Causes of Complexity</a:t>
            </a:r>
          </a:p>
        </p:txBody>
      </p:sp>
      <p:sp>
        <p:nvSpPr>
          <p:cNvPr id="134" name="PlaceHolder 2">
            <a:extLst>
              <a:ext uri="{FF2B5EF4-FFF2-40B4-BE49-F238E27FC236}">
                <a16:creationId xmlns:a16="http://schemas.microsoft.com/office/drawing/2014/main" id="{4A4C96C8-4E62-D113-99A1-A08BDBC2210D}"/>
              </a:ext>
            </a:extLst>
          </p:cNvPr>
          <p:cNvSpPr>
            <a:spLocks noGrp="1"/>
          </p:cNvSpPr>
          <p:nvPr>
            <p:ph idx="1"/>
          </p:nvPr>
        </p:nvSpPr>
        <p:spPr>
          <a:xfrm>
            <a:off x="457200" y="1600200"/>
            <a:ext cx="8305800" cy="4525963"/>
          </a:xfrm>
          <a:noFill/>
          <a:ln w="0">
            <a:noFill/>
          </a:ln>
        </p:spPr>
        <p:txBody>
          <a:bodyPr anchor="t">
            <a:normAutofit fontScale="92500"/>
          </a:bodyPr>
          <a:lstStyle/>
          <a:p>
            <a:r>
              <a:rPr lang="en-US" dirty="0"/>
              <a:t>Too many dependencies between components (coupling)</a:t>
            </a:r>
          </a:p>
          <a:p>
            <a:r>
              <a:rPr lang="en-US" dirty="0"/>
              <a:t>Components that have too many responsibilities</a:t>
            </a:r>
          </a:p>
          <a:p>
            <a:r>
              <a:rPr lang="en-US" dirty="0"/>
              <a:t>Components that are large</a:t>
            </a:r>
          </a:p>
          <a:p>
            <a:r>
              <a:rPr lang="en-US" dirty="0"/>
              <a:t>Components with unclear usage contracts</a:t>
            </a:r>
          </a:p>
          <a:p>
            <a:r>
              <a:rPr lang="en-US" dirty="0"/>
              <a:t>Components that expose their implementations</a:t>
            </a:r>
          </a:p>
          <a:p>
            <a:r>
              <a:rPr lang="en-US" dirty="0"/>
              <a:t>Quick and dirty changes that introduce these problems over time</a:t>
            </a:r>
          </a:p>
        </p:txBody>
      </p:sp>
    </p:spTree>
    <p:extLst>
      <p:ext uri="{BB962C8B-B14F-4D97-AF65-F5344CB8AC3E}">
        <p14:creationId xmlns:p14="http://schemas.microsoft.com/office/powerpoint/2010/main" val="14601453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Addressing complexity</a:t>
            </a:r>
          </a:p>
        </p:txBody>
      </p:sp>
      <p:sp>
        <p:nvSpPr>
          <p:cNvPr id="3" name="Content Placeholder 2"/>
          <p:cNvSpPr>
            <a:spLocks noGrp="1"/>
          </p:cNvSpPr>
          <p:nvPr>
            <p:ph idx="1"/>
          </p:nvPr>
        </p:nvSpPr>
        <p:spPr>
          <a:xfrm>
            <a:off x="457200" y="1600200"/>
            <a:ext cx="8229600" cy="4525963"/>
          </a:xfrm>
        </p:spPr>
        <p:txBody>
          <a:bodyPr>
            <a:normAutofit/>
          </a:bodyPr>
          <a:lstStyle/>
          <a:p>
            <a:r>
              <a:rPr lang="en-US" dirty="0"/>
              <a:t>Break large solutions into smaller components</a:t>
            </a:r>
          </a:p>
          <a:p>
            <a:r>
              <a:rPr lang="en-US" dirty="0"/>
              <a:t>Each component should have:</a:t>
            </a:r>
          </a:p>
          <a:p>
            <a:pPr lvl="1"/>
            <a:r>
              <a:rPr lang="en-US" dirty="0"/>
              <a:t>one responsibility</a:t>
            </a:r>
          </a:p>
          <a:p>
            <a:pPr lvl="1"/>
            <a:r>
              <a:rPr lang="en-US" dirty="0"/>
              <a:t>a clear and simple interface</a:t>
            </a:r>
          </a:p>
          <a:p>
            <a:pPr lvl="1"/>
            <a:r>
              <a:rPr lang="en-US" dirty="0"/>
              <a:t>tests that use the interface</a:t>
            </a:r>
          </a:p>
          <a:p>
            <a:r>
              <a:rPr lang="en-US" dirty="0"/>
              <a:t>Each component should use</a:t>
            </a:r>
          </a:p>
          <a:p>
            <a:pPr lvl="1"/>
            <a:r>
              <a:rPr lang="en-US" dirty="0"/>
              <a:t>only a small number of other components</a:t>
            </a:r>
          </a:p>
          <a:p>
            <a:pPr lvl="1"/>
            <a:r>
              <a:rPr lang="en-US" dirty="0"/>
              <a:t>the public interface of other components </a:t>
            </a:r>
          </a:p>
          <a:p>
            <a:pPr lvl="1"/>
            <a:endParaRPr lang="en-US" dirty="0"/>
          </a:p>
        </p:txBody>
      </p:sp>
    </p:spTree>
    <p:extLst>
      <p:ext uri="{BB962C8B-B14F-4D97-AF65-F5344CB8AC3E}">
        <p14:creationId xmlns:p14="http://schemas.microsoft.com/office/powerpoint/2010/main" val="620401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FDC81-17DE-D1F0-278F-C3FBB4CBA92E}"/>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F640907C-624E-3FE7-0151-F30F3379E73C}"/>
              </a:ext>
            </a:extLst>
          </p:cNvPr>
          <p:cNvSpPr>
            <a:spLocks noGrp="1"/>
          </p:cNvSpPr>
          <p:nvPr>
            <p:ph type="title"/>
          </p:nvPr>
        </p:nvSpPr>
        <p:spPr>
          <a:xfrm>
            <a:off x="457200" y="274638"/>
            <a:ext cx="8229600" cy="1143000"/>
          </a:xfrm>
          <a:noFill/>
          <a:ln w="0">
            <a:noFill/>
          </a:ln>
        </p:spPr>
        <p:txBody>
          <a:bodyPr anchor="ctr">
            <a:noAutofit/>
          </a:bodyPr>
          <a:lstStyle/>
          <a:p>
            <a:r>
              <a:rPr lang="en-US" dirty="0"/>
              <a:t>Benefits of reduced complexity</a:t>
            </a:r>
          </a:p>
        </p:txBody>
      </p:sp>
      <p:sp>
        <p:nvSpPr>
          <p:cNvPr id="134" name="PlaceHolder 2">
            <a:extLst>
              <a:ext uri="{FF2B5EF4-FFF2-40B4-BE49-F238E27FC236}">
                <a16:creationId xmlns:a16="http://schemas.microsoft.com/office/drawing/2014/main" id="{63F1DFF8-263B-2AE8-AF7F-3D23FB7040E2}"/>
              </a:ext>
            </a:extLst>
          </p:cNvPr>
          <p:cNvSpPr>
            <a:spLocks noGrp="1"/>
          </p:cNvSpPr>
          <p:nvPr>
            <p:ph idx="1"/>
          </p:nvPr>
        </p:nvSpPr>
        <p:spPr>
          <a:xfrm>
            <a:off x="457200" y="1600200"/>
            <a:ext cx="8229600" cy="4525963"/>
          </a:xfrm>
          <a:noFill/>
          <a:ln w="0">
            <a:noFill/>
          </a:ln>
        </p:spPr>
        <p:txBody>
          <a:bodyPr anchor="t">
            <a:normAutofit lnSpcReduction="10000"/>
          </a:bodyPr>
          <a:lstStyle/>
          <a:p>
            <a:r>
              <a:rPr lang="en-US" dirty="0"/>
              <a:t>Testability</a:t>
            </a:r>
          </a:p>
          <a:p>
            <a:pPr lvl="1"/>
            <a:r>
              <a:rPr lang="en-US" dirty="0"/>
              <a:t>Components with a single responsibility and a clear contract can easily be held responsible.</a:t>
            </a:r>
          </a:p>
          <a:p>
            <a:r>
              <a:rPr lang="en-US" dirty="0"/>
              <a:t>Extensibility</a:t>
            </a:r>
          </a:p>
          <a:p>
            <a:pPr lvl="1"/>
            <a:r>
              <a:rPr lang="en-US" dirty="0"/>
              <a:t>Abstractions are extension points. New implementations do not affect other components.</a:t>
            </a:r>
          </a:p>
          <a:p>
            <a:r>
              <a:rPr lang="en-US" dirty="0"/>
              <a:t>Readability</a:t>
            </a:r>
          </a:p>
          <a:p>
            <a:pPr lvl="1"/>
            <a:r>
              <a:rPr lang="en-US" dirty="0"/>
              <a:t>Smaller, isolated functionality is easier to reason about</a:t>
            </a:r>
          </a:p>
        </p:txBody>
      </p:sp>
    </p:spTree>
    <p:extLst>
      <p:ext uri="{BB962C8B-B14F-4D97-AF65-F5344CB8AC3E}">
        <p14:creationId xmlns:p14="http://schemas.microsoft.com/office/powerpoint/2010/main" val="3205416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6716C-4869-3AC0-48EF-092C81076492}"/>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6743CCFE-B6EB-EE7E-F65E-5C50CBB236F9}"/>
              </a:ext>
            </a:extLst>
          </p:cNvPr>
          <p:cNvSpPr>
            <a:spLocks noGrp="1"/>
          </p:cNvSpPr>
          <p:nvPr>
            <p:ph type="title"/>
          </p:nvPr>
        </p:nvSpPr>
        <p:spPr>
          <a:xfrm>
            <a:off x="457200" y="274638"/>
            <a:ext cx="8229600" cy="1143000"/>
          </a:xfrm>
          <a:noFill/>
          <a:ln w="0">
            <a:noFill/>
          </a:ln>
        </p:spPr>
        <p:txBody>
          <a:bodyPr anchor="ctr">
            <a:noAutofit/>
          </a:bodyPr>
          <a:lstStyle/>
          <a:p>
            <a:r>
              <a:rPr lang="en-US" dirty="0"/>
              <a:t>Benefits of reduced complexity</a:t>
            </a:r>
          </a:p>
        </p:txBody>
      </p:sp>
      <p:sp>
        <p:nvSpPr>
          <p:cNvPr id="134" name="PlaceHolder 2">
            <a:extLst>
              <a:ext uri="{FF2B5EF4-FFF2-40B4-BE49-F238E27FC236}">
                <a16:creationId xmlns:a16="http://schemas.microsoft.com/office/drawing/2014/main" id="{E65F62D9-F2BE-7AD5-F519-4D617452C0AF}"/>
              </a:ext>
            </a:extLst>
          </p:cNvPr>
          <p:cNvSpPr>
            <a:spLocks noGrp="1"/>
          </p:cNvSpPr>
          <p:nvPr>
            <p:ph idx="1"/>
          </p:nvPr>
        </p:nvSpPr>
        <p:spPr>
          <a:xfrm>
            <a:off x="457200" y="1600200"/>
            <a:ext cx="8229600" cy="4525963"/>
          </a:xfrm>
          <a:noFill/>
          <a:ln w="0">
            <a:noFill/>
          </a:ln>
        </p:spPr>
        <p:txBody>
          <a:bodyPr anchor="t">
            <a:normAutofit/>
          </a:bodyPr>
          <a:lstStyle/>
          <a:p>
            <a:r>
              <a:rPr lang="en-US" dirty="0"/>
              <a:t>Maintainability</a:t>
            </a:r>
          </a:p>
          <a:p>
            <a:pPr lvl="1"/>
            <a:r>
              <a:rPr lang="en-US" dirty="0"/>
              <a:t>Easier to read is easier to understand. </a:t>
            </a:r>
          </a:p>
          <a:p>
            <a:pPr lvl="1"/>
            <a:r>
              <a:rPr lang="en-US" dirty="0"/>
              <a:t>Easier to test is safer to change without regression.</a:t>
            </a:r>
          </a:p>
          <a:p>
            <a:r>
              <a:rPr lang="en-US" dirty="0"/>
              <a:t>Reusability</a:t>
            </a:r>
          </a:p>
          <a:p>
            <a:pPr lvl="1"/>
            <a:r>
              <a:rPr lang="en-US" dirty="0"/>
              <a:t>Components with fewer dependencies carry less “baggage”. </a:t>
            </a:r>
          </a:p>
          <a:p>
            <a:pPr lvl="1"/>
            <a:r>
              <a:rPr lang="en-US" dirty="0"/>
              <a:t>Components with a clear contract are easier to “sell”.</a:t>
            </a:r>
          </a:p>
        </p:txBody>
      </p:sp>
    </p:spTree>
    <p:extLst>
      <p:ext uri="{BB962C8B-B14F-4D97-AF65-F5344CB8AC3E}">
        <p14:creationId xmlns:p14="http://schemas.microsoft.com/office/powerpoint/2010/main" val="131296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C3AEB-4320-10D4-6127-8F5FA1E25EA1}"/>
            </a:ext>
          </a:extLst>
        </p:cNvPr>
        <p:cNvGrpSpPr/>
        <p:nvPr/>
      </p:nvGrpSpPr>
      <p:grpSpPr>
        <a:xfrm>
          <a:off x="0" y="0"/>
          <a:ext cx="0" cy="0"/>
          <a:chOff x="0" y="0"/>
          <a:chExt cx="0" cy="0"/>
        </a:xfrm>
      </p:grpSpPr>
      <p:sp>
        <p:nvSpPr>
          <p:cNvPr id="133" name="PlaceHolder 1">
            <a:extLst>
              <a:ext uri="{FF2B5EF4-FFF2-40B4-BE49-F238E27FC236}">
                <a16:creationId xmlns:a16="http://schemas.microsoft.com/office/drawing/2014/main" id="{9770D17E-E578-0807-7009-DD2FFEE957D4}"/>
              </a:ext>
            </a:extLst>
          </p:cNvPr>
          <p:cNvSpPr>
            <a:spLocks noGrp="1"/>
          </p:cNvSpPr>
          <p:nvPr>
            <p:ph type="title"/>
          </p:nvPr>
        </p:nvSpPr>
        <p:spPr>
          <a:xfrm>
            <a:off x="457200" y="274638"/>
            <a:ext cx="8229600" cy="1143000"/>
          </a:xfrm>
          <a:noFill/>
          <a:ln w="0">
            <a:noFill/>
          </a:ln>
        </p:spPr>
        <p:txBody>
          <a:bodyPr anchor="ctr">
            <a:noAutofit/>
          </a:bodyPr>
          <a:lstStyle/>
          <a:p>
            <a:r>
              <a:rPr lang="en-US" dirty="0"/>
              <a:t>The Principles You Need to Know</a:t>
            </a:r>
          </a:p>
        </p:txBody>
      </p:sp>
      <p:sp>
        <p:nvSpPr>
          <p:cNvPr id="134" name="PlaceHolder 2">
            <a:extLst>
              <a:ext uri="{FF2B5EF4-FFF2-40B4-BE49-F238E27FC236}">
                <a16:creationId xmlns:a16="http://schemas.microsoft.com/office/drawing/2014/main" id="{FA03DD53-782F-45A0-3865-1AEFB44FFBB7}"/>
              </a:ext>
            </a:extLst>
          </p:cNvPr>
          <p:cNvSpPr>
            <a:spLocks noGrp="1"/>
          </p:cNvSpPr>
          <p:nvPr>
            <p:ph idx="1"/>
          </p:nvPr>
        </p:nvSpPr>
        <p:spPr>
          <a:xfrm>
            <a:off x="457200" y="1600200"/>
            <a:ext cx="8229600" cy="4525963"/>
          </a:xfrm>
          <a:noFill/>
          <a:ln w="0">
            <a:noFill/>
          </a:ln>
        </p:spPr>
        <p:txBody>
          <a:bodyPr anchor="t">
            <a:normAutofit/>
          </a:bodyPr>
          <a:lstStyle/>
          <a:p>
            <a:r>
              <a:rPr lang="en-US" dirty="0">
                <a:solidFill>
                  <a:schemeClr val="tx2"/>
                </a:solidFill>
              </a:rPr>
              <a:t>The Single Responsibility Principle</a:t>
            </a:r>
          </a:p>
          <a:p>
            <a:r>
              <a:rPr lang="en-US" dirty="0">
                <a:solidFill>
                  <a:schemeClr val="tx2"/>
                </a:solidFill>
              </a:rPr>
              <a:t>Encapsulation</a:t>
            </a:r>
          </a:p>
          <a:p>
            <a:r>
              <a:rPr lang="en-US" dirty="0">
                <a:solidFill>
                  <a:schemeClr val="tx2"/>
                </a:solidFill>
              </a:rPr>
              <a:t>Prefer Composition over Inheritance</a:t>
            </a:r>
          </a:p>
          <a:p>
            <a:r>
              <a:rPr lang="en-US" dirty="0">
                <a:solidFill>
                  <a:schemeClr val="tx2"/>
                </a:solidFill>
              </a:rPr>
              <a:t>The Open Closed Principle</a:t>
            </a:r>
          </a:p>
          <a:p>
            <a:r>
              <a:rPr lang="en-US" dirty="0">
                <a:solidFill>
                  <a:schemeClr val="tx2"/>
                </a:solidFill>
              </a:rPr>
              <a:t>Immutability is your friend</a:t>
            </a:r>
          </a:p>
          <a:p>
            <a:r>
              <a:rPr lang="en-US" dirty="0">
                <a:solidFill>
                  <a:schemeClr val="tx2"/>
                </a:solidFill>
              </a:rPr>
              <a:t>System Organization and Maintenance</a:t>
            </a:r>
          </a:p>
          <a:p>
            <a:endParaRPr lang="en-US" dirty="0"/>
          </a:p>
          <a:p>
            <a:endParaRPr lang="en-US" dirty="0"/>
          </a:p>
        </p:txBody>
      </p:sp>
    </p:spTree>
    <p:extLst>
      <p:ext uri="{BB962C8B-B14F-4D97-AF65-F5344CB8AC3E}">
        <p14:creationId xmlns:p14="http://schemas.microsoft.com/office/powerpoint/2010/main" val="3667945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Single Responsibility Principle</a:t>
            </a:r>
          </a:p>
        </p:txBody>
      </p:sp>
      <p:sp>
        <p:nvSpPr>
          <p:cNvPr id="3" name="Content Placeholder 2"/>
          <p:cNvSpPr>
            <a:spLocks noGrp="1"/>
          </p:cNvSpPr>
          <p:nvPr>
            <p:ph idx="1"/>
          </p:nvPr>
        </p:nvSpPr>
        <p:spPr/>
        <p:txBody>
          <a:bodyPr>
            <a:normAutofit/>
          </a:bodyPr>
          <a:lstStyle/>
          <a:p>
            <a:r>
              <a:rPr lang="en-US" dirty="0">
                <a:solidFill>
                  <a:schemeClr val="tx2"/>
                </a:solidFill>
              </a:rPr>
              <a:t>Classes and methods should have only one responsibility.</a:t>
            </a:r>
          </a:p>
          <a:p>
            <a:r>
              <a:rPr lang="en-US" dirty="0">
                <a:solidFill>
                  <a:schemeClr val="tx2"/>
                </a:solidFill>
              </a:rPr>
              <a:t>Horizontally:</a:t>
            </a:r>
          </a:p>
          <a:p>
            <a:pPr lvl="1"/>
            <a:r>
              <a:rPr lang="en-US" dirty="0">
                <a:solidFill>
                  <a:schemeClr val="tx2"/>
                </a:solidFill>
              </a:rPr>
              <a:t>Implement one feature</a:t>
            </a:r>
          </a:p>
          <a:p>
            <a:r>
              <a:rPr lang="en-US" dirty="0">
                <a:solidFill>
                  <a:schemeClr val="tx2"/>
                </a:solidFill>
              </a:rPr>
              <a:t>Vertically:</a:t>
            </a:r>
          </a:p>
          <a:p>
            <a:pPr lvl="1"/>
            <a:r>
              <a:rPr lang="en-US" dirty="0">
                <a:solidFill>
                  <a:schemeClr val="tx2"/>
                </a:solidFill>
              </a:rPr>
              <a:t>One level of abstraction</a:t>
            </a:r>
          </a:p>
          <a:p>
            <a:r>
              <a:rPr lang="en-US" dirty="0">
                <a:solidFill>
                  <a:schemeClr val="tx2"/>
                </a:solidFill>
              </a:rPr>
              <a:t>Try to state the responsibility without using the word “and”.</a:t>
            </a:r>
          </a:p>
          <a:p>
            <a:pPr lvl="1"/>
            <a:endParaRPr lang="en-US" dirty="0"/>
          </a:p>
        </p:txBody>
      </p:sp>
      <p:sp>
        <p:nvSpPr>
          <p:cNvPr id="4" name="Rectangle 15"/>
          <p:cNvSpPr>
            <a:spLocks noGrp="1" noChangeArrowheads="1"/>
          </p:cNvSpPr>
          <p:nvPr>
            <p:ph type="ftr" sz="quarter" idx="4294967295"/>
          </p:nvPr>
        </p:nvSpPr>
        <p:spPr>
          <a:xfrm>
            <a:off x="2743200" y="6243638"/>
            <a:ext cx="4572000" cy="457200"/>
          </a:xfrm>
        </p:spPr>
        <p:txBody>
          <a:bodyPr/>
          <a:lstStyle>
            <a:lvl1pPr>
              <a:defRPr>
                <a:solidFill>
                  <a:schemeClr val="bg2"/>
                </a:solidFill>
              </a:defRPr>
            </a:lvl1pPr>
          </a:lstStyle>
          <a:p>
            <a:r>
              <a:rPr lang="en-US" dirty="0"/>
              <a:t>All rights reserved</a:t>
            </a:r>
          </a:p>
        </p:txBody>
      </p:sp>
    </p:spTree>
    <p:extLst>
      <p:ext uri="{BB962C8B-B14F-4D97-AF65-F5344CB8AC3E}">
        <p14:creationId xmlns:p14="http://schemas.microsoft.com/office/powerpoint/2010/main" val="19458678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5567</TotalTime>
  <Words>1459</Words>
  <Application>Microsoft Office PowerPoint</Application>
  <PresentationFormat>On-screen Show (4:3)</PresentationFormat>
  <Paragraphs>214</Paragraphs>
  <Slides>35</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Aptos</vt:lpstr>
      <vt:lpstr>Arial</vt:lpstr>
      <vt:lpstr>Calibri</vt:lpstr>
      <vt:lpstr>Office Theme</vt:lpstr>
      <vt:lpstr>The Principles You Need to Know   (and those you should forget)</vt:lpstr>
      <vt:lpstr>Overview</vt:lpstr>
      <vt:lpstr>Agenda</vt:lpstr>
      <vt:lpstr>Causes of Complexity</vt:lpstr>
      <vt:lpstr>Addressing complexity</vt:lpstr>
      <vt:lpstr>Benefits of reduced complexity</vt:lpstr>
      <vt:lpstr>Benefits of reduced complexity</vt:lpstr>
      <vt:lpstr>The Principles You Need to Know</vt:lpstr>
      <vt:lpstr>The Single Responsibility Principle</vt:lpstr>
      <vt:lpstr>PowerPoint Presentation</vt:lpstr>
      <vt:lpstr>PowerPoint Presentation</vt:lpstr>
      <vt:lpstr>PowerPoint Presentation</vt:lpstr>
      <vt:lpstr>The Single Responsibility Principle</vt:lpstr>
      <vt:lpstr>The Single Responsibility Principle</vt:lpstr>
      <vt:lpstr>PowerPoint Presentation</vt:lpstr>
      <vt:lpstr>PowerPoint Presentation</vt:lpstr>
      <vt:lpstr>Encapsulation</vt:lpstr>
      <vt:lpstr>Two types of inheritance</vt:lpstr>
      <vt:lpstr>Polymorphism: Benefits</vt:lpstr>
      <vt:lpstr>Polymorphism: Pitfalls?</vt:lpstr>
      <vt:lpstr>Inheritance for Code Reuse: Benefits</vt:lpstr>
      <vt:lpstr>Inheritance for Code Reuse: Pitfalls!</vt:lpstr>
      <vt:lpstr>Inheritance for Code Reuse: Pitfalls!</vt:lpstr>
      <vt:lpstr>And it gets worse</vt:lpstr>
      <vt:lpstr>Summary so far</vt:lpstr>
      <vt:lpstr>Prefer Composition over Inheritance</vt:lpstr>
      <vt:lpstr>Base class becomes a member</vt:lpstr>
      <vt:lpstr>Derived class becomes a member</vt:lpstr>
      <vt:lpstr>Derived class becomes a member</vt:lpstr>
      <vt:lpstr>The Open Closed Principle</vt:lpstr>
      <vt:lpstr>Immutability is your friend</vt:lpstr>
      <vt:lpstr>Immutability in C++</vt:lpstr>
      <vt:lpstr>System Organization</vt:lpstr>
      <vt:lpstr>Refactoring</vt:lpstr>
      <vt:lpstr>Key Takeaways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Sackstein</dc:creator>
  <cp:lastModifiedBy>David Sackstein</cp:lastModifiedBy>
  <cp:revision>773</cp:revision>
  <dcterms:created xsi:type="dcterms:W3CDTF">2018-03-26T13:04:32Z</dcterms:created>
  <dcterms:modified xsi:type="dcterms:W3CDTF">2025-07-19T12:46:13Z</dcterms:modified>
</cp:coreProperties>
</file>