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78" r:id="rId5"/>
    <p:sldId id="289" r:id="rId6"/>
    <p:sldId id="290" r:id="rId7"/>
    <p:sldId id="279" r:id="rId8"/>
    <p:sldId id="280" r:id="rId9"/>
    <p:sldId id="281" r:id="rId10"/>
    <p:sldId id="294" r:id="rId11"/>
    <p:sldId id="295" r:id="rId12"/>
    <p:sldId id="282" r:id="rId13"/>
    <p:sldId id="285" r:id="rId14"/>
    <p:sldId id="283" r:id="rId15"/>
    <p:sldId id="286" r:id="rId16"/>
    <p:sldId id="287" r:id="rId17"/>
    <p:sldId id="288" r:id="rId18"/>
    <p:sldId id="284" r:id="rId19"/>
    <p:sldId id="291" r:id="rId20"/>
    <p:sldId id="292" r:id="rId21"/>
    <p:sldId id="474" r:id="rId22"/>
    <p:sldId id="4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60" autoAdjust="0"/>
  </p:normalViewPr>
  <p:slideViewPr>
    <p:cSldViewPr>
      <p:cViewPr varScale="1">
        <p:scale>
          <a:sx n="90" d="100"/>
          <a:sy n="90" d="100"/>
        </p:scale>
        <p:origin x="482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CE6AF-D938-7C85-3949-7D2A7663097B}"/>
              </a:ext>
            </a:extLst>
          </p:cNvPr>
          <p:cNvSpPr/>
          <p:nvPr userDrawn="1"/>
        </p:nvSpPr>
        <p:spPr>
          <a:xfrm flipV="1">
            <a:off x="457200" y="1324294"/>
            <a:ext cx="8229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rgbClr val="0070C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Importance of Tests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Sackstein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6CE4240-DCCC-0E66-2EE3-42F83B94E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799" y="228600"/>
            <a:ext cx="4641477" cy="5791200"/>
          </a:xfrm>
          <a:prstGeom prst="rect">
            <a:avLst/>
          </a:prstGeom>
          <a:ln w="3175">
            <a:solidFill>
              <a:schemeClr val="accent1"/>
            </a:solidFill>
          </a:ln>
        </p:spPr>
      </p:pic>
      <p:sp>
        <p:nvSpPr>
          <p:cNvPr id="6" name="Callout: Line 5">
            <a:extLst>
              <a:ext uri="{FF2B5EF4-FFF2-40B4-BE49-F238E27FC236}">
                <a16:creationId xmlns:a16="http://schemas.microsoft.com/office/drawing/2014/main" id="{98F62B3A-C94D-1584-BC47-1870B1CA258E}"/>
              </a:ext>
            </a:extLst>
          </p:cNvPr>
          <p:cNvSpPr/>
          <p:nvPr/>
        </p:nvSpPr>
        <p:spPr>
          <a:xfrm>
            <a:off x="304800" y="310668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3858"/>
              <a:gd name="adj4" fmla="val 147022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The </a:t>
            </a:r>
            <a:r>
              <a:rPr lang="fr-FR" dirty="0" err="1">
                <a:solidFill>
                  <a:schemeClr val="tx1"/>
                </a:solidFill>
              </a:rPr>
              <a:t>only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include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you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need</a:t>
            </a:r>
            <a:r>
              <a:rPr lang="fr-FR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D5DBBB3E-5044-41DC-5CFD-92AB5C2C5A65}"/>
              </a:ext>
            </a:extLst>
          </p:cNvPr>
          <p:cNvSpPr/>
          <p:nvPr/>
        </p:nvSpPr>
        <p:spPr>
          <a:xfrm>
            <a:off x="292100" y="1447800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19907"/>
              <a:gd name="adj4" fmla="val 148823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The TEST macro </a:t>
            </a:r>
            <a:r>
              <a:rPr lang="fr-FR" dirty="0" err="1">
                <a:solidFill>
                  <a:schemeClr val="tx1"/>
                </a:solidFill>
              </a:rPr>
              <a:t>defines</a:t>
            </a:r>
            <a:r>
              <a:rPr lang="fr-FR" dirty="0">
                <a:solidFill>
                  <a:schemeClr val="tx1"/>
                </a:solidFill>
              </a:rPr>
              <a:t> a suite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and a test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1204816E-E939-5D1B-C39C-E8CD741210E3}"/>
              </a:ext>
            </a:extLst>
          </p:cNvPr>
          <p:cNvSpPr/>
          <p:nvPr/>
        </p:nvSpPr>
        <p:spPr>
          <a:xfrm>
            <a:off x="304800" y="3048000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48919"/>
              <a:gd name="adj4" fmla="val 154378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Assertions </a:t>
            </a:r>
            <a:r>
              <a:rPr lang="fr-FR" dirty="0" err="1">
                <a:solidFill>
                  <a:schemeClr val="tx1"/>
                </a:solidFill>
              </a:rPr>
              <a:t>abort</a:t>
            </a:r>
            <a:r>
              <a:rPr lang="fr-FR" dirty="0">
                <a:solidFill>
                  <a:schemeClr val="tx1"/>
                </a:solidFill>
              </a:rPr>
              <a:t> the test if </a:t>
            </a:r>
            <a:r>
              <a:rPr lang="fr-FR" dirty="0" err="1">
                <a:solidFill>
                  <a:schemeClr val="tx1"/>
                </a:solidFill>
              </a:rPr>
              <a:t>they</a:t>
            </a:r>
            <a:r>
              <a:rPr lang="fr-FR" dirty="0">
                <a:solidFill>
                  <a:schemeClr val="tx1"/>
                </a:solidFill>
              </a:rPr>
              <a:t> fail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3FC75EBD-93E6-FD7B-F839-1B4189FDEF4F}"/>
              </a:ext>
            </a:extLst>
          </p:cNvPr>
          <p:cNvSpPr/>
          <p:nvPr/>
        </p:nvSpPr>
        <p:spPr>
          <a:xfrm>
            <a:off x="292100" y="4262968"/>
            <a:ext cx="2819400" cy="685800"/>
          </a:xfrm>
          <a:prstGeom prst="borderCallout1">
            <a:avLst>
              <a:gd name="adj1" fmla="val 52701"/>
              <a:gd name="adj2" fmla="val 99645"/>
              <a:gd name="adj3" fmla="val 47684"/>
              <a:gd name="adj4" fmla="val 155729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Expectations </a:t>
            </a:r>
            <a:r>
              <a:rPr lang="fr-FR" dirty="0" err="1">
                <a:solidFill>
                  <a:schemeClr val="tx1"/>
                </a:solidFill>
              </a:rPr>
              <a:t>allow</a:t>
            </a:r>
            <a:r>
              <a:rPr lang="fr-FR" dirty="0">
                <a:solidFill>
                  <a:schemeClr val="tx1"/>
                </a:solidFill>
              </a:rPr>
              <a:t> the test to continue if </a:t>
            </a:r>
            <a:r>
              <a:rPr lang="fr-FR" dirty="0" err="1">
                <a:solidFill>
                  <a:schemeClr val="tx1"/>
                </a:solidFill>
              </a:rPr>
              <a:t>they</a:t>
            </a:r>
            <a:r>
              <a:rPr lang="fr-FR" dirty="0">
                <a:solidFill>
                  <a:schemeClr val="tx1"/>
                </a:solidFill>
              </a:rPr>
              <a:t> fail 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1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B2B982-CA70-B17D-9B35-990695B2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283" y="228600"/>
            <a:ext cx="4675275" cy="6058425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1561CC-C5BA-EA31-18F7-D61F6B81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67" y="3886200"/>
            <a:ext cx="3429000" cy="2687149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12" name="Callout: Line 11">
            <a:extLst>
              <a:ext uri="{FF2B5EF4-FFF2-40B4-BE49-F238E27FC236}">
                <a16:creationId xmlns:a16="http://schemas.microsoft.com/office/drawing/2014/main" id="{BD310A20-2E26-D4F7-FBF7-BD50599D8B9F}"/>
              </a:ext>
            </a:extLst>
          </p:cNvPr>
          <p:cNvSpPr/>
          <p:nvPr/>
        </p:nvSpPr>
        <p:spPr>
          <a:xfrm>
            <a:off x="1201321" y="948277"/>
            <a:ext cx="2743201" cy="685793"/>
          </a:xfrm>
          <a:prstGeom prst="borderCallout1">
            <a:avLst>
              <a:gd name="adj1" fmla="val 52701"/>
              <a:gd name="adj2" fmla="val 99645"/>
              <a:gd name="adj3" fmla="val 22994"/>
              <a:gd name="adj4" fmla="val 118998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The TEST_F macro </a:t>
            </a:r>
            <a:r>
              <a:rPr lang="fr-FR" dirty="0" err="1">
                <a:solidFill>
                  <a:schemeClr val="tx1"/>
                </a:solidFill>
              </a:rPr>
              <a:t>defines</a:t>
            </a:r>
            <a:r>
              <a:rPr lang="fr-FR" dirty="0">
                <a:solidFill>
                  <a:schemeClr val="tx1"/>
                </a:solidFill>
              </a:rPr>
              <a:t> a test </a:t>
            </a:r>
            <a:r>
              <a:rPr lang="fr-FR" dirty="0" err="1">
                <a:solidFill>
                  <a:schemeClr val="tx1"/>
                </a:solidFill>
              </a:rPr>
              <a:t>name</a:t>
            </a:r>
            <a:r>
              <a:rPr lang="fr-FR" dirty="0">
                <a:solidFill>
                  <a:schemeClr val="tx1"/>
                </a:solidFill>
              </a:rPr>
              <a:t> in a fixture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953B4085-73F5-EE3A-75A8-F6166B688B17}"/>
              </a:ext>
            </a:extLst>
          </p:cNvPr>
          <p:cNvSpPr/>
          <p:nvPr/>
        </p:nvSpPr>
        <p:spPr>
          <a:xfrm>
            <a:off x="232833" y="152400"/>
            <a:ext cx="2819400" cy="685800"/>
          </a:xfrm>
          <a:prstGeom prst="borderCallout1">
            <a:avLst>
              <a:gd name="adj1" fmla="val 101466"/>
              <a:gd name="adj2" fmla="val 7753"/>
              <a:gd name="adj3" fmla="val 524229"/>
              <a:gd name="adj4" fmla="val 8583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Define</a:t>
            </a:r>
            <a:r>
              <a:rPr lang="fr-FR" dirty="0">
                <a:solidFill>
                  <a:schemeClr val="tx1"/>
                </a:solidFill>
              </a:rPr>
              <a:t> the fixture as a class in the header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DC9254D2-71E6-9CCB-012C-DC419F035655}"/>
              </a:ext>
            </a:extLst>
          </p:cNvPr>
          <p:cNvSpPr/>
          <p:nvPr/>
        </p:nvSpPr>
        <p:spPr>
          <a:xfrm>
            <a:off x="1201320" y="1748380"/>
            <a:ext cx="2743201" cy="914400"/>
          </a:xfrm>
          <a:prstGeom prst="borderCallout1">
            <a:avLst>
              <a:gd name="adj1" fmla="val 50848"/>
              <a:gd name="adj2" fmla="val 100095"/>
              <a:gd name="adj3" fmla="val 132716"/>
              <a:gd name="adj4" fmla="val 119387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>
                <a:solidFill>
                  <a:schemeClr val="tx1"/>
                </a:solidFill>
              </a:rPr>
              <a:t>SetupSuite</a:t>
            </a:r>
            <a:r>
              <a:rPr lang="fr-FR" dirty="0">
                <a:solidFill>
                  <a:schemeClr val="tx1"/>
                </a:solidFill>
              </a:rPr>
              <a:t>/</a:t>
            </a:r>
            <a:r>
              <a:rPr lang="fr-FR" dirty="0" err="1">
                <a:solidFill>
                  <a:schemeClr val="tx1"/>
                </a:solidFill>
              </a:rPr>
              <a:t>TearDownSuite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called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before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the </a:t>
            </a:r>
            <a:r>
              <a:rPr lang="fr-FR" dirty="0" err="1">
                <a:solidFill>
                  <a:schemeClr val="tx1"/>
                </a:solidFill>
              </a:rPr>
              <a:t>entire</a:t>
            </a:r>
            <a:r>
              <a:rPr lang="fr-FR" dirty="0">
                <a:solidFill>
                  <a:schemeClr val="tx1"/>
                </a:solidFill>
              </a:rPr>
              <a:t> fixture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E9235E98-7E3F-A163-82BF-FCC33EDFC53A}"/>
              </a:ext>
            </a:extLst>
          </p:cNvPr>
          <p:cNvSpPr/>
          <p:nvPr/>
        </p:nvSpPr>
        <p:spPr>
          <a:xfrm>
            <a:off x="1201320" y="2777090"/>
            <a:ext cx="2743201" cy="685800"/>
          </a:xfrm>
          <a:prstGeom prst="borderCallout1">
            <a:avLst>
              <a:gd name="adj1" fmla="val 50848"/>
              <a:gd name="adj2" fmla="val 100095"/>
              <a:gd name="adj3" fmla="val 252007"/>
              <a:gd name="adj4" fmla="val 119386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Setup/</a:t>
            </a:r>
            <a:r>
              <a:rPr lang="fr-FR" dirty="0" err="1">
                <a:solidFill>
                  <a:schemeClr val="tx1"/>
                </a:solidFill>
              </a:rPr>
              <a:t>TearDown</a:t>
            </a:r>
            <a:r>
              <a:rPr lang="fr-FR" dirty="0">
                <a:solidFill>
                  <a:schemeClr val="tx1"/>
                </a:solidFill>
              </a:rPr>
              <a:t> are </a:t>
            </a:r>
            <a:r>
              <a:rPr lang="fr-FR" dirty="0" err="1">
                <a:solidFill>
                  <a:schemeClr val="tx1"/>
                </a:solidFill>
              </a:rPr>
              <a:t>called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before</a:t>
            </a:r>
            <a:r>
              <a:rPr lang="fr-FR" dirty="0">
                <a:solidFill>
                  <a:schemeClr val="tx1"/>
                </a:solidFill>
              </a:rPr>
              <a:t> and </a:t>
            </a:r>
            <a:r>
              <a:rPr lang="fr-FR" dirty="0" err="1">
                <a:solidFill>
                  <a:schemeClr val="tx1"/>
                </a:solidFill>
              </a:rPr>
              <a:t>after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each</a:t>
            </a:r>
            <a:r>
              <a:rPr lang="fr-FR" dirty="0">
                <a:solidFill>
                  <a:schemeClr val="tx1"/>
                </a:solidFill>
              </a:rPr>
              <a:t> test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0A45FD-8D8B-0255-6CF8-9F531C1412BA}"/>
              </a:ext>
            </a:extLst>
          </p:cNvPr>
          <p:cNvCxnSpPr>
            <a:cxnSpLocks/>
          </p:cNvCxnSpPr>
          <p:nvPr/>
        </p:nvCxnSpPr>
        <p:spPr>
          <a:xfrm>
            <a:off x="3052233" y="304800"/>
            <a:ext cx="12911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9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7955-9311-AA71-04DA-791006B7F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736A1-DFCD-CA8F-D9CD-617BB5D78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2FF0F-A532-7022-E459-75F4784C9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Dependency Injection is a key development technique that improves testability and extensibility.</a:t>
            </a:r>
          </a:p>
          <a:p>
            <a:r>
              <a:rPr lang="en-US" dirty="0">
                <a:solidFill>
                  <a:schemeClr val="accent1"/>
                </a:solidFill>
              </a:rPr>
              <a:t>Rather than depending on concrete classes, depend on interfaces.</a:t>
            </a:r>
          </a:p>
          <a:p>
            <a:r>
              <a:rPr lang="en-US" dirty="0">
                <a:solidFill>
                  <a:schemeClr val="accent1"/>
                </a:solidFill>
              </a:rPr>
              <a:t>The interfaces are passed into the </a:t>
            </a:r>
            <a:r>
              <a:rPr lang="en-US" dirty="0" err="1">
                <a:solidFill>
                  <a:schemeClr val="accent1"/>
                </a:solidFill>
              </a:rPr>
              <a:t>ctor</a:t>
            </a:r>
            <a:r>
              <a:rPr lang="en-US" dirty="0">
                <a:solidFill>
                  <a:schemeClr val="accent1"/>
                </a:solidFill>
              </a:rPr>
              <a:t> and stored as immutable fields.</a:t>
            </a:r>
          </a:p>
          <a:p>
            <a:r>
              <a:rPr lang="en-US" dirty="0">
                <a:solidFill>
                  <a:schemeClr val="accent1"/>
                </a:solidFill>
              </a:rPr>
              <a:t>This is how we implemented </a:t>
            </a:r>
            <a:r>
              <a:rPr lang="en-US" dirty="0">
                <a:solidFill>
                  <a:schemeClr val="accent3"/>
                </a:solidFill>
              </a:rPr>
              <a:t>Composition</a:t>
            </a:r>
            <a:r>
              <a:rPr lang="en-US" dirty="0">
                <a:solidFill>
                  <a:schemeClr val="accent1"/>
                </a:solidFill>
              </a:rPr>
              <a:t> in Prefer Composition over Inheritance</a:t>
            </a:r>
          </a:p>
        </p:txBody>
      </p:sp>
    </p:spTree>
    <p:extLst>
      <p:ext uri="{BB962C8B-B14F-4D97-AF65-F5344CB8AC3E}">
        <p14:creationId xmlns:p14="http://schemas.microsoft.com/office/powerpoint/2010/main" val="314061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27E7F-144F-C286-DCB7-7D9B5B61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691B-EF07-F420-4A33-90A5B8777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Dependency Injection: </a:t>
            </a:r>
            <a:r>
              <a:rPr lang="en-US" dirty="0">
                <a:solidFill>
                  <a:schemeClr val="accent3"/>
                </a:solidFill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3E7EA-6D4B-EEE9-2DC2-E6F3C23A0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Implementations can be changed without changing the class that uses them.</a:t>
            </a:r>
          </a:p>
          <a:p>
            <a:r>
              <a:rPr lang="en-US" dirty="0">
                <a:solidFill>
                  <a:schemeClr val="accent1"/>
                </a:solidFill>
              </a:rPr>
              <a:t>This allows you to extend the code easily.</a:t>
            </a:r>
          </a:p>
          <a:p>
            <a:r>
              <a:rPr lang="en-US" dirty="0">
                <a:solidFill>
                  <a:schemeClr val="accent1"/>
                </a:solidFill>
              </a:rPr>
              <a:t>It also allows you to replace real implementations with mocks and stubs.</a:t>
            </a:r>
          </a:p>
          <a:p>
            <a:r>
              <a:rPr lang="en-US" dirty="0">
                <a:solidFill>
                  <a:schemeClr val="accent1"/>
                </a:solidFill>
              </a:rPr>
              <a:t>This makes your class testable.</a:t>
            </a:r>
          </a:p>
          <a:p>
            <a:r>
              <a:rPr lang="en-US" dirty="0">
                <a:solidFill>
                  <a:schemeClr val="accent3"/>
                </a:solidFill>
              </a:rPr>
              <a:t>Note: testability is often a motivation for improving design</a:t>
            </a:r>
          </a:p>
        </p:txBody>
      </p:sp>
    </p:spTree>
    <p:extLst>
      <p:ext uri="{BB962C8B-B14F-4D97-AF65-F5344CB8AC3E}">
        <p14:creationId xmlns:p14="http://schemas.microsoft.com/office/powerpoint/2010/main" val="2013702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C4585-3C48-C5EF-2A6A-4253B904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D536-F8D6-311C-9543-CD3273211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and Stubs: </a:t>
            </a:r>
            <a:r>
              <a:rPr lang="en-US" dirty="0">
                <a:solidFill>
                  <a:srgbClr val="FF0000"/>
                </a:solidFill>
              </a:rPr>
              <a:t>The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3D56-C195-CF52-2427-EBF80FDEE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Testing requires the ability to run a class in an isolated environment.</a:t>
            </a:r>
          </a:p>
          <a:p>
            <a:r>
              <a:rPr lang="en-US" dirty="0">
                <a:solidFill>
                  <a:schemeClr val="accent1"/>
                </a:solidFill>
              </a:rPr>
              <a:t>This requires separation between the class and its environment.</a:t>
            </a:r>
          </a:p>
          <a:p>
            <a:r>
              <a:rPr lang="en-US" dirty="0">
                <a:solidFill>
                  <a:schemeClr val="accent1"/>
                </a:solidFill>
              </a:rPr>
              <a:t>But if the class is coupled with databases, files, and other classes, this is very difficult. </a:t>
            </a:r>
          </a:p>
          <a:p>
            <a:r>
              <a:rPr lang="en-US" dirty="0">
                <a:solidFill>
                  <a:schemeClr val="accent1"/>
                </a:solidFill>
              </a:rPr>
              <a:t>As a result, you need to set up all the dependencies in order to test the class.</a:t>
            </a:r>
          </a:p>
          <a:p>
            <a:r>
              <a:rPr lang="en-US" dirty="0">
                <a:solidFill>
                  <a:schemeClr val="accent1"/>
                </a:solidFill>
              </a:rPr>
              <a:t>Apart from the setup complexity it also makes the tests run slowly. </a:t>
            </a:r>
          </a:p>
        </p:txBody>
      </p:sp>
    </p:spTree>
    <p:extLst>
      <p:ext uri="{BB962C8B-B14F-4D97-AF65-F5344CB8AC3E}">
        <p14:creationId xmlns:p14="http://schemas.microsoft.com/office/powerpoint/2010/main" val="1548564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18391-4AA4-F1A3-5214-320D251C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FF73-BF3D-9C4B-A58D-DB6A7D233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and Stubs: </a:t>
            </a:r>
            <a:r>
              <a:rPr lang="en-US" dirty="0">
                <a:solidFill>
                  <a:schemeClr val="accent3"/>
                </a:solidFill>
              </a:rPr>
              <a:t>The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789B-03CD-CC3A-FC6E-6879F962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 the dependencies are interfaces, you can supply a special implementation that does the minimum required to allow the test to pass.</a:t>
            </a:r>
          </a:p>
          <a:p>
            <a:r>
              <a:rPr lang="en-US" dirty="0">
                <a:solidFill>
                  <a:schemeClr val="accent1"/>
                </a:solidFill>
              </a:rPr>
              <a:t>This is ideal for dependencies that do not change the behavior of the class (a logger, for instance).</a:t>
            </a:r>
          </a:p>
          <a:p>
            <a:r>
              <a:rPr lang="en-US" dirty="0">
                <a:solidFill>
                  <a:schemeClr val="accent1"/>
                </a:solidFill>
              </a:rPr>
              <a:t>These are stubs: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 stub is a minimal implementation of an interface that is sufficient to allow a class to run in a test environment.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37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BE243-AB33-38F2-C329-ACCB7AE6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0A840-570A-7ED5-77A1-9BB6C4CAE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and Stubs: </a:t>
            </a:r>
            <a:r>
              <a:rPr lang="en-US" dirty="0">
                <a:solidFill>
                  <a:srgbClr val="FF0000"/>
                </a:solidFill>
              </a:rPr>
              <a:t>Another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345FC-76DC-AC23-4586-69BB4311D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Tests call the public API of a class and verify functional behavior.</a:t>
            </a:r>
          </a:p>
          <a:p>
            <a:r>
              <a:rPr lang="en-US" dirty="0"/>
              <a:t>But how do we test the private methods? Do we need to?</a:t>
            </a:r>
          </a:p>
          <a:p>
            <a:r>
              <a:rPr lang="en-US" dirty="0"/>
              <a:t>One solution:</a:t>
            </a:r>
          </a:p>
          <a:p>
            <a:pPr lvl="1"/>
            <a:r>
              <a:rPr lang="en-US" dirty="0"/>
              <a:t>Extract a class in which the private methods become the public methods of the extracted class. These methods can be tested.</a:t>
            </a:r>
          </a:p>
          <a:p>
            <a:pPr lvl="1"/>
            <a:r>
              <a:rPr lang="en-US" dirty="0"/>
              <a:t>Note: Tests are again a motivation to improve design</a:t>
            </a:r>
          </a:p>
          <a:p>
            <a:r>
              <a:rPr lang="en-US" dirty="0"/>
              <a:t>Another solution is to write </a:t>
            </a:r>
            <a:r>
              <a:rPr lang="en-US" dirty="0">
                <a:solidFill>
                  <a:schemeClr val="accent3"/>
                </a:solidFill>
              </a:rPr>
              <a:t>mocks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5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2E80C-4950-7649-3C0D-54BCBB540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0AC-159C-A274-8026-B138F33B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Mocks are like spies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46651-F1C6-748C-6C16-BA5C41A74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mock is an implementation of a dependency interface that maintains a state.</a:t>
            </a:r>
          </a:p>
          <a:p>
            <a:r>
              <a:rPr lang="en-US" dirty="0">
                <a:solidFill>
                  <a:schemeClr val="accent1"/>
                </a:solidFill>
              </a:rPr>
              <a:t>It can record arguments that are passed to its methods, react in different ways to those methods.</a:t>
            </a:r>
          </a:p>
          <a:p>
            <a:r>
              <a:rPr lang="en-US" dirty="0">
                <a:solidFill>
                  <a:schemeClr val="accent1"/>
                </a:solidFill>
              </a:rPr>
              <a:t>Moreover, it is useful to program a mock to exercise certain behaviors. (Error injection)</a:t>
            </a:r>
          </a:p>
          <a:p>
            <a:r>
              <a:rPr lang="en-US" dirty="0">
                <a:solidFill>
                  <a:schemeClr val="accent1"/>
                </a:solidFill>
              </a:rPr>
              <a:t>And we can query it after the test to verify how it was invoked during the test.</a:t>
            </a:r>
          </a:p>
        </p:txBody>
      </p:sp>
    </p:spTree>
    <p:extLst>
      <p:ext uri="{BB962C8B-B14F-4D97-AF65-F5344CB8AC3E}">
        <p14:creationId xmlns:p14="http://schemas.microsoft.com/office/powerpoint/2010/main" val="1645378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12F2-4823-2B5A-B0F2-014E88F3D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D706-A64E-5290-3E70-6EEBB8678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Testability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23E1E-EAB4-9686-C830-7FED4065B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can I test private methods?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Use a mock or extract a class (discussed above)</a:t>
            </a:r>
          </a:p>
          <a:p>
            <a:r>
              <a:rPr lang="en-US" dirty="0">
                <a:solidFill>
                  <a:srgbClr val="FF0000"/>
                </a:solidFill>
              </a:rPr>
              <a:t>Methods that call sleep are not fast.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Avoid using sleep where possible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Stub the sleep function to do nothing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Or increment a time variable, if you need to know the time elsewhere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30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3F13E-7CC0-218C-E5B5-E00EB650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4FA6-2953-20C9-064E-7D89F88E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Testability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CB4EB-97F5-8FD8-7EDB-6F9BAD21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Methods that depend on time may not be repeatable.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Try not to depend on time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Instead of requesting the time, accept time as a parameter. Push the problem up in the call stack.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If you must request the time, provide the clock as an interface and mock it.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You may want to define a mock that provides immediate responses to sleep(), </a:t>
            </a:r>
            <a:r>
              <a:rPr lang="en-US" dirty="0" err="1">
                <a:solidFill>
                  <a:schemeClr val="accent1"/>
                </a:solidFill>
              </a:rPr>
              <a:t>gettime</a:t>
            </a:r>
            <a:r>
              <a:rPr lang="en-US" dirty="0">
                <a:solidFill>
                  <a:schemeClr val="accent1"/>
                </a:solidFill>
              </a:rPr>
              <a:t>(), wait() and so on.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58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0FB6C-81C6-BBCB-E50D-F93729F6D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8663-A39D-87B3-9A3E-1E2BC2F6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EFF2-B200-10B0-586E-79DB9DCF9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 this module we will learn why tests are so important. Verification is the obvious benefit, but there are many more. </a:t>
            </a:r>
          </a:p>
          <a:p>
            <a:r>
              <a:rPr lang="en-US" dirty="0"/>
              <a:t>We will describe different levels of tests: Unit Tests, Integration Tests, System Tests. Everyone does System Testing (hopefully) but is that enough? </a:t>
            </a:r>
            <a:br>
              <a:rPr lang="en-US" dirty="0"/>
            </a:br>
            <a:r>
              <a:rPr lang="en-US" dirty="0"/>
              <a:t>Building on Module 1 we will learn what makes code testable and we will consider the benefits of Dependency Injection, Mocks and Stubs.</a:t>
            </a:r>
          </a:p>
          <a:p>
            <a:r>
              <a:rPr lang="en-US" dirty="0"/>
              <a:t>It is all actually much simpler than it may sound, and I will demonstrate with code examples to prove it. </a:t>
            </a:r>
          </a:p>
        </p:txBody>
      </p:sp>
    </p:spTree>
    <p:extLst>
      <p:ext uri="{BB962C8B-B14F-4D97-AF65-F5344CB8AC3E}">
        <p14:creationId xmlns:p14="http://schemas.microsoft.com/office/powerpoint/2010/main" val="1222598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3953-2582-076F-BE8E-4F76A5199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82A3-CF31-CF7E-73C8-D076AC7AB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Testability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360C-D103-E5A2-61A9-4CD1BF137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Classes that run concurrent tasks may not be repeatable.</a:t>
            </a:r>
          </a:p>
          <a:p>
            <a:pPr lvl="1"/>
            <a:r>
              <a:rPr lang="en-US" dirty="0"/>
              <a:t>Do you really need concurrency? (I have to ask)</a:t>
            </a:r>
          </a:p>
          <a:p>
            <a:pPr lvl="1"/>
            <a:r>
              <a:rPr lang="en-US" dirty="0"/>
              <a:t>Push concurrency as high up as possible in the call stack, keeping the core logic single threaded and repeatable. </a:t>
            </a:r>
          </a:p>
          <a:p>
            <a:pPr lvl="1"/>
            <a:r>
              <a:rPr lang="en-US" dirty="0"/>
              <a:t>Focus on the non-concurrent parts and test different possible orderings that are repeatable.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26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5C1C6-6FA5-15EF-2028-EDAF7BB2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9257-CE89-B1E3-7132-FFAC1C92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5DEF5-0B0C-3608-1E3F-BD64FF94A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 do we need tests?</a:t>
            </a:r>
          </a:p>
          <a:p>
            <a:r>
              <a:rPr lang="en-US" dirty="0">
                <a:solidFill>
                  <a:schemeClr val="accent1"/>
                </a:solidFill>
              </a:rPr>
              <a:t>What are good tests?</a:t>
            </a:r>
          </a:p>
          <a:p>
            <a:r>
              <a:rPr lang="en-US" dirty="0">
                <a:solidFill>
                  <a:schemeClr val="accent1"/>
                </a:solidFill>
              </a:rPr>
              <a:t>Types of tests</a:t>
            </a:r>
          </a:p>
          <a:p>
            <a:r>
              <a:rPr lang="en-US" dirty="0">
                <a:solidFill>
                  <a:schemeClr val="accent1"/>
                </a:solidFill>
              </a:rPr>
              <a:t>How do we make code testable?</a:t>
            </a:r>
          </a:p>
          <a:p>
            <a:r>
              <a:rPr lang="en-US" dirty="0">
                <a:solidFill>
                  <a:schemeClr val="accent1"/>
                </a:solidFill>
              </a:rPr>
              <a:t>Introducing </a:t>
            </a:r>
            <a:r>
              <a:rPr lang="en-US" dirty="0" err="1">
                <a:solidFill>
                  <a:schemeClr val="accent1"/>
                </a:solidFill>
              </a:rPr>
              <a:t>GoogleTest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Dependency Injection</a:t>
            </a:r>
          </a:p>
          <a:p>
            <a:r>
              <a:rPr lang="en-US" dirty="0">
                <a:solidFill>
                  <a:schemeClr val="accent1"/>
                </a:solidFill>
              </a:rPr>
              <a:t>Mocks and stubs</a:t>
            </a:r>
          </a:p>
          <a:p>
            <a:r>
              <a:rPr lang="en-US" dirty="0">
                <a:solidFill>
                  <a:schemeClr val="accent1"/>
                </a:solidFill>
              </a:rPr>
              <a:t>Testability challenges and the options you have</a:t>
            </a:r>
          </a:p>
        </p:txBody>
      </p:sp>
    </p:spTree>
    <p:extLst>
      <p:ext uri="{BB962C8B-B14F-4D97-AF65-F5344CB8AC3E}">
        <p14:creationId xmlns:p14="http://schemas.microsoft.com/office/powerpoint/2010/main" val="3132442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7AC48-FB2D-B87F-AF46-FBC899DC9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F0FB-FB6D-3B26-7191-85BCD1CA6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BE1D75E1-DE84-FCB3-B0E4-7FA7DB471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4486387"/>
              </p:ext>
            </p:extLst>
          </p:nvPr>
        </p:nvGraphicFramePr>
        <p:xfrm>
          <a:off x="457200" y="1600200"/>
          <a:ext cx="8229600" cy="4754880"/>
        </p:xfrm>
        <a:graphic>
          <a:graphicData uri="http://schemas.openxmlformats.org/drawingml/2006/table">
            <a:tbl>
              <a:tblPr bandRow="1">
                <a:tableStyleId>{46F890A9-2807-4EBB-B81D-B2AA78EC7F39}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8288825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5123477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Why test?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Verification, debugging, documentation and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30242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Which framework?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Choose a framework that does not force you to change your code (e.g. </a:t>
                      </a:r>
                      <a:r>
                        <a:rPr lang="en-US" sz="2400" kern="1200" dirty="0" err="1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gtest</a:t>
                      </a: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42075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 good design principles and use dependency injection, mocks and stubs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35940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lvl="0"/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Private methods?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Must be tested too. Use class extraction to make them public or use mocks.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26329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Good tests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Should be F.I.R.S.T.</a:t>
                      </a:r>
                      <a:b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400" kern="120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Test Driven Development is not a must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64018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4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095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4491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Why do we need tests?</a:t>
            </a:r>
          </a:p>
          <a:p>
            <a:r>
              <a:rPr lang="en-US" dirty="0">
                <a:solidFill>
                  <a:schemeClr val="accent1"/>
                </a:solidFill>
              </a:rPr>
              <a:t>What are good tests?</a:t>
            </a:r>
          </a:p>
          <a:p>
            <a:r>
              <a:rPr lang="en-US" dirty="0">
                <a:solidFill>
                  <a:schemeClr val="accent1"/>
                </a:solidFill>
              </a:rPr>
              <a:t>Types of tests</a:t>
            </a:r>
          </a:p>
          <a:p>
            <a:r>
              <a:rPr lang="en-US" dirty="0">
                <a:solidFill>
                  <a:schemeClr val="accent1"/>
                </a:solidFill>
              </a:rPr>
              <a:t>How do we make code testable?</a:t>
            </a:r>
          </a:p>
          <a:p>
            <a:r>
              <a:rPr lang="en-US" dirty="0">
                <a:solidFill>
                  <a:schemeClr val="accent1"/>
                </a:solidFill>
              </a:rPr>
              <a:t>Introducing </a:t>
            </a:r>
            <a:r>
              <a:rPr lang="en-US" dirty="0" err="1">
                <a:solidFill>
                  <a:schemeClr val="accent1"/>
                </a:solidFill>
              </a:rPr>
              <a:t>GoogleTest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Dependency Injection</a:t>
            </a:r>
          </a:p>
          <a:p>
            <a:r>
              <a:rPr lang="en-US" dirty="0">
                <a:solidFill>
                  <a:schemeClr val="accent1"/>
                </a:solidFill>
              </a:rPr>
              <a:t>Mocks and stubs</a:t>
            </a:r>
          </a:p>
          <a:p>
            <a:r>
              <a:rPr lang="en-US" dirty="0">
                <a:solidFill>
                  <a:schemeClr val="accent1"/>
                </a:solidFill>
              </a:rPr>
              <a:t>Testability challenges and the options you have</a:t>
            </a:r>
          </a:p>
        </p:txBody>
      </p:sp>
    </p:spTree>
    <p:extLst>
      <p:ext uri="{BB962C8B-B14F-4D97-AF65-F5344CB8AC3E}">
        <p14:creationId xmlns:p14="http://schemas.microsoft.com/office/powerpoint/2010/main" val="356436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FECCE-C73B-77E6-A4C3-14EEEB81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1CC03-B433-E2B1-B933-DE65E5E4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Why do we need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3351-3ACC-22D7-3E33-64B0F37A7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To verify that the code works as expected</a:t>
            </a:r>
          </a:p>
          <a:p>
            <a:r>
              <a:rPr lang="en-US" dirty="0">
                <a:solidFill>
                  <a:schemeClr val="accent1"/>
                </a:solidFill>
              </a:rPr>
              <a:t>To step the code for debugging</a:t>
            </a:r>
          </a:p>
          <a:p>
            <a:r>
              <a:rPr lang="en-US" dirty="0">
                <a:solidFill>
                  <a:schemeClr val="accent1"/>
                </a:solidFill>
              </a:rPr>
              <a:t>To document usage of the code</a:t>
            </a:r>
          </a:p>
          <a:p>
            <a:r>
              <a:rPr lang="en-US" dirty="0">
                <a:solidFill>
                  <a:schemeClr val="accent1"/>
                </a:solidFill>
              </a:rPr>
              <a:t>To lock in certain functionality so we can make changes safely</a:t>
            </a:r>
          </a:p>
          <a:p>
            <a:r>
              <a:rPr lang="en-US" dirty="0">
                <a:solidFill>
                  <a:schemeClr val="accent1"/>
                </a:solidFill>
              </a:rPr>
              <a:t>To force us to use good design principles, in particularly 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Decoupling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Clear interfaces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98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A2C0C-5CF8-8C10-F55E-1CA95BD3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CB3A-9F8C-E575-55E8-7BBDA637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What are good tests?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0AC82-AA93-C661-394D-A060F762C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Test should be F-I-R-S-T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Fast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Independent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Repeatable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Self-validating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Timely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40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B987C-D7F9-8BD6-EFFB-33882BCD2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FDB5-CC5E-9CE1-1BAA-AE2EF19A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Types of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850F-83BD-5ECB-0BF0-90B0154F6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Unit test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 a function of set of functions usually of one class.</a:t>
            </a:r>
          </a:p>
          <a:p>
            <a:r>
              <a:rPr lang="en-US" dirty="0">
                <a:solidFill>
                  <a:schemeClr val="accent1"/>
                </a:solidFill>
              </a:rPr>
              <a:t>Component test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an entire component, mocking interactions with other components</a:t>
            </a:r>
          </a:p>
          <a:p>
            <a:r>
              <a:rPr lang="en-US" dirty="0">
                <a:solidFill>
                  <a:schemeClr val="accent1"/>
                </a:solidFill>
              </a:rPr>
              <a:t>Integration test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the interaction between components.</a:t>
            </a:r>
          </a:p>
          <a:p>
            <a:r>
              <a:rPr lang="en-US" dirty="0">
                <a:solidFill>
                  <a:schemeClr val="accent1"/>
                </a:solidFill>
              </a:rPr>
              <a:t>Functional test (or end-to-end)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Tests the entire functionality of flow as used by the user.</a:t>
            </a:r>
          </a:p>
          <a:p>
            <a:r>
              <a:rPr lang="en-US" dirty="0">
                <a:solidFill>
                  <a:schemeClr val="accent1"/>
                </a:solidFill>
              </a:rPr>
              <a:t>Characteristic Tests: </a:t>
            </a:r>
            <a:r>
              <a:rPr lang="en-US" dirty="0">
                <a:solidFill>
                  <a:schemeClr val="accent3"/>
                </a:solidFill>
              </a:rPr>
              <a:t>Coming up in Legacy Code</a:t>
            </a:r>
          </a:p>
        </p:txBody>
      </p:sp>
    </p:spTree>
    <p:extLst>
      <p:ext uri="{BB962C8B-B14F-4D97-AF65-F5344CB8AC3E}">
        <p14:creationId xmlns:p14="http://schemas.microsoft.com/office/powerpoint/2010/main" val="337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86854-1130-6881-772F-1B7990394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26CE1-3826-2DE3-2761-B349A09D8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How do we make code testable?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F96AD-CBF6-7C57-1463-E09E37E47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Apply the principles we have learned so far: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Components should be small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Components should have one responsibility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Components should have a clear interface</a:t>
            </a:r>
          </a:p>
          <a:p>
            <a:r>
              <a:rPr lang="en-US" dirty="0">
                <a:solidFill>
                  <a:schemeClr val="accent1"/>
                </a:solidFill>
              </a:rPr>
              <a:t>Implement Dependency Injection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Dependencies should be provided as arguments to the constructor and not modified.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They should preferably be references or const pointers so they cannot be reassigned.</a:t>
            </a:r>
          </a:p>
          <a:p>
            <a:pPr lvl="1"/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858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54D4E-AE4B-9C27-35DE-3AF69A98F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B02F2-78B4-65E1-5BE2-8D0AE7296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Test driven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545B-596C-7BA5-113E-E4B449F4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TDD takes testing a step further.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Write failing tests (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Write the code to make the tests pass (</a:t>
            </a:r>
            <a:r>
              <a:rPr lang="en-US" dirty="0">
                <a:solidFill>
                  <a:schemeClr val="accent3"/>
                </a:solidFill>
              </a:rPr>
              <a:t>Green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Refactor, if necessary (</a:t>
            </a:r>
            <a:r>
              <a:rPr lang="en-US" dirty="0">
                <a:solidFill>
                  <a:schemeClr val="accent3"/>
                </a:solidFill>
              </a:rPr>
              <a:t>keep Green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Go to 1</a:t>
            </a:r>
          </a:p>
          <a:p>
            <a:r>
              <a:rPr lang="en-US" dirty="0">
                <a:solidFill>
                  <a:schemeClr val="accent1"/>
                </a:solidFill>
              </a:rPr>
              <a:t>TDD ensures good test coverage</a:t>
            </a:r>
          </a:p>
          <a:p>
            <a:r>
              <a:rPr lang="en-US" dirty="0">
                <a:solidFill>
                  <a:schemeClr val="accent1"/>
                </a:solidFill>
              </a:rPr>
              <a:t>Sometimes the rigid ritual it is not justified</a:t>
            </a:r>
          </a:p>
          <a:p>
            <a:r>
              <a:rPr lang="en-US" dirty="0">
                <a:solidFill>
                  <a:schemeClr val="accent1"/>
                </a:solidFill>
              </a:rPr>
              <a:t>It is another tool in your toolbox</a:t>
            </a:r>
          </a:p>
        </p:txBody>
      </p:sp>
    </p:spTree>
    <p:extLst>
      <p:ext uri="{BB962C8B-B14F-4D97-AF65-F5344CB8AC3E}">
        <p14:creationId xmlns:p14="http://schemas.microsoft.com/office/powerpoint/2010/main" val="3951660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FD5B3-3146-D088-9B5B-D48FFEE1B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8679-80A6-D99B-E78D-E5CFE777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Google Test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318B82-056F-ED51-A95E-E0D80E7A2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altLang="en-US" dirty="0">
                <a:solidFill>
                  <a:schemeClr val="accent1"/>
                </a:solidFill>
              </a:rPr>
              <a:t>A C++ unit testing framework by Google (</a:t>
            </a:r>
            <a:r>
              <a:rPr lang="en-US" altLang="en-US" dirty="0" err="1">
                <a:solidFill>
                  <a:schemeClr val="accent1"/>
                </a:solidFill>
              </a:rPr>
              <a:t>gtest</a:t>
            </a:r>
            <a:r>
              <a:rPr lang="en-US" altLang="en-US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en-US" dirty="0">
                <a:solidFill>
                  <a:schemeClr val="accent3"/>
                </a:solidFill>
              </a:rPr>
              <a:t>It does not require any changes to your code</a:t>
            </a:r>
          </a:p>
          <a:p>
            <a:pPr lvl="0"/>
            <a:r>
              <a:rPr lang="en-US" altLang="en-US" dirty="0">
                <a:solidFill>
                  <a:schemeClr val="accent1"/>
                </a:solidFill>
              </a:rPr>
              <a:t>Can also be used for other test type</a:t>
            </a:r>
          </a:p>
          <a:p>
            <a:pPr lvl="0"/>
            <a:r>
              <a:rPr lang="en-US" altLang="en-US" dirty="0">
                <a:solidFill>
                  <a:schemeClr val="accent1"/>
                </a:solidFill>
              </a:rPr>
              <a:t>This depends a lot on your design</a:t>
            </a:r>
          </a:p>
          <a:p>
            <a:pPr lvl="0"/>
            <a:r>
              <a:rPr lang="en-US" altLang="en-US" dirty="0">
                <a:solidFill>
                  <a:schemeClr val="accent1"/>
                </a:solidFill>
              </a:rPr>
              <a:t>It provides: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Integrated test discovery and execution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Assertions for comparing values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Stand alone tests without context</a:t>
            </a:r>
          </a:p>
          <a:p>
            <a:pPr lvl="1"/>
            <a:r>
              <a:rPr lang="en-US" altLang="en-US" dirty="0">
                <a:solidFill>
                  <a:schemeClr val="accent1"/>
                </a:solidFill>
              </a:rPr>
              <a:t>Test fixtures with setup/teardown</a:t>
            </a:r>
          </a:p>
          <a:p>
            <a:r>
              <a:rPr lang="en-US" altLang="en-US" dirty="0">
                <a:solidFill>
                  <a:schemeClr val="accent1"/>
                </a:solidFill>
              </a:rPr>
              <a:t>Google Mock provides simple mocks and stubs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I recommend you write your own! 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2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1330</TotalTime>
  <Words>1272</Words>
  <Application>Microsoft Office PowerPoint</Application>
  <PresentationFormat>On-screen Show (4:3)</PresentationFormat>
  <Paragraphs>149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The Importance of Tests</vt:lpstr>
      <vt:lpstr>Overview</vt:lpstr>
      <vt:lpstr>Agenda</vt:lpstr>
      <vt:lpstr>Why do we need tests?</vt:lpstr>
      <vt:lpstr>What are good tests?</vt:lpstr>
      <vt:lpstr>Types of tests</vt:lpstr>
      <vt:lpstr>How do we make code testable?</vt:lpstr>
      <vt:lpstr>Test driven development</vt:lpstr>
      <vt:lpstr>Google Test</vt:lpstr>
      <vt:lpstr>PowerPoint Presentation</vt:lpstr>
      <vt:lpstr>PowerPoint Presentation</vt:lpstr>
      <vt:lpstr>Dependency Injection</vt:lpstr>
      <vt:lpstr>Dependency Injection: Benefits</vt:lpstr>
      <vt:lpstr>Mocks and Stubs: The Problem</vt:lpstr>
      <vt:lpstr>Mocks and Stubs: The Solution</vt:lpstr>
      <vt:lpstr>Mocks and Stubs: Another Problem</vt:lpstr>
      <vt:lpstr>Mocks are like spies</vt:lpstr>
      <vt:lpstr>Testability challenges and solutions</vt:lpstr>
      <vt:lpstr>Testability challenges and solutions</vt:lpstr>
      <vt:lpstr>Testability challenges and solutions</vt:lpstr>
      <vt:lpstr>Agenda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553</cp:revision>
  <dcterms:created xsi:type="dcterms:W3CDTF">2018-03-26T13:04:32Z</dcterms:created>
  <dcterms:modified xsi:type="dcterms:W3CDTF">2025-07-19T12:21:56Z</dcterms:modified>
</cp:coreProperties>
</file>