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7" r:id="rId3"/>
    <p:sldId id="276" r:id="rId4"/>
    <p:sldId id="319" r:id="rId5"/>
    <p:sldId id="295" r:id="rId6"/>
    <p:sldId id="296" r:id="rId7"/>
    <p:sldId id="326" r:id="rId8"/>
    <p:sldId id="321" r:id="rId9"/>
    <p:sldId id="297" r:id="rId10"/>
    <p:sldId id="324" r:id="rId11"/>
    <p:sldId id="323" r:id="rId12"/>
    <p:sldId id="299" r:id="rId13"/>
    <p:sldId id="325" r:id="rId14"/>
    <p:sldId id="322" r:id="rId15"/>
    <p:sldId id="311" r:id="rId16"/>
    <p:sldId id="312" r:id="rId17"/>
    <p:sldId id="315" r:id="rId18"/>
    <p:sldId id="314" r:id="rId19"/>
    <p:sldId id="283" r:id="rId20"/>
    <p:sldId id="313" r:id="rId21"/>
    <p:sldId id="287" r:id="rId22"/>
    <p:sldId id="316" r:id="rId23"/>
    <p:sldId id="317" r:id="rId24"/>
    <p:sldId id="318" r:id="rId25"/>
    <p:sldId id="327" r:id="rId26"/>
    <p:sldId id="303" r:id="rId27"/>
    <p:sldId id="282" r:id="rId28"/>
    <p:sldId id="4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4" autoAdjust="0"/>
    <p:restoredTop sz="78692" autoAdjust="0"/>
  </p:normalViewPr>
  <p:slideViewPr>
    <p:cSldViewPr>
      <p:cViewPr>
        <p:scale>
          <a:sx n="73" d="100"/>
          <a:sy n="73" d="100"/>
        </p:scale>
        <p:origin x="1061"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73CF2-9D3B-4AA9-832B-968C6A53CE3B}" type="datetimeFigureOut">
              <a:rPr lang="en-US" smtClean="0"/>
              <a:t>7/19/2025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F6DC5-1049-46C3-9CC2-51A933231ED5}" type="slidenum">
              <a:rPr lang="en-US" smtClean="0"/>
              <a:t>‹#›</a:t>
            </a:fld>
            <a:endParaRPr lang="en-US"/>
          </a:p>
        </p:txBody>
      </p:sp>
    </p:spTree>
    <p:extLst>
      <p:ext uri="{BB962C8B-B14F-4D97-AF65-F5344CB8AC3E}">
        <p14:creationId xmlns:p14="http://schemas.microsoft.com/office/powerpoint/2010/main" val="86239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3</a:t>
            </a:fld>
            <a:endParaRPr lang="en-US"/>
          </a:p>
        </p:txBody>
      </p:sp>
    </p:spTree>
    <p:extLst>
      <p:ext uri="{BB962C8B-B14F-4D97-AF65-F5344CB8AC3E}">
        <p14:creationId xmlns:p14="http://schemas.microsoft.com/office/powerpoint/2010/main" val="26904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7</a:t>
            </a:fld>
            <a:endParaRPr lang="en-US"/>
          </a:p>
        </p:txBody>
      </p:sp>
    </p:spTree>
    <p:extLst>
      <p:ext uri="{BB962C8B-B14F-4D97-AF65-F5344CB8AC3E}">
        <p14:creationId xmlns:p14="http://schemas.microsoft.com/office/powerpoint/2010/main" val="260972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11</a:t>
            </a:fld>
            <a:endParaRPr lang="en-US"/>
          </a:p>
        </p:txBody>
      </p:sp>
    </p:spTree>
    <p:extLst>
      <p:ext uri="{BB962C8B-B14F-4D97-AF65-F5344CB8AC3E}">
        <p14:creationId xmlns:p14="http://schemas.microsoft.com/office/powerpoint/2010/main" val="204999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Making the base class into a member is not enough to solve the decoupling problem</a:t>
            </a:r>
          </a:p>
        </p:txBody>
      </p:sp>
      <p:sp>
        <p:nvSpPr>
          <p:cNvPr id="4" name="Slide Number Placeholder 3"/>
          <p:cNvSpPr>
            <a:spLocks noGrp="1"/>
          </p:cNvSpPr>
          <p:nvPr>
            <p:ph type="sldNum" sz="quarter" idx="5"/>
          </p:nvPr>
        </p:nvSpPr>
        <p:spPr/>
        <p:txBody>
          <a:bodyPr/>
          <a:lstStyle/>
          <a:p>
            <a:fld id="{C83F6DC5-1049-46C3-9CC2-51A933231ED5}" type="slidenum">
              <a:rPr lang="en-US" smtClean="0"/>
              <a:t>18</a:t>
            </a:fld>
            <a:endParaRPr lang="en-US"/>
          </a:p>
        </p:txBody>
      </p:sp>
    </p:spTree>
    <p:extLst>
      <p:ext uri="{BB962C8B-B14F-4D97-AF65-F5344CB8AC3E}">
        <p14:creationId xmlns:p14="http://schemas.microsoft.com/office/powerpoint/2010/main" val="134818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23</a:t>
            </a:fld>
            <a:endParaRPr lang="en-US"/>
          </a:p>
        </p:txBody>
      </p:sp>
    </p:spTree>
    <p:extLst>
      <p:ext uri="{BB962C8B-B14F-4D97-AF65-F5344CB8AC3E}">
        <p14:creationId xmlns:p14="http://schemas.microsoft.com/office/powerpoint/2010/main" val="173697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46BD0-2E0B-AAB9-7846-9B8BA2FF62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25215-0926-790B-DE93-8E83A5D42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9865BC-9519-3376-7C59-C095F2FF13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23F7B1-B3BD-872D-5914-24A484D9DAC8}"/>
              </a:ext>
            </a:extLst>
          </p:cNvPr>
          <p:cNvSpPr>
            <a:spLocks noGrp="1"/>
          </p:cNvSpPr>
          <p:nvPr>
            <p:ph type="sldNum" sz="quarter" idx="5"/>
          </p:nvPr>
        </p:nvSpPr>
        <p:spPr/>
        <p:txBody>
          <a:bodyPr/>
          <a:lstStyle/>
          <a:p>
            <a:fld id="{C83F6DC5-1049-46C3-9CC2-51A933231ED5}" type="slidenum">
              <a:rPr lang="en-US" smtClean="0"/>
              <a:t>24</a:t>
            </a:fld>
            <a:endParaRPr lang="en-US"/>
          </a:p>
        </p:txBody>
      </p:sp>
    </p:spTree>
    <p:extLst>
      <p:ext uri="{BB962C8B-B14F-4D97-AF65-F5344CB8AC3E}">
        <p14:creationId xmlns:p14="http://schemas.microsoft.com/office/powerpoint/2010/main" val="178049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25</a:t>
            </a:fld>
            <a:endParaRPr lang="en-US"/>
          </a:p>
        </p:txBody>
      </p:sp>
    </p:spTree>
    <p:extLst>
      <p:ext uri="{BB962C8B-B14F-4D97-AF65-F5344CB8AC3E}">
        <p14:creationId xmlns:p14="http://schemas.microsoft.com/office/powerpoint/2010/main" val="293138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US" dirty="0"/>
              <a:t>Decoupling Software</a:t>
            </a:r>
            <a:br>
              <a:rPr lang="en-US" dirty="0"/>
            </a:br>
            <a:r>
              <a:rPr lang="en-US" dirty="0"/>
              <a:t>Techniques and Benefits</a:t>
            </a:r>
          </a:p>
        </p:txBody>
      </p:sp>
      <p:sp>
        <p:nvSpPr>
          <p:cNvPr id="3" name="Subtitle 2"/>
          <p:cNvSpPr>
            <a:spLocks noGrp="1"/>
          </p:cNvSpPr>
          <p:nvPr>
            <p:ph type="subTitle" idx="1"/>
          </p:nvPr>
        </p:nvSpPr>
        <p:spPr>
          <a:xfrm>
            <a:off x="1371600" y="4343400"/>
            <a:ext cx="6400800" cy="1295400"/>
          </a:xfrm>
        </p:spPr>
        <p:txBody>
          <a:bodyPr/>
          <a:lstStyle/>
          <a:p>
            <a:r>
              <a:rPr lang="en-US" dirty="0"/>
              <a:t>David </a:t>
            </a:r>
            <a:r>
              <a:rPr lang="en-US" dirty="0" err="1"/>
              <a:t>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7C966-5E3D-BD5A-CA30-13272CCFF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E71A3-133A-CF44-06A5-72828DD6E157}"/>
              </a:ext>
            </a:extLst>
          </p:cNvPr>
          <p:cNvSpPr>
            <a:spLocks noGrp="1"/>
          </p:cNvSpPr>
          <p:nvPr>
            <p:ph type="title"/>
          </p:nvPr>
        </p:nvSpPr>
        <p:spPr/>
        <p:txBody>
          <a:bodyPr/>
          <a:lstStyle/>
          <a:p>
            <a:r>
              <a:rPr lang="en-US" dirty="0"/>
              <a:t>Static Libraries: </a:t>
            </a:r>
            <a:r>
              <a:rPr lang="en-US" dirty="0">
                <a:solidFill>
                  <a:schemeClr val="accent3"/>
                </a:solidFill>
              </a:rPr>
              <a:t>Pros</a:t>
            </a:r>
            <a:r>
              <a:rPr lang="en-US" dirty="0"/>
              <a:t> and </a:t>
            </a:r>
            <a:r>
              <a:rPr lang="en-US" dirty="0">
                <a:solidFill>
                  <a:schemeClr val="accent2"/>
                </a:solidFill>
              </a:rPr>
              <a:t>Cons</a:t>
            </a:r>
          </a:p>
        </p:txBody>
      </p:sp>
      <p:sp>
        <p:nvSpPr>
          <p:cNvPr id="3" name="Content Placeholder 2">
            <a:extLst>
              <a:ext uri="{FF2B5EF4-FFF2-40B4-BE49-F238E27FC236}">
                <a16:creationId xmlns:a16="http://schemas.microsoft.com/office/drawing/2014/main" id="{DF60FA4A-F554-3DD2-9B61-40E9E894D269}"/>
              </a:ext>
            </a:extLst>
          </p:cNvPr>
          <p:cNvSpPr>
            <a:spLocks noGrp="1"/>
          </p:cNvSpPr>
          <p:nvPr>
            <p:ph idx="1"/>
          </p:nvPr>
        </p:nvSpPr>
        <p:spPr/>
        <p:txBody>
          <a:bodyPr>
            <a:normAutofit fontScale="92500" lnSpcReduction="20000"/>
          </a:bodyPr>
          <a:lstStyle/>
          <a:p>
            <a:r>
              <a:rPr lang="en-US" b="0" i="0" dirty="0">
                <a:solidFill>
                  <a:schemeClr val="accent3"/>
                </a:solidFill>
                <a:effectLst/>
                <a:latin typeface="Söhne"/>
              </a:rPr>
              <a:t>Pros</a:t>
            </a:r>
            <a:endParaRPr lang="en-US" dirty="0">
              <a:solidFill>
                <a:schemeClr val="accent1"/>
              </a:solidFill>
              <a:latin typeface="Söhne"/>
            </a:endParaRPr>
          </a:p>
          <a:p>
            <a:pPr lvl="1"/>
            <a:r>
              <a:rPr lang="en-US" dirty="0">
                <a:solidFill>
                  <a:schemeClr val="accent1"/>
                </a:solidFill>
                <a:latin typeface="Söhne"/>
              </a:rPr>
              <a:t>Code organization</a:t>
            </a:r>
          </a:p>
          <a:p>
            <a:pPr lvl="1"/>
            <a:r>
              <a:rPr lang="en-US" dirty="0">
                <a:solidFill>
                  <a:schemeClr val="accent1"/>
                </a:solidFill>
                <a:latin typeface="Söhne"/>
              </a:rPr>
              <a:t>Reduced build time</a:t>
            </a:r>
          </a:p>
          <a:p>
            <a:pPr lvl="1"/>
            <a:r>
              <a:rPr lang="en-US" dirty="0">
                <a:solidFill>
                  <a:schemeClr val="accent1"/>
                </a:solidFill>
                <a:latin typeface="Söhne"/>
              </a:rPr>
              <a:t>Hiding implementations from non-IDA-experts</a:t>
            </a:r>
          </a:p>
          <a:p>
            <a:r>
              <a:rPr lang="en-US" dirty="0">
                <a:solidFill>
                  <a:schemeClr val="accent2"/>
                </a:solidFill>
                <a:latin typeface="Söhne"/>
              </a:rPr>
              <a:t>Cons</a:t>
            </a:r>
          </a:p>
          <a:p>
            <a:pPr lvl="1"/>
            <a:r>
              <a:rPr lang="en-US" dirty="0">
                <a:solidFill>
                  <a:schemeClr val="accent1"/>
                </a:solidFill>
                <a:latin typeface="Söhne"/>
              </a:rPr>
              <a:t>Dependency requirements leak out of the library.</a:t>
            </a:r>
          </a:p>
          <a:p>
            <a:pPr lvl="1"/>
            <a:r>
              <a:rPr lang="en-US" dirty="0">
                <a:solidFill>
                  <a:schemeClr val="accent1"/>
                </a:solidFill>
                <a:latin typeface="Söhne"/>
              </a:rPr>
              <a:t>All symbols in a static library are exported (no encapsulation)</a:t>
            </a:r>
          </a:p>
          <a:p>
            <a:pPr lvl="1"/>
            <a:r>
              <a:rPr lang="en-US" dirty="0">
                <a:solidFill>
                  <a:schemeClr val="accent1"/>
                </a:solidFill>
                <a:latin typeface="Söhne"/>
              </a:rPr>
              <a:t>Each executable image that uses the library contains its own copy of the library (no savings in disk or memory footprint)</a:t>
            </a:r>
          </a:p>
          <a:p>
            <a:pPr lvl="1"/>
            <a:endParaRPr lang="en-US" dirty="0">
              <a:solidFill>
                <a:schemeClr val="accent1"/>
              </a:solidFill>
              <a:latin typeface="Söhne"/>
            </a:endParaRPr>
          </a:p>
          <a:p>
            <a:endParaRPr lang="en-US" dirty="0">
              <a:solidFill>
                <a:schemeClr val="accent1"/>
              </a:solidFill>
              <a:latin typeface="Söhne"/>
            </a:endParaRPr>
          </a:p>
        </p:txBody>
      </p:sp>
    </p:spTree>
    <p:extLst>
      <p:ext uri="{BB962C8B-B14F-4D97-AF65-F5344CB8AC3E}">
        <p14:creationId xmlns:p14="http://schemas.microsoft.com/office/powerpoint/2010/main" val="169139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DF83E-C5A9-5C8A-4F91-3D99B52F2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83989-DA93-16F2-24D4-C480E4215E4E}"/>
              </a:ext>
            </a:extLst>
          </p:cNvPr>
          <p:cNvSpPr>
            <a:spLocks noGrp="1"/>
          </p:cNvSpPr>
          <p:nvPr>
            <p:ph type="title"/>
          </p:nvPr>
        </p:nvSpPr>
        <p:spPr/>
        <p:txBody>
          <a:bodyPr/>
          <a:lstStyle/>
          <a:p>
            <a:r>
              <a:rPr lang="en-US" dirty="0"/>
              <a:t>Shared Objects</a:t>
            </a:r>
          </a:p>
        </p:txBody>
      </p:sp>
      <p:sp>
        <p:nvSpPr>
          <p:cNvPr id="3" name="Content Placeholder 2">
            <a:extLst>
              <a:ext uri="{FF2B5EF4-FFF2-40B4-BE49-F238E27FC236}">
                <a16:creationId xmlns:a16="http://schemas.microsoft.com/office/drawing/2014/main" id="{CF01576B-85F5-CBAB-A5CA-E1BC461B86CB}"/>
              </a:ext>
            </a:extLst>
          </p:cNvPr>
          <p:cNvSpPr>
            <a:spLocks noGrp="1"/>
          </p:cNvSpPr>
          <p:nvPr>
            <p:ph idx="1"/>
          </p:nvPr>
        </p:nvSpPr>
        <p:spPr/>
        <p:txBody>
          <a:bodyPr>
            <a:normAutofit fontScale="85000" lnSpcReduction="20000"/>
          </a:bodyPr>
          <a:lstStyle/>
          <a:p>
            <a:r>
              <a:rPr lang="en-US" b="0" i="0" dirty="0">
                <a:solidFill>
                  <a:schemeClr val="accent1"/>
                </a:solidFill>
                <a:effectLst/>
                <a:latin typeface="Söhne"/>
              </a:rPr>
              <a:t>An ELF file (like an executable) created by the linker from object files but with no </a:t>
            </a:r>
            <a:r>
              <a:rPr lang="en-US" dirty="0">
                <a:solidFill>
                  <a:schemeClr val="accent1"/>
                </a:solidFill>
                <a:latin typeface="Söhne"/>
              </a:rPr>
              <a:t>main (entry point)</a:t>
            </a:r>
          </a:p>
          <a:p>
            <a:r>
              <a:rPr lang="en-US" b="0" i="0" dirty="0">
                <a:solidFill>
                  <a:schemeClr val="accent1"/>
                </a:solidFill>
                <a:effectLst/>
                <a:latin typeface="Söhne"/>
              </a:rPr>
              <a:t>Unlike static libraries, the linker does resolve symbols for the library. </a:t>
            </a:r>
          </a:p>
          <a:p>
            <a:r>
              <a:rPr lang="en-US" b="0" i="0" dirty="0">
                <a:solidFill>
                  <a:schemeClr val="accent1"/>
                </a:solidFill>
                <a:effectLst/>
                <a:latin typeface="Söhne"/>
              </a:rPr>
              <a:t>All symbols used in the library must be provided to the linker of the library (in an object or library file)</a:t>
            </a:r>
          </a:p>
          <a:p>
            <a:r>
              <a:rPr lang="en-US" dirty="0">
                <a:solidFill>
                  <a:schemeClr val="accent1"/>
                </a:solidFill>
              </a:rPr>
              <a:t>On Linux all symbols by default (unlike Windows) but you can change the default and expose selectively</a:t>
            </a:r>
            <a:endParaRPr lang="en-US" b="0" i="0" dirty="0">
              <a:solidFill>
                <a:schemeClr val="accent1"/>
              </a:solidFill>
              <a:effectLst/>
              <a:latin typeface="Söhne"/>
            </a:endParaRPr>
          </a:p>
          <a:p>
            <a:r>
              <a:rPr lang="en-US" dirty="0">
                <a:solidFill>
                  <a:schemeClr val="accent1"/>
                </a:solidFill>
                <a:latin typeface="Söhne"/>
              </a:rPr>
              <a:t>Linkage of a shared object is partially postponed to the load time. Hence: Dynamic Loading</a:t>
            </a:r>
          </a:p>
          <a:p>
            <a:r>
              <a:rPr lang="en-US" dirty="0">
                <a:solidFill>
                  <a:schemeClr val="accent1"/>
                </a:solidFill>
                <a:latin typeface="Söhne"/>
              </a:rPr>
              <a:t>Only the name of the shared object and the method names are stored.</a:t>
            </a:r>
          </a:p>
        </p:txBody>
      </p:sp>
    </p:spTree>
    <p:extLst>
      <p:ext uri="{BB962C8B-B14F-4D97-AF65-F5344CB8AC3E}">
        <p14:creationId xmlns:p14="http://schemas.microsoft.com/office/powerpoint/2010/main" val="132197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Linked Libraries</a:t>
            </a:r>
          </a:p>
        </p:txBody>
      </p:sp>
      <p:sp>
        <p:nvSpPr>
          <p:cNvPr id="3" name="Content Placeholder 2"/>
          <p:cNvSpPr>
            <a:spLocks noGrp="1"/>
          </p:cNvSpPr>
          <p:nvPr>
            <p:ph idx="1"/>
          </p:nvPr>
        </p:nvSpPr>
        <p:spPr/>
        <p:txBody>
          <a:bodyPr>
            <a:normAutofit fontScale="85000" lnSpcReduction="10000"/>
          </a:bodyPr>
          <a:lstStyle/>
          <a:p>
            <a:r>
              <a:rPr lang="en-US" b="0" i="0" dirty="0">
                <a:solidFill>
                  <a:schemeClr val="accent1"/>
                </a:solidFill>
                <a:effectLst/>
                <a:latin typeface="Söhne"/>
              </a:rPr>
              <a:t>When the linker links an executable, it accepts object files, static libraries and dynamic libraries.</a:t>
            </a:r>
          </a:p>
          <a:p>
            <a:r>
              <a:rPr lang="en-US" dirty="0">
                <a:solidFill>
                  <a:schemeClr val="accent1"/>
                </a:solidFill>
                <a:latin typeface="Söhne"/>
              </a:rPr>
              <a:t>References to symbols found in dynamic libraries are inserted into a table that is read by the loader together with the name of the library.</a:t>
            </a:r>
          </a:p>
          <a:p>
            <a:r>
              <a:rPr lang="en-US" dirty="0">
                <a:solidFill>
                  <a:schemeClr val="accent1"/>
                </a:solidFill>
                <a:latin typeface="Söhne"/>
              </a:rPr>
              <a:t>When the executable is loaded, the loader reads the table, locates the DLL, loads it and finally links all references. </a:t>
            </a:r>
          </a:p>
          <a:p>
            <a:r>
              <a:rPr lang="en-US" dirty="0">
                <a:solidFill>
                  <a:schemeClr val="accent1"/>
                </a:solidFill>
                <a:latin typeface="Söhne"/>
              </a:rPr>
              <a:t>This is dynamic linking because it occurs at load time.</a:t>
            </a:r>
          </a:p>
          <a:p>
            <a:r>
              <a:rPr lang="en-US" dirty="0">
                <a:solidFill>
                  <a:schemeClr val="accent1"/>
                </a:solidFill>
                <a:latin typeface="Söhne"/>
              </a:rPr>
              <a:t>Many executables can use the same DLL (it is not included in the executable image).</a:t>
            </a:r>
          </a:p>
          <a:p>
            <a:pPr marL="0" indent="0">
              <a:buNone/>
            </a:pPr>
            <a:endParaRPr lang="en-US" b="0" i="0" dirty="0">
              <a:solidFill>
                <a:schemeClr val="accent1"/>
              </a:solidFill>
              <a:effectLst/>
              <a:latin typeface="Söhne"/>
            </a:endParaRPr>
          </a:p>
        </p:txBody>
      </p:sp>
    </p:spTree>
    <p:extLst>
      <p:ext uri="{BB962C8B-B14F-4D97-AF65-F5344CB8AC3E}">
        <p14:creationId xmlns:p14="http://schemas.microsoft.com/office/powerpoint/2010/main" val="54718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F127B-E314-435D-4850-ECE7AFE72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BACED-032F-0134-7479-98861E159485}"/>
              </a:ext>
            </a:extLst>
          </p:cNvPr>
          <p:cNvSpPr>
            <a:spLocks noGrp="1"/>
          </p:cNvSpPr>
          <p:nvPr>
            <p:ph type="title"/>
          </p:nvPr>
        </p:nvSpPr>
        <p:spPr/>
        <p:txBody>
          <a:bodyPr/>
          <a:lstStyle/>
          <a:p>
            <a:r>
              <a:rPr lang="en-US" dirty="0"/>
              <a:t>Shared Objects: </a:t>
            </a:r>
            <a:r>
              <a:rPr lang="en-US" dirty="0">
                <a:solidFill>
                  <a:schemeClr val="accent3"/>
                </a:solidFill>
              </a:rPr>
              <a:t>Pros</a:t>
            </a:r>
          </a:p>
        </p:txBody>
      </p:sp>
      <p:sp>
        <p:nvSpPr>
          <p:cNvPr id="3" name="Content Placeholder 2">
            <a:extLst>
              <a:ext uri="{FF2B5EF4-FFF2-40B4-BE49-F238E27FC236}">
                <a16:creationId xmlns:a16="http://schemas.microsoft.com/office/drawing/2014/main" id="{D0986285-34D4-4988-8F8C-A48C9A7692B0}"/>
              </a:ext>
            </a:extLst>
          </p:cNvPr>
          <p:cNvSpPr>
            <a:spLocks noGrp="1"/>
          </p:cNvSpPr>
          <p:nvPr>
            <p:ph idx="1"/>
          </p:nvPr>
        </p:nvSpPr>
        <p:spPr/>
        <p:txBody>
          <a:bodyPr>
            <a:normAutofit fontScale="92500" lnSpcReduction="20000"/>
          </a:bodyPr>
          <a:lstStyle/>
          <a:p>
            <a:r>
              <a:rPr lang="en-US" dirty="0">
                <a:solidFill>
                  <a:schemeClr val="accent1"/>
                </a:solidFill>
                <a:latin typeface="Söhne"/>
              </a:rPr>
              <a:t>All the pros of static libraries</a:t>
            </a:r>
          </a:p>
          <a:p>
            <a:r>
              <a:rPr lang="en-US" dirty="0">
                <a:solidFill>
                  <a:schemeClr val="accent1"/>
                </a:solidFill>
                <a:latin typeface="Söhne"/>
              </a:rPr>
              <a:t>Encapsulation: You decide which symbols are exported</a:t>
            </a:r>
          </a:p>
          <a:p>
            <a:r>
              <a:rPr lang="en-US" dirty="0">
                <a:solidFill>
                  <a:schemeClr val="accent1"/>
                </a:solidFill>
                <a:latin typeface="Söhne"/>
              </a:rPr>
              <a:t>Reduced disk imprint: The shared object image on disk can be shared by multiple applications</a:t>
            </a:r>
          </a:p>
          <a:p>
            <a:r>
              <a:rPr lang="en-US" dirty="0">
                <a:solidFill>
                  <a:schemeClr val="accent1"/>
                </a:solidFill>
                <a:latin typeface="Söhne"/>
              </a:rPr>
              <a:t>Reduce memory imprint: When using the –</a:t>
            </a:r>
            <a:r>
              <a:rPr lang="en-US" dirty="0" err="1">
                <a:solidFill>
                  <a:schemeClr val="accent1"/>
                </a:solidFill>
                <a:latin typeface="Söhne"/>
              </a:rPr>
              <a:t>fPIC</a:t>
            </a:r>
            <a:r>
              <a:rPr lang="en-US" dirty="0">
                <a:solidFill>
                  <a:schemeClr val="accent1"/>
                </a:solidFill>
                <a:latin typeface="Söhne"/>
              </a:rPr>
              <a:t> option to build the shared object, the code of the so is also shared in memory </a:t>
            </a:r>
          </a:p>
          <a:p>
            <a:r>
              <a:rPr lang="en-US" dirty="0">
                <a:solidFill>
                  <a:schemeClr val="accent1"/>
                </a:solidFill>
                <a:latin typeface="Söhne"/>
              </a:rPr>
              <a:t>You can still offer different versions of the library using different SONAMEs</a:t>
            </a:r>
          </a:p>
          <a:p>
            <a:endParaRPr lang="en-US" dirty="0">
              <a:solidFill>
                <a:schemeClr val="accent1"/>
              </a:solidFill>
            </a:endParaRPr>
          </a:p>
        </p:txBody>
      </p:sp>
    </p:spTree>
    <p:extLst>
      <p:ext uri="{BB962C8B-B14F-4D97-AF65-F5344CB8AC3E}">
        <p14:creationId xmlns:p14="http://schemas.microsoft.com/office/powerpoint/2010/main" val="250970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7C63-BF51-A870-582D-63257E7F01B7}"/>
              </a:ext>
            </a:extLst>
          </p:cNvPr>
          <p:cNvSpPr>
            <a:spLocks noGrp="1"/>
          </p:cNvSpPr>
          <p:nvPr>
            <p:ph type="title"/>
          </p:nvPr>
        </p:nvSpPr>
        <p:spPr/>
        <p:txBody>
          <a:bodyPr/>
          <a:lstStyle/>
          <a:p>
            <a:r>
              <a:rPr lang="en-US" dirty="0"/>
              <a:t>Shared Objects: </a:t>
            </a:r>
            <a:r>
              <a:rPr lang="en-US" dirty="0">
                <a:solidFill>
                  <a:schemeClr val="accent2"/>
                </a:solidFill>
              </a:rPr>
              <a:t>Cons</a:t>
            </a:r>
          </a:p>
        </p:txBody>
      </p:sp>
      <p:sp>
        <p:nvSpPr>
          <p:cNvPr id="3" name="Content Placeholder 2">
            <a:extLst>
              <a:ext uri="{FF2B5EF4-FFF2-40B4-BE49-F238E27FC236}">
                <a16:creationId xmlns:a16="http://schemas.microsoft.com/office/drawing/2014/main" id="{6059961B-D38A-0AA5-3577-D621AB1D7C96}"/>
              </a:ext>
            </a:extLst>
          </p:cNvPr>
          <p:cNvSpPr>
            <a:spLocks noGrp="1"/>
          </p:cNvSpPr>
          <p:nvPr>
            <p:ph idx="1"/>
          </p:nvPr>
        </p:nvSpPr>
        <p:spPr/>
        <p:txBody>
          <a:bodyPr>
            <a:normAutofit/>
          </a:bodyPr>
          <a:lstStyle/>
          <a:p>
            <a:r>
              <a:rPr lang="en-US" dirty="0">
                <a:solidFill>
                  <a:schemeClr val="accent1"/>
                </a:solidFill>
                <a:latin typeface="Söhne"/>
              </a:rPr>
              <a:t>Slight increase in load time</a:t>
            </a:r>
          </a:p>
          <a:p>
            <a:r>
              <a:rPr lang="en-US" dirty="0">
                <a:solidFill>
                  <a:schemeClr val="accent1"/>
                </a:solidFill>
                <a:latin typeface="Söhne"/>
              </a:rPr>
              <a:t>Slight increase in first call to each method at run time.</a:t>
            </a:r>
          </a:p>
          <a:p>
            <a:r>
              <a:rPr lang="en-US" dirty="0">
                <a:solidFill>
                  <a:schemeClr val="accent1"/>
                </a:solidFill>
                <a:latin typeface="Söhne"/>
              </a:rPr>
              <a:t>Managing the load library path in a deployment is a little tricky</a:t>
            </a:r>
            <a:endParaRPr lang="en-US" dirty="0">
              <a:solidFill>
                <a:schemeClr val="accent1"/>
              </a:solidFill>
            </a:endParaRPr>
          </a:p>
        </p:txBody>
      </p:sp>
    </p:spTree>
    <p:extLst>
      <p:ext uri="{BB962C8B-B14F-4D97-AF65-F5344CB8AC3E}">
        <p14:creationId xmlns:p14="http://schemas.microsoft.com/office/powerpoint/2010/main" val="329687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EAA22-9329-E14B-0E43-86A72911B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4D919-7D87-96E0-8B9B-45AB55336A8D}"/>
              </a:ext>
            </a:extLst>
          </p:cNvPr>
          <p:cNvSpPr>
            <a:spLocks noGrp="1"/>
          </p:cNvSpPr>
          <p:nvPr>
            <p:ph type="title"/>
          </p:nvPr>
        </p:nvSpPr>
        <p:spPr>
          <a:xfrm>
            <a:off x="457200" y="274638"/>
            <a:ext cx="8229600" cy="1143000"/>
          </a:xfrm>
        </p:spPr>
        <p:txBody>
          <a:bodyPr/>
          <a:lstStyle/>
          <a:p>
            <a:r>
              <a:rPr lang="en-US" dirty="0"/>
              <a:t>Techniques to reduce coupling</a:t>
            </a:r>
          </a:p>
        </p:txBody>
      </p:sp>
      <p:sp>
        <p:nvSpPr>
          <p:cNvPr id="3" name="Content Placeholder 2">
            <a:extLst>
              <a:ext uri="{FF2B5EF4-FFF2-40B4-BE49-F238E27FC236}">
                <a16:creationId xmlns:a16="http://schemas.microsoft.com/office/drawing/2014/main" id="{BABE795D-6436-FC9E-2403-1693F257B5B8}"/>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Assume (the worst :)</a:t>
            </a:r>
          </a:p>
          <a:p>
            <a:pPr lvl="1"/>
            <a:r>
              <a:rPr lang="en-US" dirty="0">
                <a:solidFill>
                  <a:schemeClr val="accent1"/>
                </a:solidFill>
              </a:rPr>
              <a:t>A needs to use B (B is a dependency of A)</a:t>
            </a:r>
          </a:p>
          <a:p>
            <a:pPr lvl="1"/>
            <a:r>
              <a:rPr lang="en-US" dirty="0">
                <a:solidFill>
                  <a:schemeClr val="accent1"/>
                </a:solidFill>
              </a:rPr>
              <a:t>Other classes in the project use A</a:t>
            </a:r>
          </a:p>
          <a:p>
            <a:pPr lvl="1"/>
            <a:r>
              <a:rPr lang="en-US" dirty="0">
                <a:solidFill>
                  <a:schemeClr val="accent1"/>
                </a:solidFill>
              </a:rPr>
              <a:t>A inherits B (bad inheritance).</a:t>
            </a:r>
          </a:p>
          <a:p>
            <a:pPr lvl="1"/>
            <a:r>
              <a:rPr lang="en-US" dirty="0">
                <a:solidFill>
                  <a:schemeClr val="accent1"/>
                </a:solidFill>
              </a:rPr>
              <a:t>Both are defined in the same files, </a:t>
            </a:r>
            <a:r>
              <a:rPr lang="en-US" dirty="0" err="1">
                <a:solidFill>
                  <a:schemeClr val="accent1"/>
                </a:solidFill>
              </a:rPr>
              <a:t>AB.h</a:t>
            </a:r>
            <a:r>
              <a:rPr lang="en-US" dirty="0">
                <a:solidFill>
                  <a:schemeClr val="accent1"/>
                </a:solidFill>
              </a:rPr>
              <a:t> and AB.cpp</a:t>
            </a:r>
          </a:p>
          <a:p>
            <a:r>
              <a:rPr lang="en-US" dirty="0">
                <a:solidFill>
                  <a:schemeClr val="accent1"/>
                </a:solidFill>
              </a:rPr>
              <a:t>Whenever anything in B changes:</a:t>
            </a:r>
          </a:p>
          <a:p>
            <a:pPr lvl="1"/>
            <a:r>
              <a:rPr lang="en-US" dirty="0">
                <a:solidFill>
                  <a:schemeClr val="accent1"/>
                </a:solidFill>
              </a:rPr>
              <a:t>We must compile AB.cpp again</a:t>
            </a:r>
          </a:p>
          <a:p>
            <a:pPr lvl="1"/>
            <a:r>
              <a:rPr lang="en-US" dirty="0">
                <a:solidFill>
                  <a:schemeClr val="accent1"/>
                </a:solidFill>
              </a:rPr>
              <a:t>There is a risk that we might unintentionally change A too because it is defined in the same files.</a:t>
            </a:r>
          </a:p>
          <a:p>
            <a:pPr lvl="1"/>
            <a:r>
              <a:rPr lang="en-US" dirty="0">
                <a:solidFill>
                  <a:schemeClr val="accent1"/>
                </a:solidFill>
              </a:rPr>
              <a:t>If </a:t>
            </a:r>
            <a:r>
              <a:rPr lang="en-US" dirty="0" err="1">
                <a:solidFill>
                  <a:schemeClr val="accent1"/>
                </a:solidFill>
              </a:rPr>
              <a:t>AB.h</a:t>
            </a:r>
            <a:r>
              <a:rPr lang="en-US" dirty="0">
                <a:solidFill>
                  <a:schemeClr val="accent1"/>
                </a:solidFill>
              </a:rPr>
              <a:t> changes, then we have a butterfly effect. </a:t>
            </a:r>
          </a:p>
          <a:p>
            <a:pPr lvl="1"/>
            <a:r>
              <a:rPr lang="en-US" dirty="0">
                <a:solidFill>
                  <a:schemeClr val="accent1"/>
                </a:solidFill>
              </a:rPr>
              <a:t>We may have to recompile and build the whole project.</a:t>
            </a:r>
          </a:p>
          <a:p>
            <a:endParaRPr lang="en-US" dirty="0">
              <a:solidFill>
                <a:schemeClr val="accent1"/>
              </a:solidFill>
            </a:endParaRPr>
          </a:p>
        </p:txBody>
      </p:sp>
    </p:spTree>
    <p:extLst>
      <p:ext uri="{BB962C8B-B14F-4D97-AF65-F5344CB8AC3E}">
        <p14:creationId xmlns:p14="http://schemas.microsoft.com/office/powerpoint/2010/main" val="224214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9F1E6-4501-2C98-F516-A14C399E0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BAA8F-231B-A892-6E7F-88595EBC31D9}"/>
              </a:ext>
            </a:extLst>
          </p:cNvPr>
          <p:cNvSpPr>
            <a:spLocks noGrp="1"/>
          </p:cNvSpPr>
          <p:nvPr>
            <p:ph type="title"/>
          </p:nvPr>
        </p:nvSpPr>
        <p:spPr>
          <a:xfrm>
            <a:off x="457200" y="274638"/>
            <a:ext cx="8229600" cy="1143000"/>
          </a:xfrm>
        </p:spPr>
        <p:txBody>
          <a:bodyPr>
            <a:normAutofit/>
          </a:bodyPr>
          <a:lstStyle/>
          <a:p>
            <a:r>
              <a:rPr lang="en-US" dirty="0"/>
              <a:t>Apply the SRP</a:t>
            </a:r>
          </a:p>
        </p:txBody>
      </p:sp>
      <p:sp>
        <p:nvSpPr>
          <p:cNvPr id="3" name="Content Placeholder 2">
            <a:extLst>
              <a:ext uri="{FF2B5EF4-FFF2-40B4-BE49-F238E27FC236}">
                <a16:creationId xmlns:a16="http://schemas.microsoft.com/office/drawing/2014/main" id="{6F5B0FBD-BF24-38B4-2835-E4088637545C}"/>
              </a:ext>
            </a:extLst>
          </p:cNvPr>
          <p:cNvSpPr>
            <a:spLocks noGrp="1"/>
          </p:cNvSpPr>
          <p:nvPr>
            <p:ph idx="1"/>
          </p:nvPr>
        </p:nvSpPr>
        <p:spPr>
          <a:xfrm>
            <a:off x="457200" y="1600200"/>
            <a:ext cx="8229600" cy="4525963"/>
          </a:xfrm>
        </p:spPr>
        <p:txBody>
          <a:bodyPr>
            <a:normAutofit fontScale="92500" lnSpcReduction="20000"/>
          </a:bodyPr>
          <a:lstStyle/>
          <a:p>
            <a:r>
              <a:rPr lang="en-US" dirty="0">
                <a:solidFill>
                  <a:schemeClr val="accent1"/>
                </a:solidFill>
              </a:rPr>
              <a:t>Each class should be in its own header file.</a:t>
            </a:r>
          </a:p>
          <a:p>
            <a:r>
              <a:rPr lang="en-US" dirty="0">
                <a:solidFill>
                  <a:schemeClr val="accent1"/>
                </a:solidFill>
              </a:rPr>
              <a:t>Each class should be in its own source file.</a:t>
            </a:r>
          </a:p>
          <a:p>
            <a:r>
              <a:rPr lang="en-US" dirty="0">
                <a:solidFill>
                  <a:schemeClr val="accent1"/>
                </a:solidFill>
              </a:rPr>
              <a:t>Now it is unlikely that we will unintentionally change A when we change B.</a:t>
            </a:r>
          </a:p>
          <a:p>
            <a:r>
              <a:rPr lang="en-US" dirty="0">
                <a:solidFill>
                  <a:schemeClr val="accent1"/>
                </a:solidFill>
              </a:rPr>
              <a:t>But: </a:t>
            </a:r>
          </a:p>
          <a:p>
            <a:pPr lvl="1"/>
            <a:r>
              <a:rPr lang="en-US" dirty="0">
                <a:solidFill>
                  <a:schemeClr val="accent1"/>
                </a:solidFill>
              </a:rPr>
              <a:t>If the API of B changes we must change A and recompile A.</a:t>
            </a:r>
          </a:p>
          <a:p>
            <a:pPr lvl="1"/>
            <a:r>
              <a:rPr lang="en-US" dirty="0">
                <a:solidFill>
                  <a:schemeClr val="accent1"/>
                </a:solidFill>
              </a:rPr>
              <a:t>Much worse: As A inherits B then all public members of B are visible to those who use A. </a:t>
            </a:r>
          </a:p>
          <a:p>
            <a:pPr lvl="1"/>
            <a:r>
              <a:rPr lang="en-US" dirty="0">
                <a:solidFill>
                  <a:schemeClr val="accent1"/>
                </a:solidFill>
              </a:rPr>
              <a:t>We have the butterfly effect again. Recompile the project.</a:t>
            </a:r>
          </a:p>
          <a:p>
            <a:endParaRPr lang="en-US" dirty="0">
              <a:solidFill>
                <a:schemeClr val="accent1"/>
              </a:solidFill>
            </a:endParaRPr>
          </a:p>
        </p:txBody>
      </p:sp>
    </p:spTree>
    <p:extLst>
      <p:ext uri="{BB962C8B-B14F-4D97-AF65-F5344CB8AC3E}">
        <p14:creationId xmlns:p14="http://schemas.microsoft.com/office/powerpoint/2010/main" val="37858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9EC9-AE71-73ED-174D-14277BA63512}"/>
              </a:ext>
            </a:extLst>
          </p:cNvPr>
          <p:cNvSpPr>
            <a:spLocks noGrp="1"/>
          </p:cNvSpPr>
          <p:nvPr>
            <p:ph type="title"/>
          </p:nvPr>
        </p:nvSpPr>
        <p:spPr/>
        <p:txBody>
          <a:bodyPr/>
          <a:lstStyle/>
          <a:p>
            <a:r>
              <a:rPr lang="en-US" dirty="0"/>
              <a:t>Programming to an API (visibility)</a:t>
            </a:r>
          </a:p>
        </p:txBody>
      </p:sp>
      <p:sp>
        <p:nvSpPr>
          <p:cNvPr id="3" name="Content Placeholder 2">
            <a:extLst>
              <a:ext uri="{FF2B5EF4-FFF2-40B4-BE49-F238E27FC236}">
                <a16:creationId xmlns:a16="http://schemas.microsoft.com/office/drawing/2014/main" id="{475AF428-697E-88DA-BA48-E753F0E8A305}"/>
              </a:ext>
            </a:extLst>
          </p:cNvPr>
          <p:cNvSpPr>
            <a:spLocks noGrp="1"/>
          </p:cNvSpPr>
          <p:nvPr>
            <p:ph idx="1"/>
          </p:nvPr>
        </p:nvSpPr>
        <p:spPr/>
        <p:txBody>
          <a:bodyPr>
            <a:normAutofit fontScale="70000" lnSpcReduction="20000"/>
          </a:bodyPr>
          <a:lstStyle/>
          <a:p>
            <a:r>
              <a:rPr lang="en-US" dirty="0">
                <a:solidFill>
                  <a:schemeClr val="accent1"/>
                </a:solidFill>
              </a:rPr>
              <a:t>Separate the public and private parts of B</a:t>
            </a:r>
          </a:p>
          <a:p>
            <a:r>
              <a:rPr lang="en-US" dirty="0">
                <a:solidFill>
                  <a:schemeClr val="accent1"/>
                </a:solidFill>
              </a:rPr>
              <a:t>Keep all implementation details of B private.</a:t>
            </a:r>
          </a:p>
          <a:p>
            <a:r>
              <a:rPr lang="en-US">
                <a:solidFill>
                  <a:schemeClr val="accent1"/>
                </a:solidFill>
              </a:rPr>
              <a:t>All data fields </a:t>
            </a:r>
            <a:r>
              <a:rPr lang="en-US" dirty="0">
                <a:solidFill>
                  <a:schemeClr val="accent1"/>
                </a:solidFill>
              </a:rPr>
              <a:t>of B (and A) should be private.</a:t>
            </a:r>
          </a:p>
          <a:p>
            <a:r>
              <a:rPr lang="en-US" dirty="0">
                <a:solidFill>
                  <a:schemeClr val="accent1"/>
                </a:solidFill>
              </a:rPr>
              <a:t>If you still insist on inheriting B (you will soon change your mind), make the inheritance private.</a:t>
            </a:r>
          </a:p>
          <a:p>
            <a:r>
              <a:rPr lang="en-US" dirty="0">
                <a:solidFill>
                  <a:schemeClr val="accent1"/>
                </a:solidFill>
              </a:rPr>
              <a:t>Now, if only the implementation of B changes, A’s source code should not need to change. This is a good thing because public APIs are relatively stable.</a:t>
            </a:r>
          </a:p>
          <a:p>
            <a:r>
              <a:rPr lang="en-US" dirty="0">
                <a:solidFill>
                  <a:schemeClr val="accent1"/>
                </a:solidFill>
              </a:rPr>
              <a:t>However:</a:t>
            </a:r>
          </a:p>
          <a:p>
            <a:pPr lvl="1"/>
            <a:r>
              <a:rPr lang="en-US" dirty="0">
                <a:solidFill>
                  <a:schemeClr val="accent1"/>
                </a:solidFill>
              </a:rPr>
              <a:t>If included headers changed, we may need to change the header and the source of A (at least to add missing headers).</a:t>
            </a:r>
          </a:p>
          <a:p>
            <a:pPr lvl="1"/>
            <a:r>
              <a:rPr lang="en-US" dirty="0">
                <a:solidFill>
                  <a:schemeClr val="accent1"/>
                </a:solidFill>
              </a:rPr>
              <a:t>Note that sometimes a change in the inclusions of B does not change the source code of B but changes its size.</a:t>
            </a:r>
          </a:p>
          <a:p>
            <a:pPr lvl="1"/>
            <a:r>
              <a:rPr lang="en-US" dirty="0">
                <a:solidFill>
                  <a:schemeClr val="accent1"/>
                </a:solidFill>
              </a:rPr>
              <a:t>As a result, we still need to recompile A and the whole project (why?).</a:t>
            </a:r>
          </a:p>
          <a:p>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9734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4CD76-B9EE-10E2-CA1C-F91B11178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8A968-3314-B76A-3CF2-A8348F4EAA0E}"/>
              </a:ext>
            </a:extLst>
          </p:cNvPr>
          <p:cNvSpPr>
            <a:spLocks noGrp="1"/>
          </p:cNvSpPr>
          <p:nvPr>
            <p:ph type="title"/>
          </p:nvPr>
        </p:nvSpPr>
        <p:spPr>
          <a:xfrm>
            <a:off x="457200" y="274638"/>
            <a:ext cx="8229600" cy="1143000"/>
          </a:xfrm>
        </p:spPr>
        <p:txBody>
          <a:bodyPr>
            <a:normAutofit fontScale="90000"/>
          </a:bodyPr>
          <a:lstStyle/>
          <a:p>
            <a:r>
              <a:rPr lang="en-US" dirty="0"/>
              <a:t>Prefer Composition over Inheritance</a:t>
            </a:r>
          </a:p>
        </p:txBody>
      </p:sp>
      <p:sp>
        <p:nvSpPr>
          <p:cNvPr id="3" name="Content Placeholder 2">
            <a:extLst>
              <a:ext uri="{FF2B5EF4-FFF2-40B4-BE49-F238E27FC236}">
                <a16:creationId xmlns:a16="http://schemas.microsoft.com/office/drawing/2014/main" id="{C3E99219-8972-6CF1-CF09-9D3FA0EE85F5}"/>
              </a:ext>
            </a:extLst>
          </p:cNvPr>
          <p:cNvSpPr>
            <a:spLocks noGrp="1"/>
          </p:cNvSpPr>
          <p:nvPr>
            <p:ph idx="1"/>
          </p:nvPr>
        </p:nvSpPr>
        <p:spPr>
          <a:xfrm>
            <a:off x="457200" y="1600200"/>
            <a:ext cx="8229600" cy="4525963"/>
          </a:xfrm>
        </p:spPr>
        <p:txBody>
          <a:bodyPr>
            <a:normAutofit lnSpcReduction="10000"/>
          </a:bodyPr>
          <a:lstStyle/>
          <a:p>
            <a:r>
              <a:rPr lang="en-US" dirty="0">
                <a:solidFill>
                  <a:schemeClr val="accent1"/>
                </a:solidFill>
              </a:rPr>
              <a:t>Make the base class a pointer* to B</a:t>
            </a:r>
          </a:p>
          <a:p>
            <a:r>
              <a:rPr lang="en-US" dirty="0">
                <a:solidFill>
                  <a:schemeClr val="accent1"/>
                </a:solidFill>
              </a:rPr>
              <a:t>Create the pointer in the constructor of A and delete it in the destructor of B</a:t>
            </a:r>
          </a:p>
          <a:p>
            <a:r>
              <a:rPr lang="en-US" dirty="0">
                <a:solidFill>
                  <a:schemeClr val="accent1"/>
                </a:solidFill>
              </a:rPr>
              <a:t>The constructor of A should be in A.cpp not in </a:t>
            </a:r>
            <a:r>
              <a:rPr lang="en-US" dirty="0" err="1">
                <a:solidFill>
                  <a:schemeClr val="accent1"/>
                </a:solidFill>
              </a:rPr>
              <a:t>A.h</a:t>
            </a:r>
            <a:r>
              <a:rPr lang="en-US" dirty="0">
                <a:solidFill>
                  <a:schemeClr val="accent1"/>
                </a:solidFill>
              </a:rPr>
              <a:t> (why?)</a:t>
            </a:r>
          </a:p>
          <a:p>
            <a:r>
              <a:rPr lang="en-US" dirty="0">
                <a:solidFill>
                  <a:schemeClr val="accent1"/>
                </a:solidFill>
              </a:rPr>
              <a:t>A’s header can now forward declare B and omit inclusion of </a:t>
            </a:r>
            <a:r>
              <a:rPr lang="en-US" dirty="0" err="1">
                <a:solidFill>
                  <a:schemeClr val="accent1"/>
                </a:solidFill>
              </a:rPr>
              <a:t>B.h</a:t>
            </a:r>
            <a:r>
              <a:rPr lang="en-US" dirty="0">
                <a:solidFill>
                  <a:schemeClr val="accent1"/>
                </a:solidFill>
              </a:rPr>
              <a:t> in </a:t>
            </a:r>
            <a:r>
              <a:rPr lang="en-US" dirty="0" err="1">
                <a:solidFill>
                  <a:schemeClr val="accent1"/>
                </a:solidFill>
              </a:rPr>
              <a:t>A.h.</a:t>
            </a:r>
            <a:r>
              <a:rPr lang="en-US" dirty="0">
                <a:solidFill>
                  <a:schemeClr val="accent1"/>
                </a:solidFill>
              </a:rPr>
              <a:t> A will include </a:t>
            </a:r>
            <a:r>
              <a:rPr lang="en-US" dirty="0" err="1">
                <a:solidFill>
                  <a:schemeClr val="accent1"/>
                </a:solidFill>
              </a:rPr>
              <a:t>B.h</a:t>
            </a:r>
            <a:r>
              <a:rPr lang="en-US" dirty="0">
                <a:solidFill>
                  <a:schemeClr val="accent1"/>
                </a:solidFill>
              </a:rPr>
              <a:t> in A.cpp</a:t>
            </a:r>
          </a:p>
          <a:p>
            <a:r>
              <a:rPr lang="en-US" dirty="0">
                <a:solidFill>
                  <a:schemeClr val="accent1"/>
                </a:solidFill>
              </a:rPr>
              <a:t>This is the </a:t>
            </a:r>
            <a:r>
              <a:rPr lang="en-US" dirty="0" err="1">
                <a:solidFill>
                  <a:schemeClr val="accent1"/>
                </a:solidFill>
              </a:rPr>
              <a:t>pimpl</a:t>
            </a:r>
            <a:r>
              <a:rPr lang="en-US" dirty="0">
                <a:solidFill>
                  <a:schemeClr val="accent1"/>
                </a:solidFill>
              </a:rPr>
              <a:t> idiom</a:t>
            </a:r>
          </a:p>
          <a:p>
            <a:endParaRPr lang="en-US" dirty="0">
              <a:solidFill>
                <a:schemeClr val="accent1"/>
              </a:solidFill>
            </a:endParaRPr>
          </a:p>
          <a:p>
            <a:pPr lvl="1"/>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356800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B08A-90DA-A655-8160-404671CD8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D6E30-E0A1-2364-4FCD-8B0563E7460A}"/>
              </a:ext>
            </a:extLst>
          </p:cNvPr>
          <p:cNvSpPr>
            <a:spLocks noGrp="1"/>
          </p:cNvSpPr>
          <p:nvPr>
            <p:ph type="title"/>
          </p:nvPr>
        </p:nvSpPr>
        <p:spPr>
          <a:xfrm>
            <a:off x="457200" y="274638"/>
            <a:ext cx="8229600" cy="1143000"/>
          </a:xfrm>
        </p:spPr>
        <p:txBody>
          <a:bodyPr/>
          <a:lstStyle/>
          <a:p>
            <a:r>
              <a:rPr lang="en-US" dirty="0"/>
              <a:t>The </a:t>
            </a:r>
            <a:r>
              <a:rPr lang="en-US" dirty="0" err="1"/>
              <a:t>pimpl</a:t>
            </a:r>
            <a:r>
              <a:rPr lang="en-US" dirty="0"/>
              <a:t> idiom</a:t>
            </a:r>
          </a:p>
        </p:txBody>
      </p:sp>
      <p:sp>
        <p:nvSpPr>
          <p:cNvPr id="3" name="Content Placeholder 2">
            <a:extLst>
              <a:ext uri="{FF2B5EF4-FFF2-40B4-BE49-F238E27FC236}">
                <a16:creationId xmlns:a16="http://schemas.microsoft.com/office/drawing/2014/main" id="{85E77FF7-91D9-545A-0A17-F979979B4681}"/>
              </a:ext>
            </a:extLst>
          </p:cNvPr>
          <p:cNvSpPr>
            <a:spLocks noGrp="1"/>
          </p:cNvSpPr>
          <p:nvPr>
            <p:ph idx="1"/>
          </p:nvPr>
        </p:nvSpPr>
        <p:spPr>
          <a:xfrm>
            <a:off x="457200" y="1600200"/>
            <a:ext cx="8229600" cy="4525963"/>
          </a:xfrm>
        </p:spPr>
        <p:txBody>
          <a:bodyPr>
            <a:normAutofit fontScale="85000" lnSpcReduction="20000"/>
          </a:bodyPr>
          <a:lstStyle/>
          <a:p>
            <a:r>
              <a:rPr lang="en-US" dirty="0">
                <a:solidFill>
                  <a:schemeClr val="accent1"/>
                </a:solidFill>
              </a:rPr>
              <a:t>Now:</a:t>
            </a:r>
          </a:p>
          <a:p>
            <a:pPr lvl="1"/>
            <a:r>
              <a:rPr lang="en-US" dirty="0">
                <a:solidFill>
                  <a:schemeClr val="accent1"/>
                </a:solidFill>
              </a:rPr>
              <a:t>Changes in B’s implementation do not change the size of A and do not propagate to the rest of the project.</a:t>
            </a:r>
          </a:p>
          <a:p>
            <a:pPr lvl="1"/>
            <a:r>
              <a:rPr lang="en-US" dirty="0">
                <a:solidFill>
                  <a:schemeClr val="accent1"/>
                </a:solidFill>
              </a:rPr>
              <a:t>We have succeeded in isolating changes in B from the rest of the project</a:t>
            </a:r>
          </a:p>
          <a:p>
            <a:pPr lvl="1"/>
            <a:r>
              <a:rPr lang="en-US" dirty="0">
                <a:solidFill>
                  <a:schemeClr val="accent1"/>
                </a:solidFill>
              </a:rPr>
              <a:t>The </a:t>
            </a:r>
            <a:r>
              <a:rPr lang="en-US" dirty="0" err="1">
                <a:solidFill>
                  <a:schemeClr val="accent1"/>
                </a:solidFill>
              </a:rPr>
              <a:t>pimpl</a:t>
            </a:r>
            <a:r>
              <a:rPr lang="en-US" dirty="0">
                <a:solidFill>
                  <a:schemeClr val="accent1"/>
                </a:solidFill>
              </a:rPr>
              <a:t> idiom works well in C too</a:t>
            </a:r>
          </a:p>
          <a:p>
            <a:r>
              <a:rPr lang="en-US" dirty="0">
                <a:solidFill>
                  <a:schemeClr val="accent1"/>
                </a:solidFill>
              </a:rPr>
              <a:t>But </a:t>
            </a:r>
          </a:p>
          <a:p>
            <a:pPr lvl="1"/>
            <a:r>
              <a:rPr lang="en-US" dirty="0">
                <a:solidFill>
                  <a:schemeClr val="accent1"/>
                </a:solidFill>
              </a:rPr>
              <a:t>A.cpp must still includes </a:t>
            </a:r>
            <a:r>
              <a:rPr lang="en-US" dirty="0" err="1">
                <a:solidFill>
                  <a:schemeClr val="accent1"/>
                </a:solidFill>
              </a:rPr>
              <a:t>B.h</a:t>
            </a:r>
            <a:endParaRPr lang="en-US" dirty="0">
              <a:solidFill>
                <a:schemeClr val="accent1"/>
              </a:solidFill>
            </a:endParaRPr>
          </a:p>
          <a:p>
            <a:pPr lvl="1"/>
            <a:r>
              <a:rPr lang="en-US" dirty="0">
                <a:solidFill>
                  <a:schemeClr val="accent1"/>
                </a:solidFill>
              </a:rPr>
              <a:t>So, the implementation A still depends on the implementation of B (why?)</a:t>
            </a:r>
          </a:p>
          <a:p>
            <a:pPr lvl="1"/>
            <a:r>
              <a:rPr lang="en-US" dirty="0">
                <a:solidFill>
                  <a:schemeClr val="accent1"/>
                </a:solidFill>
              </a:rPr>
              <a:t>If included headers of B change, we may need to change A.cpp (at least to add missing headers)</a:t>
            </a:r>
          </a:p>
          <a:p>
            <a:endParaRPr lang="en-US" dirty="0">
              <a:solidFill>
                <a:schemeClr val="accent1"/>
              </a:solidFill>
            </a:endParaRPr>
          </a:p>
        </p:txBody>
      </p:sp>
    </p:spTree>
    <p:extLst>
      <p:ext uri="{BB962C8B-B14F-4D97-AF65-F5344CB8AC3E}">
        <p14:creationId xmlns:p14="http://schemas.microsoft.com/office/powerpoint/2010/main" val="173139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D5A19-FE53-1454-2EE1-3C5DC32F1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72344-6934-D034-AD22-4951CB243856}"/>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4D362DE4-7662-C722-9096-1804E6A50F60}"/>
              </a:ext>
            </a:extLst>
          </p:cNvPr>
          <p:cNvSpPr>
            <a:spLocks noGrp="1"/>
          </p:cNvSpPr>
          <p:nvPr>
            <p:ph idx="1"/>
          </p:nvPr>
        </p:nvSpPr>
        <p:spPr>
          <a:xfrm>
            <a:off x="457200" y="1600200"/>
            <a:ext cx="8229600" cy="4525963"/>
          </a:xfrm>
        </p:spPr>
        <p:txBody>
          <a:bodyPr>
            <a:normAutofit fontScale="70000" lnSpcReduction="20000"/>
          </a:bodyPr>
          <a:lstStyle/>
          <a:p>
            <a:r>
              <a:rPr lang="en-US" dirty="0"/>
              <a:t>One of the conclusions from Modules 1 and 2 is that by decoupling the pieces of our software we gain testability, maintainability and extensibility. </a:t>
            </a:r>
          </a:p>
          <a:p>
            <a:r>
              <a:rPr lang="en-US" dirty="0"/>
              <a:t>So decoupling is essential.</a:t>
            </a:r>
          </a:p>
          <a:p>
            <a:r>
              <a:rPr lang="en-US" dirty="0"/>
              <a:t>This module covers the techniques we can use to achieve decoupling at different stages of the development cycle: design, compilation, linking and even at run time.</a:t>
            </a:r>
          </a:p>
          <a:p>
            <a:r>
              <a:rPr lang="en-US" dirty="0"/>
              <a:t>The examples will demonstrate some of the simple techniques that </a:t>
            </a:r>
            <a:r>
              <a:rPr lang="en-US" sz="3100" dirty="0"/>
              <a:t>we can use: Programming by interface, header organization, the pimpl </a:t>
            </a:r>
            <a:r>
              <a:rPr lang="en-US" dirty="0"/>
              <a:t>idiom and interfaces. We will also learn about shared objects, dynamic linking and dynamic loading.</a:t>
            </a:r>
          </a:p>
          <a:p>
            <a:r>
              <a:rPr lang="en-US" dirty="0"/>
              <a:t>The last example will use shared objects to demonstrate how decoupling enables partial software updates in the field and even the modification of the system at run time using plugins.</a:t>
            </a:r>
          </a:p>
        </p:txBody>
      </p:sp>
    </p:spTree>
    <p:extLst>
      <p:ext uri="{BB962C8B-B14F-4D97-AF65-F5344CB8AC3E}">
        <p14:creationId xmlns:p14="http://schemas.microsoft.com/office/powerpoint/2010/main" val="2382945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5EA1B-20AA-AD2F-19D9-5804FCDD4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A3A9F-3BC7-55FB-2565-8A427873EB78}"/>
              </a:ext>
            </a:extLst>
          </p:cNvPr>
          <p:cNvSpPr>
            <a:spLocks noGrp="1"/>
          </p:cNvSpPr>
          <p:nvPr>
            <p:ph type="title"/>
          </p:nvPr>
        </p:nvSpPr>
        <p:spPr>
          <a:xfrm>
            <a:off x="457200" y="274638"/>
            <a:ext cx="8229600" cy="1143000"/>
          </a:xfrm>
        </p:spPr>
        <p:txBody>
          <a:bodyPr/>
          <a:lstStyle/>
          <a:p>
            <a:r>
              <a:rPr lang="en-US" dirty="0"/>
              <a:t>Programming by Interface</a:t>
            </a:r>
          </a:p>
        </p:txBody>
      </p:sp>
      <p:sp>
        <p:nvSpPr>
          <p:cNvPr id="3" name="Content Placeholder 2">
            <a:extLst>
              <a:ext uri="{FF2B5EF4-FFF2-40B4-BE49-F238E27FC236}">
                <a16:creationId xmlns:a16="http://schemas.microsoft.com/office/drawing/2014/main" id="{39D65CFA-BD08-6E1C-7EB9-5C8554462EB1}"/>
              </a:ext>
            </a:extLst>
          </p:cNvPr>
          <p:cNvSpPr>
            <a:spLocks noGrp="1"/>
          </p:cNvSpPr>
          <p:nvPr>
            <p:ph idx="1"/>
          </p:nvPr>
        </p:nvSpPr>
        <p:spPr>
          <a:xfrm>
            <a:off x="457200" y="1600200"/>
            <a:ext cx="8229600" cy="4525963"/>
          </a:xfrm>
        </p:spPr>
        <p:txBody>
          <a:bodyPr>
            <a:normAutofit fontScale="85000" lnSpcReduction="20000"/>
          </a:bodyPr>
          <a:lstStyle/>
          <a:p>
            <a:r>
              <a:rPr lang="en-US" dirty="0">
                <a:solidFill>
                  <a:schemeClr val="accent1"/>
                </a:solidFill>
              </a:rPr>
              <a:t>But in C++ we can do better: interfaces</a:t>
            </a:r>
          </a:p>
          <a:p>
            <a:r>
              <a:rPr lang="en-US" dirty="0">
                <a:solidFill>
                  <a:schemeClr val="accent1"/>
                </a:solidFill>
              </a:rPr>
              <a:t>An interface is the public API of a class with all implementation details completely stripped.</a:t>
            </a:r>
          </a:p>
          <a:p>
            <a:r>
              <a:rPr lang="en-US" dirty="0">
                <a:solidFill>
                  <a:schemeClr val="accent1"/>
                </a:solidFill>
              </a:rPr>
              <a:t>Instead of a forward declaration, include the header that defines the interface (</a:t>
            </a:r>
            <a:r>
              <a:rPr lang="en-US" dirty="0" err="1">
                <a:solidFill>
                  <a:schemeClr val="accent1"/>
                </a:solidFill>
              </a:rPr>
              <a:t>IB.h</a:t>
            </a:r>
            <a:r>
              <a:rPr lang="en-US" dirty="0">
                <a:solidFill>
                  <a:schemeClr val="accent1"/>
                </a:solidFill>
              </a:rPr>
              <a:t>)</a:t>
            </a:r>
          </a:p>
          <a:p>
            <a:r>
              <a:rPr lang="en-US" dirty="0">
                <a:solidFill>
                  <a:schemeClr val="accent1"/>
                </a:solidFill>
              </a:rPr>
              <a:t>Accept the interface in the constructor of A and store it as a member.</a:t>
            </a:r>
          </a:p>
          <a:p>
            <a:r>
              <a:rPr lang="en-US" dirty="0">
                <a:solidFill>
                  <a:schemeClr val="accent1"/>
                </a:solidFill>
              </a:rPr>
              <a:t>Now:</a:t>
            </a:r>
          </a:p>
          <a:p>
            <a:pPr lvl="1"/>
            <a:r>
              <a:rPr lang="en-US" dirty="0">
                <a:solidFill>
                  <a:schemeClr val="accent1"/>
                </a:solidFill>
              </a:rPr>
              <a:t>Changes in </a:t>
            </a:r>
            <a:r>
              <a:rPr lang="en-US" dirty="0" err="1">
                <a:solidFill>
                  <a:schemeClr val="accent1"/>
                </a:solidFill>
              </a:rPr>
              <a:t>B.h</a:t>
            </a:r>
            <a:r>
              <a:rPr lang="en-US" dirty="0">
                <a:solidFill>
                  <a:schemeClr val="accent1"/>
                </a:solidFill>
              </a:rPr>
              <a:t> have no effect on A at all, and therefore they have no effect on the rest of the project through A.</a:t>
            </a:r>
          </a:p>
          <a:p>
            <a:r>
              <a:rPr lang="en-US" dirty="0">
                <a:solidFill>
                  <a:schemeClr val="accent1"/>
                </a:solidFill>
              </a:rPr>
              <a:t>But:</a:t>
            </a:r>
          </a:p>
          <a:p>
            <a:pPr lvl="1"/>
            <a:r>
              <a:rPr lang="en-US" dirty="0">
                <a:solidFill>
                  <a:schemeClr val="accent1"/>
                </a:solidFill>
              </a:rPr>
              <a:t>Changes in B do require relinking of B</a:t>
            </a:r>
          </a:p>
        </p:txBody>
      </p:sp>
    </p:spTree>
    <p:extLst>
      <p:ext uri="{BB962C8B-B14F-4D97-AF65-F5344CB8AC3E}">
        <p14:creationId xmlns:p14="http://schemas.microsoft.com/office/powerpoint/2010/main" val="219272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F2C-28C2-E91A-C26E-04E0A5A7543D}"/>
              </a:ext>
            </a:extLst>
          </p:cNvPr>
          <p:cNvSpPr>
            <a:spLocks noGrp="1"/>
          </p:cNvSpPr>
          <p:nvPr>
            <p:ph type="title"/>
          </p:nvPr>
        </p:nvSpPr>
        <p:spPr/>
        <p:txBody>
          <a:bodyPr>
            <a:normAutofit/>
          </a:bodyPr>
          <a:lstStyle/>
          <a:p>
            <a:r>
              <a:rPr lang="en-US" dirty="0"/>
              <a:t>What is an interface?</a:t>
            </a:r>
          </a:p>
        </p:txBody>
      </p:sp>
      <p:sp>
        <p:nvSpPr>
          <p:cNvPr id="3" name="Content Placeholder 2">
            <a:extLst>
              <a:ext uri="{FF2B5EF4-FFF2-40B4-BE49-F238E27FC236}">
                <a16:creationId xmlns:a16="http://schemas.microsoft.com/office/drawing/2014/main" id="{C7615F81-9676-C6BF-E92E-12FF2D2D7023}"/>
              </a:ext>
            </a:extLst>
          </p:cNvPr>
          <p:cNvSpPr>
            <a:spLocks noGrp="1"/>
          </p:cNvSpPr>
          <p:nvPr>
            <p:ph idx="1"/>
          </p:nvPr>
        </p:nvSpPr>
        <p:spPr/>
        <p:txBody>
          <a:bodyPr/>
          <a:lstStyle/>
          <a:p>
            <a:r>
              <a:rPr lang="en-US" dirty="0">
                <a:solidFill>
                  <a:schemeClr val="accent1"/>
                </a:solidFill>
              </a:rPr>
              <a:t>An interface in C++ should:</a:t>
            </a:r>
          </a:p>
          <a:p>
            <a:pPr lvl="1"/>
            <a:r>
              <a:rPr lang="en-US" dirty="0">
                <a:solidFill>
                  <a:schemeClr val="accent1"/>
                </a:solidFill>
              </a:rPr>
              <a:t>Have only public pure virtual methods.</a:t>
            </a:r>
          </a:p>
          <a:p>
            <a:pPr lvl="1"/>
            <a:r>
              <a:rPr lang="en-US" dirty="0">
                <a:solidFill>
                  <a:schemeClr val="accent1"/>
                </a:solidFill>
              </a:rPr>
              <a:t>A virtual destructor (public or protected)</a:t>
            </a:r>
          </a:p>
          <a:p>
            <a:pPr lvl="1"/>
            <a:r>
              <a:rPr lang="en-US" dirty="0">
                <a:solidFill>
                  <a:schemeClr val="accent1"/>
                </a:solidFill>
              </a:rPr>
              <a:t>Have NO data fields, not even private ones.</a:t>
            </a:r>
          </a:p>
          <a:p>
            <a:pPr lvl="1"/>
            <a:r>
              <a:rPr lang="en-US" dirty="0">
                <a:solidFill>
                  <a:schemeClr val="accent1"/>
                </a:solidFill>
              </a:rPr>
              <a:t>Have NO inline implementations</a:t>
            </a:r>
          </a:p>
          <a:p>
            <a:r>
              <a:rPr lang="en-US" dirty="0">
                <a:solidFill>
                  <a:schemeClr val="accent1"/>
                </a:solidFill>
              </a:rPr>
              <a:t>You can emulate interfaces in C by defining a struct with fields that are pointers to functions.</a:t>
            </a:r>
          </a:p>
        </p:txBody>
      </p:sp>
    </p:spTree>
    <p:extLst>
      <p:ext uri="{BB962C8B-B14F-4D97-AF65-F5344CB8AC3E}">
        <p14:creationId xmlns:p14="http://schemas.microsoft.com/office/powerpoint/2010/main" val="171450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2C7F9-1164-6FE3-DA70-2103EC213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8C4F-3EF0-3721-9EE4-A1943F87E2B7}"/>
              </a:ext>
            </a:extLst>
          </p:cNvPr>
          <p:cNvSpPr>
            <a:spLocks noGrp="1"/>
          </p:cNvSpPr>
          <p:nvPr>
            <p:ph type="title"/>
          </p:nvPr>
        </p:nvSpPr>
        <p:spPr>
          <a:xfrm>
            <a:off x="457200" y="274638"/>
            <a:ext cx="8229600" cy="1143000"/>
          </a:xfrm>
        </p:spPr>
        <p:txBody>
          <a:bodyPr>
            <a:normAutofit fontScale="90000"/>
          </a:bodyPr>
          <a:lstStyle/>
          <a:p>
            <a:r>
              <a:rPr lang="en-US" dirty="0"/>
              <a:t>Decoupled linking with Shared Objects</a:t>
            </a:r>
          </a:p>
        </p:txBody>
      </p:sp>
      <p:sp>
        <p:nvSpPr>
          <p:cNvPr id="3" name="Content Placeholder 2">
            <a:extLst>
              <a:ext uri="{FF2B5EF4-FFF2-40B4-BE49-F238E27FC236}">
                <a16:creationId xmlns:a16="http://schemas.microsoft.com/office/drawing/2014/main" id="{4CDA9689-67E6-47D7-BBEB-2A67639BDD4C}"/>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How can we avoid relinking of the project when one of its classes is recompiled?</a:t>
            </a:r>
          </a:p>
          <a:p>
            <a:pPr lvl="1"/>
            <a:r>
              <a:rPr lang="en-US" dirty="0">
                <a:solidFill>
                  <a:schemeClr val="accent1"/>
                </a:solidFill>
              </a:rPr>
              <a:t>Move B out of the project into a shared library (B.so)</a:t>
            </a:r>
          </a:p>
          <a:p>
            <a:pPr lvl="1"/>
            <a:r>
              <a:rPr lang="en-US" dirty="0">
                <a:solidFill>
                  <a:schemeClr val="accent1"/>
                </a:solidFill>
              </a:rPr>
              <a:t>Moving B into a static library won’t help.</a:t>
            </a:r>
          </a:p>
          <a:p>
            <a:pPr lvl="1"/>
            <a:r>
              <a:rPr lang="en-US" dirty="0">
                <a:solidFill>
                  <a:schemeClr val="accent1"/>
                </a:solidFill>
              </a:rPr>
              <a:t>Expose (export) one factory method only from the library.</a:t>
            </a:r>
          </a:p>
          <a:p>
            <a:pPr lvl="1"/>
            <a:r>
              <a:rPr lang="en-US" dirty="0">
                <a:solidFill>
                  <a:schemeClr val="accent1"/>
                </a:solidFill>
              </a:rPr>
              <a:t>Do not expose other symbols (encapsulation)</a:t>
            </a:r>
          </a:p>
          <a:p>
            <a:pPr lvl="1"/>
            <a:r>
              <a:rPr lang="en-US" dirty="0">
                <a:solidFill>
                  <a:schemeClr val="accent1"/>
                </a:solidFill>
              </a:rPr>
              <a:t>The factory method creates B and returns its interface.</a:t>
            </a:r>
          </a:p>
          <a:p>
            <a:pPr lvl="1"/>
            <a:r>
              <a:rPr lang="en-US" dirty="0">
                <a:solidFill>
                  <a:schemeClr val="accent1"/>
                </a:solidFill>
              </a:rPr>
              <a:t>The main application creates a pointer to B and provides it to A’s constructor.</a:t>
            </a:r>
          </a:p>
          <a:p>
            <a:pPr lvl="1"/>
            <a:r>
              <a:rPr lang="en-US" dirty="0">
                <a:solidFill>
                  <a:schemeClr val="accent1"/>
                </a:solidFill>
              </a:rPr>
              <a:t>Changes to B require relinking of B.so but not of A’s project.</a:t>
            </a:r>
          </a:p>
        </p:txBody>
      </p:sp>
    </p:spTree>
    <p:extLst>
      <p:ext uri="{BB962C8B-B14F-4D97-AF65-F5344CB8AC3E}">
        <p14:creationId xmlns:p14="http://schemas.microsoft.com/office/powerpoint/2010/main" val="203019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5B371-C521-EEE8-E31A-2C4ED4943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98C7A-360B-D9F2-9F60-D0EE35FA7332}"/>
              </a:ext>
            </a:extLst>
          </p:cNvPr>
          <p:cNvSpPr>
            <a:spLocks noGrp="1"/>
          </p:cNvSpPr>
          <p:nvPr>
            <p:ph type="title"/>
          </p:nvPr>
        </p:nvSpPr>
        <p:spPr>
          <a:xfrm>
            <a:off x="457200" y="274638"/>
            <a:ext cx="8229600" cy="1143000"/>
          </a:xfrm>
        </p:spPr>
        <p:txBody>
          <a:bodyPr/>
          <a:lstStyle/>
          <a:p>
            <a:r>
              <a:rPr lang="en-US" dirty="0"/>
              <a:t>Decoupling at run time</a:t>
            </a:r>
          </a:p>
        </p:txBody>
      </p:sp>
      <p:sp>
        <p:nvSpPr>
          <p:cNvPr id="3" name="Content Placeholder 2">
            <a:extLst>
              <a:ext uri="{FF2B5EF4-FFF2-40B4-BE49-F238E27FC236}">
                <a16:creationId xmlns:a16="http://schemas.microsoft.com/office/drawing/2014/main" id="{1514CB1C-AE0F-F41B-3C46-54E64B3C5D07}"/>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We can now change the implementation of B at deploy time.  Just replace B.so in the load library path of the project.</a:t>
            </a:r>
          </a:p>
          <a:p>
            <a:r>
              <a:rPr lang="en-US" dirty="0">
                <a:solidFill>
                  <a:schemeClr val="accent1"/>
                </a:solidFill>
              </a:rPr>
              <a:t>This enables partial updates of a deployed product.</a:t>
            </a:r>
          </a:p>
          <a:p>
            <a:r>
              <a:rPr lang="en-US" dirty="0">
                <a:solidFill>
                  <a:schemeClr val="accent1"/>
                </a:solidFill>
              </a:rPr>
              <a:t>But A still needs to link to the name of the B.so library and to its exposed symbols (for the factory function).</a:t>
            </a:r>
          </a:p>
          <a:p>
            <a:pPr lvl="1"/>
            <a:r>
              <a:rPr lang="en-US" dirty="0">
                <a:solidFill>
                  <a:schemeClr val="accent1"/>
                </a:solidFill>
              </a:rPr>
              <a:t>These must be known when A’s project is built and must not be changed</a:t>
            </a:r>
          </a:p>
          <a:p>
            <a:pPr lvl="1"/>
            <a:r>
              <a:rPr lang="en-US" dirty="0">
                <a:solidFill>
                  <a:schemeClr val="accent1"/>
                </a:solidFill>
              </a:rPr>
              <a:t>The library B.so with the linked name, must be present when the project runs.</a:t>
            </a:r>
          </a:p>
        </p:txBody>
      </p:sp>
    </p:spTree>
    <p:extLst>
      <p:ext uri="{BB962C8B-B14F-4D97-AF65-F5344CB8AC3E}">
        <p14:creationId xmlns:p14="http://schemas.microsoft.com/office/powerpoint/2010/main" val="2759131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1559B-E107-7C6B-5741-486355552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C9E81E-1D45-8DD9-2B81-687552753030}"/>
              </a:ext>
            </a:extLst>
          </p:cNvPr>
          <p:cNvSpPr>
            <a:spLocks noGrp="1"/>
          </p:cNvSpPr>
          <p:nvPr>
            <p:ph type="title"/>
          </p:nvPr>
        </p:nvSpPr>
        <p:spPr>
          <a:xfrm>
            <a:off x="457200" y="274638"/>
            <a:ext cx="8229600" cy="1143000"/>
          </a:xfrm>
        </p:spPr>
        <p:txBody>
          <a:bodyPr/>
          <a:lstStyle/>
          <a:p>
            <a:r>
              <a:rPr lang="en-US" dirty="0"/>
              <a:t>Dynamic loading and plugins</a:t>
            </a:r>
          </a:p>
        </p:txBody>
      </p:sp>
      <p:sp>
        <p:nvSpPr>
          <p:cNvPr id="3" name="Content Placeholder 2">
            <a:extLst>
              <a:ext uri="{FF2B5EF4-FFF2-40B4-BE49-F238E27FC236}">
                <a16:creationId xmlns:a16="http://schemas.microsoft.com/office/drawing/2014/main" id="{46E2D26C-7104-399A-A592-F428B7E7C7EF}"/>
              </a:ext>
            </a:extLst>
          </p:cNvPr>
          <p:cNvSpPr>
            <a:spLocks noGrp="1"/>
          </p:cNvSpPr>
          <p:nvPr>
            <p:ph idx="1"/>
          </p:nvPr>
        </p:nvSpPr>
        <p:spPr>
          <a:xfrm>
            <a:off x="457200" y="1600200"/>
            <a:ext cx="8229600" cy="4525963"/>
          </a:xfrm>
        </p:spPr>
        <p:txBody>
          <a:bodyPr>
            <a:normAutofit lnSpcReduction="10000"/>
          </a:bodyPr>
          <a:lstStyle/>
          <a:p>
            <a:r>
              <a:rPr lang="en-US" dirty="0">
                <a:solidFill>
                  <a:schemeClr val="accent1"/>
                </a:solidFill>
              </a:rPr>
              <a:t>Dynamic loading using </a:t>
            </a:r>
            <a:r>
              <a:rPr lang="en-US" dirty="0" err="1">
                <a:solidFill>
                  <a:schemeClr val="accent1"/>
                </a:solidFill>
              </a:rPr>
              <a:t>dlopen</a:t>
            </a:r>
            <a:r>
              <a:rPr lang="en-US" dirty="0">
                <a:solidFill>
                  <a:schemeClr val="accent1"/>
                </a:solidFill>
              </a:rPr>
              <a:t> and </a:t>
            </a:r>
            <a:r>
              <a:rPr lang="en-US" dirty="0" err="1">
                <a:solidFill>
                  <a:schemeClr val="accent1"/>
                </a:solidFill>
              </a:rPr>
              <a:t>dlsym</a:t>
            </a:r>
            <a:endParaRPr lang="en-US" dirty="0">
              <a:solidFill>
                <a:schemeClr val="accent1"/>
              </a:solidFill>
            </a:endParaRPr>
          </a:p>
          <a:p>
            <a:pPr lvl="1"/>
            <a:r>
              <a:rPr lang="en-US" dirty="0">
                <a:solidFill>
                  <a:schemeClr val="accent1"/>
                </a:solidFill>
              </a:rPr>
              <a:t>A’s project does not link to B.so at all</a:t>
            </a:r>
          </a:p>
          <a:p>
            <a:pPr lvl="1"/>
            <a:r>
              <a:rPr lang="en-US" dirty="0">
                <a:solidFill>
                  <a:schemeClr val="accent1"/>
                </a:solidFill>
              </a:rPr>
              <a:t>Instead, to create an IB the main request the library using </a:t>
            </a:r>
            <a:r>
              <a:rPr lang="en-US" dirty="0" err="1">
                <a:solidFill>
                  <a:schemeClr val="accent1"/>
                </a:solidFill>
              </a:rPr>
              <a:t>dlopen</a:t>
            </a:r>
            <a:r>
              <a:rPr lang="en-US" dirty="0">
                <a:solidFill>
                  <a:schemeClr val="accent1"/>
                </a:solidFill>
              </a:rPr>
              <a:t> by its name, and the factory method within the library by its name.</a:t>
            </a:r>
          </a:p>
          <a:p>
            <a:pPr lvl="1"/>
            <a:r>
              <a:rPr lang="en-US" dirty="0">
                <a:solidFill>
                  <a:schemeClr val="accent1"/>
                </a:solidFill>
              </a:rPr>
              <a:t>If they are not present, the main can decide whether it can continue without them.</a:t>
            </a:r>
          </a:p>
          <a:p>
            <a:pPr lvl="1"/>
            <a:r>
              <a:rPr lang="en-US" dirty="0">
                <a:solidFill>
                  <a:schemeClr val="accent1"/>
                </a:solidFill>
              </a:rPr>
              <a:t>Moreover, the main can scan a path for libraries that contain the required method – and load it.</a:t>
            </a:r>
          </a:p>
          <a:p>
            <a:pPr lvl="1"/>
            <a:r>
              <a:rPr lang="en-US" dirty="0">
                <a:solidFill>
                  <a:schemeClr val="accent1"/>
                </a:solidFill>
              </a:rPr>
              <a:t>This provides a plugin capability</a:t>
            </a:r>
          </a:p>
          <a:p>
            <a:pPr lvl="1"/>
            <a:endParaRPr lang="en-US" dirty="0">
              <a:solidFill>
                <a:schemeClr val="accent1"/>
              </a:solidFill>
            </a:endParaRPr>
          </a:p>
        </p:txBody>
      </p:sp>
    </p:spTree>
    <p:extLst>
      <p:ext uri="{BB962C8B-B14F-4D97-AF65-F5344CB8AC3E}">
        <p14:creationId xmlns:p14="http://schemas.microsoft.com/office/powerpoint/2010/main" val="427573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C346-D3F1-D181-CDE8-9C9586571B3E}"/>
              </a:ext>
            </a:extLst>
          </p:cNvPr>
          <p:cNvSpPr>
            <a:spLocks noGrp="1"/>
          </p:cNvSpPr>
          <p:nvPr>
            <p:ph type="title"/>
          </p:nvPr>
        </p:nvSpPr>
        <p:spPr/>
        <p:txBody>
          <a:bodyPr/>
          <a:lstStyle/>
          <a:p>
            <a:r>
              <a:rPr lang="en-US" dirty="0"/>
              <a:t>Fully decoupled</a:t>
            </a:r>
          </a:p>
        </p:txBody>
      </p:sp>
      <p:pic>
        <p:nvPicPr>
          <p:cNvPr id="5" name="Picture 4">
            <a:extLst>
              <a:ext uri="{FF2B5EF4-FFF2-40B4-BE49-F238E27FC236}">
                <a16:creationId xmlns:a16="http://schemas.microsoft.com/office/drawing/2014/main" id="{95B07913-5935-B15B-F3DC-247DD766103A}"/>
              </a:ext>
            </a:extLst>
          </p:cNvPr>
          <p:cNvPicPr>
            <a:picLocks noChangeAspect="1"/>
          </p:cNvPicPr>
          <p:nvPr/>
        </p:nvPicPr>
        <p:blipFill>
          <a:blip r:embed="rId3"/>
          <a:stretch>
            <a:fillRect/>
          </a:stretch>
        </p:blipFill>
        <p:spPr>
          <a:xfrm>
            <a:off x="482019" y="1600200"/>
            <a:ext cx="7823781" cy="4792373"/>
          </a:xfrm>
          <a:prstGeom prst="rect">
            <a:avLst/>
          </a:prstGeom>
          <a:noFill/>
          <a:ln w="6350">
            <a:solidFill>
              <a:schemeClr val="accent1"/>
            </a:solidFill>
          </a:ln>
        </p:spPr>
      </p:pic>
    </p:spTree>
    <p:extLst>
      <p:ext uri="{BB962C8B-B14F-4D97-AF65-F5344CB8AC3E}">
        <p14:creationId xmlns:p14="http://schemas.microsoft.com/office/powerpoint/2010/main" val="1889558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Linking vs Loading</a:t>
            </a:r>
          </a:p>
        </p:txBody>
      </p:sp>
      <p:sp>
        <p:nvSpPr>
          <p:cNvPr id="3" name="Content Placeholder 2"/>
          <p:cNvSpPr>
            <a:spLocks noGrp="1"/>
          </p:cNvSpPr>
          <p:nvPr>
            <p:ph idx="1"/>
          </p:nvPr>
        </p:nvSpPr>
        <p:spPr/>
        <p:txBody>
          <a:bodyPr>
            <a:normAutofit fontScale="92500" lnSpcReduction="10000"/>
          </a:bodyPr>
          <a:lstStyle/>
          <a:p>
            <a:r>
              <a:rPr lang="en-US" dirty="0">
                <a:solidFill>
                  <a:schemeClr val="accent1"/>
                </a:solidFill>
              </a:rPr>
              <a:t>Dynamic linking requires that the DLL or shared object be present when the program loads. On the other hand, dynamic loading is done programmatically and can avoid loading the library if it is not present (useful for plugins and dependency injection).</a:t>
            </a:r>
          </a:p>
          <a:p>
            <a:r>
              <a:rPr lang="en-US" dirty="0">
                <a:solidFill>
                  <a:schemeClr val="accent1"/>
                </a:solidFill>
              </a:rPr>
              <a:t>However, dynamic linking requires specialized code to load and link symbols so it is a little more work.</a:t>
            </a:r>
          </a:p>
          <a:p>
            <a:r>
              <a:rPr lang="en-US" dirty="0">
                <a:solidFill>
                  <a:schemeClr val="accent1"/>
                </a:solidFill>
              </a:rPr>
              <a:t>Use of dynamic loading is rare. </a:t>
            </a:r>
          </a:p>
        </p:txBody>
      </p:sp>
    </p:spTree>
    <p:extLst>
      <p:ext uri="{BB962C8B-B14F-4D97-AF65-F5344CB8AC3E}">
        <p14:creationId xmlns:p14="http://schemas.microsoft.com/office/powerpoint/2010/main" val="2108904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Header Organization</a:t>
            </a:r>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A header should define only one thing (SRP)</a:t>
            </a:r>
          </a:p>
          <a:p>
            <a:r>
              <a:rPr lang="en-US" dirty="0">
                <a:solidFill>
                  <a:schemeClr val="accent1"/>
                </a:solidFill>
              </a:rPr>
              <a:t>A header should not include headers it does not need.</a:t>
            </a:r>
          </a:p>
          <a:p>
            <a:r>
              <a:rPr lang="en-US" dirty="0">
                <a:solidFill>
                  <a:schemeClr val="accent1"/>
                </a:solidFill>
              </a:rPr>
              <a:t>A header should include all the headers it does need; this relieves users from the need to include them.</a:t>
            </a:r>
          </a:p>
          <a:p>
            <a:r>
              <a:rPr lang="en-US" dirty="0">
                <a:solidFill>
                  <a:schemeClr val="accent1"/>
                </a:solidFill>
              </a:rPr>
              <a:t>Do not use forward declarations for types needed in the public API (for the same reason)</a:t>
            </a:r>
          </a:p>
          <a:p>
            <a:r>
              <a:rPr lang="en-US" dirty="0">
                <a:solidFill>
                  <a:schemeClr val="accent1"/>
                </a:solidFill>
              </a:rPr>
              <a:t>Include specific headers before general headers. Why?</a:t>
            </a:r>
          </a:p>
          <a:p>
            <a:r>
              <a:rPr lang="en-US" dirty="0">
                <a:solidFill>
                  <a:schemeClr val="accent1"/>
                </a:solidFill>
              </a:rPr>
              <a:t>Implementation headers and API headers are different.</a:t>
            </a:r>
          </a:p>
          <a:p>
            <a:pPr lvl="1"/>
            <a:r>
              <a:rPr lang="en-US" dirty="0">
                <a:solidFill>
                  <a:schemeClr val="accent1"/>
                </a:solidFill>
              </a:rPr>
              <a:t>Place them in different directories.</a:t>
            </a:r>
          </a:p>
          <a:p>
            <a:r>
              <a:rPr lang="en-US" dirty="0">
                <a:solidFill>
                  <a:schemeClr val="accent1"/>
                </a:solidFill>
              </a:rPr>
              <a:t>Preferably do not inline implementations in headers</a:t>
            </a:r>
          </a:p>
        </p:txBody>
      </p:sp>
    </p:spTree>
    <p:extLst>
      <p:ext uri="{BB962C8B-B14F-4D97-AF65-F5344CB8AC3E}">
        <p14:creationId xmlns:p14="http://schemas.microsoft.com/office/powerpoint/2010/main" val="4129575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7AC48-FB2D-B87F-AF46-FBC899DC94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6F0FB-FB6D-3B26-7191-85BCD1CA6C7D}"/>
              </a:ext>
            </a:extLst>
          </p:cNvPr>
          <p:cNvSpPr>
            <a:spLocks noGrp="1"/>
          </p:cNvSpPr>
          <p:nvPr>
            <p:ph type="title"/>
          </p:nvPr>
        </p:nvSpPr>
        <p:spPr>
          <a:xfrm>
            <a:off x="457200" y="274638"/>
            <a:ext cx="8229600" cy="1143000"/>
          </a:xfrm>
        </p:spPr>
        <p:txBody>
          <a:bodyPr/>
          <a:lstStyle/>
          <a:p>
            <a:r>
              <a:rPr lang="en-US" dirty="0"/>
              <a:t>Key Takeaways</a:t>
            </a:r>
          </a:p>
        </p:txBody>
      </p:sp>
      <p:graphicFrame>
        <p:nvGraphicFramePr>
          <p:cNvPr id="11" name="Content Placeholder 10">
            <a:extLst>
              <a:ext uri="{FF2B5EF4-FFF2-40B4-BE49-F238E27FC236}">
                <a16:creationId xmlns:a16="http://schemas.microsoft.com/office/drawing/2014/main" id="{BE1D75E1-DE84-FCB3-B0E4-7FA7DB4710C9}"/>
              </a:ext>
            </a:extLst>
          </p:cNvPr>
          <p:cNvGraphicFramePr>
            <a:graphicFrameLocks noGrp="1"/>
          </p:cNvGraphicFramePr>
          <p:nvPr>
            <p:ph idx="1"/>
            <p:extLst>
              <p:ext uri="{D42A27DB-BD31-4B8C-83A1-F6EECF244321}">
                <p14:modId xmlns:p14="http://schemas.microsoft.com/office/powerpoint/2010/main" val="3622371976"/>
              </p:ext>
            </p:extLst>
          </p:nvPr>
        </p:nvGraphicFramePr>
        <p:xfrm>
          <a:off x="457200" y="1600200"/>
          <a:ext cx="8229600" cy="4480560"/>
        </p:xfrm>
        <a:graphic>
          <a:graphicData uri="http://schemas.openxmlformats.org/drawingml/2006/table">
            <a:tbl>
              <a:tblPr bandRow="1">
                <a:tableStyleId>{46F890A9-2807-4EBB-B81D-B2AA78EC7F39}</a:tableStyleId>
              </a:tblPr>
              <a:tblGrid>
                <a:gridCol w="2286000">
                  <a:extLst>
                    <a:ext uri="{9D8B030D-6E8A-4147-A177-3AD203B41FA5}">
                      <a16:colId xmlns:a16="http://schemas.microsoft.com/office/drawing/2014/main" val="2828882500"/>
                    </a:ext>
                  </a:extLst>
                </a:gridCol>
                <a:gridCol w="5943600">
                  <a:extLst>
                    <a:ext uri="{9D8B030D-6E8A-4147-A177-3AD203B41FA5}">
                      <a16:colId xmlns:a16="http://schemas.microsoft.com/office/drawing/2014/main" val="2512347793"/>
                    </a:ext>
                  </a:extLst>
                </a:gridCol>
              </a:tblGrid>
              <a:tr h="640080">
                <a:tc>
                  <a:txBody>
                    <a:bodyPr/>
                    <a:lstStyle/>
                    <a:p>
                      <a:pPr lvl="0"/>
                      <a:r>
                        <a:rPr lang="en-US" sz="2400" kern="1200" dirty="0">
                          <a:solidFill>
                            <a:schemeClr val="tx2"/>
                          </a:solidFill>
                          <a:latin typeface="+mn-lt"/>
                          <a:ea typeface="+mn-ea"/>
                          <a:cs typeface="+mn-cs"/>
                        </a:rPr>
                        <a:t>Decoupled code</a:t>
                      </a:r>
                    </a:p>
                  </a:txBody>
                  <a:tcPr anchor="ctr"/>
                </a:tc>
                <a:tc>
                  <a:txBody>
                    <a:bodyPr/>
                    <a:lstStyle/>
                    <a:p>
                      <a:r>
                        <a:rPr lang="en-US" sz="2400" kern="1200" dirty="0">
                          <a:solidFill>
                            <a:schemeClr val="tx2"/>
                          </a:solidFill>
                          <a:latin typeface="+mn-lt"/>
                          <a:ea typeface="+mn-ea"/>
                          <a:cs typeface="+mn-cs"/>
                        </a:rPr>
                        <a:t>Is easier to test, to maintain and to extend</a:t>
                      </a:r>
                    </a:p>
                  </a:txBody>
                  <a:tcPr anchor="ctr"/>
                </a:tc>
                <a:extLst>
                  <a:ext uri="{0D108BD9-81ED-4DB2-BD59-A6C34878D82A}">
                    <a16:rowId xmlns:a16="http://schemas.microsoft.com/office/drawing/2014/main" val="4225302427"/>
                  </a:ext>
                </a:extLst>
              </a:tr>
              <a:tr h="640080">
                <a:tc>
                  <a:txBody>
                    <a:bodyPr/>
                    <a:lstStyle/>
                    <a:p>
                      <a:pPr lvl="0"/>
                      <a:r>
                        <a:rPr lang="en-US" sz="2400" kern="1200" dirty="0" err="1">
                          <a:solidFill>
                            <a:schemeClr val="tx2"/>
                          </a:solidFill>
                          <a:latin typeface="+mn-lt"/>
                          <a:ea typeface="+mn-ea"/>
                          <a:cs typeface="+mn-cs"/>
                        </a:rPr>
                        <a:t>pimpl</a:t>
                      </a:r>
                      <a:r>
                        <a:rPr lang="en-US" sz="2400" kern="1200" dirty="0">
                          <a:solidFill>
                            <a:schemeClr val="tx2"/>
                          </a:solidFill>
                          <a:latin typeface="+mn-lt"/>
                          <a:ea typeface="+mn-ea"/>
                          <a:cs typeface="+mn-cs"/>
                        </a:rPr>
                        <a:t> Idiom</a:t>
                      </a:r>
                    </a:p>
                  </a:txBody>
                  <a:tcPr anchor="ctr"/>
                </a:tc>
                <a:tc>
                  <a:txBody>
                    <a:bodyPr/>
                    <a:lstStyle/>
                    <a:p>
                      <a:r>
                        <a:rPr lang="en-US" sz="2400" kern="1200" dirty="0">
                          <a:solidFill>
                            <a:schemeClr val="tx2"/>
                          </a:solidFill>
                          <a:latin typeface="+mn-lt"/>
                          <a:ea typeface="+mn-ea"/>
                          <a:cs typeface="+mn-cs"/>
                        </a:rPr>
                        <a:t>Hide implementation behind a pointer</a:t>
                      </a:r>
                    </a:p>
                  </a:txBody>
                  <a:tcPr anchor="ctr"/>
                </a:tc>
                <a:extLst>
                  <a:ext uri="{0D108BD9-81ED-4DB2-BD59-A6C34878D82A}">
                    <a16:rowId xmlns:a16="http://schemas.microsoft.com/office/drawing/2014/main" val="471420756"/>
                  </a:ext>
                </a:extLst>
              </a:tr>
              <a:tr h="640080">
                <a:tc>
                  <a:txBody>
                    <a:bodyPr/>
                    <a:lstStyle/>
                    <a:p>
                      <a:pPr lvl="0"/>
                      <a:r>
                        <a:rPr lang="en-US" sz="2400" kern="1200" dirty="0">
                          <a:solidFill>
                            <a:schemeClr val="tx2"/>
                          </a:solidFill>
                          <a:latin typeface="+mn-lt"/>
                          <a:ea typeface="+mn-ea"/>
                          <a:cs typeface="+mn-cs"/>
                        </a:rPr>
                        <a:t>Interface</a:t>
                      </a:r>
                    </a:p>
                  </a:txBody>
                  <a:tcPr anchor="ctr"/>
                </a:tc>
                <a:tc>
                  <a:txBody>
                    <a:bodyPr/>
                    <a:lstStyle/>
                    <a:p>
                      <a:r>
                        <a:rPr lang="en-US" sz="2400" kern="1200" dirty="0">
                          <a:solidFill>
                            <a:schemeClr val="tx2"/>
                          </a:solidFill>
                          <a:latin typeface="+mn-lt"/>
                          <a:ea typeface="+mn-ea"/>
                          <a:cs typeface="+mn-cs"/>
                        </a:rPr>
                        <a:t>Hide implementation behind a contract</a:t>
                      </a:r>
                    </a:p>
                  </a:txBody>
                  <a:tcPr anchor="ctr"/>
                </a:tc>
                <a:extLst>
                  <a:ext uri="{0D108BD9-81ED-4DB2-BD59-A6C34878D82A}">
                    <a16:rowId xmlns:a16="http://schemas.microsoft.com/office/drawing/2014/main" val="1393594050"/>
                  </a:ext>
                </a:extLst>
              </a:tr>
              <a:tr h="640080">
                <a:tc>
                  <a:txBody>
                    <a:bodyPr/>
                    <a:lstStyle/>
                    <a:p>
                      <a:pPr lvl="0"/>
                      <a:r>
                        <a:rPr lang="en-US" sz="2400" kern="1200" dirty="0">
                          <a:solidFill>
                            <a:schemeClr val="tx2"/>
                          </a:solidFill>
                          <a:latin typeface="+mn-lt"/>
                          <a:ea typeface="+mn-ea"/>
                          <a:cs typeface="+mn-cs"/>
                        </a:rPr>
                        <a:t>Composition</a:t>
                      </a:r>
                    </a:p>
                  </a:txBody>
                  <a:tcPr anchor="ctr"/>
                </a:tc>
                <a:tc>
                  <a:txBody>
                    <a:bodyPr/>
                    <a:lstStyle/>
                    <a:p>
                      <a:r>
                        <a:rPr lang="en-US" sz="2400" kern="1200" dirty="0">
                          <a:solidFill>
                            <a:schemeClr val="tx2"/>
                          </a:solidFill>
                          <a:latin typeface="+mn-lt"/>
                          <a:ea typeface="+mn-ea"/>
                          <a:cs typeface="+mn-cs"/>
                        </a:rPr>
                        <a:t>Use dependency injection of interface </a:t>
                      </a:r>
                      <a:r>
                        <a:rPr lang="en-US" sz="2400" kern="1200" dirty="0" err="1">
                          <a:solidFill>
                            <a:schemeClr val="tx2"/>
                          </a:solidFill>
                          <a:latin typeface="+mn-lt"/>
                          <a:ea typeface="+mn-ea"/>
                          <a:cs typeface="+mn-cs"/>
                        </a:rPr>
                        <a:t>ptrs</a:t>
                      </a:r>
                      <a:endParaRPr lang="en-US" sz="2400" kern="1200" dirty="0">
                        <a:solidFill>
                          <a:schemeClr val="tx2"/>
                        </a:solidFill>
                        <a:latin typeface="+mn-lt"/>
                        <a:ea typeface="+mn-ea"/>
                        <a:cs typeface="+mn-cs"/>
                      </a:endParaRPr>
                    </a:p>
                  </a:txBody>
                  <a:tcPr anchor="ctr"/>
                </a:tc>
                <a:extLst>
                  <a:ext uri="{0D108BD9-81ED-4DB2-BD59-A6C34878D82A}">
                    <a16:rowId xmlns:a16="http://schemas.microsoft.com/office/drawing/2014/main" val="126026329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mn-lt"/>
                          <a:ea typeface="+mn-ea"/>
                          <a:cs typeface="+mn-cs"/>
                        </a:rPr>
                        <a:t>Shared Objects</a:t>
                      </a:r>
                    </a:p>
                  </a:txBody>
                  <a:tcPr anchor="ctr"/>
                </a:tc>
                <a:tc>
                  <a:txBody>
                    <a:bodyPr/>
                    <a:lstStyle/>
                    <a:p>
                      <a:r>
                        <a:rPr lang="en-US" sz="2400" kern="1200" dirty="0">
                          <a:solidFill>
                            <a:schemeClr val="tx2"/>
                          </a:solidFill>
                          <a:latin typeface="+mn-lt"/>
                          <a:ea typeface="+mn-ea"/>
                          <a:cs typeface="+mn-cs"/>
                        </a:rPr>
                        <a:t>Dynamic Linking isolates libraries</a:t>
                      </a:r>
                    </a:p>
                  </a:txBody>
                  <a:tcPr anchor="ctr"/>
                </a:tc>
                <a:extLst>
                  <a:ext uri="{0D108BD9-81ED-4DB2-BD59-A6C34878D82A}">
                    <a16:rowId xmlns:a16="http://schemas.microsoft.com/office/drawing/2014/main" val="289164018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mn-lt"/>
                          <a:ea typeface="+mn-ea"/>
                          <a:cs typeface="+mn-cs"/>
                        </a:rPr>
                        <a:t>Headers</a:t>
                      </a:r>
                    </a:p>
                  </a:txBody>
                  <a:tcPr anchor="ctr"/>
                </a:tc>
                <a:tc>
                  <a:txBody>
                    <a:bodyPr/>
                    <a:lstStyle/>
                    <a:p>
                      <a:r>
                        <a:rPr lang="en-US" sz="2400" kern="1200" dirty="0">
                          <a:solidFill>
                            <a:schemeClr val="tx2"/>
                          </a:solidFill>
                          <a:latin typeface="+mn-lt"/>
                          <a:ea typeface="+mn-ea"/>
                          <a:cs typeface="+mn-cs"/>
                        </a:rPr>
                        <a:t>Headers represent dependencies.</a:t>
                      </a:r>
                    </a:p>
                  </a:txBody>
                  <a:tcPr anchor="ctr"/>
                </a:tc>
                <a:extLst>
                  <a:ext uri="{0D108BD9-81ED-4DB2-BD59-A6C34878D82A}">
                    <a16:rowId xmlns:a16="http://schemas.microsoft.com/office/drawing/2014/main" val="1349095502"/>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tx2"/>
                        </a:solidFill>
                        <a:latin typeface="+mn-lt"/>
                        <a:ea typeface="+mn-ea"/>
                        <a:cs typeface="+mn-cs"/>
                      </a:endParaRPr>
                    </a:p>
                  </a:txBody>
                  <a:tcPr anchor="ctr"/>
                </a:tc>
                <a:tc>
                  <a:txBody>
                    <a:bodyPr/>
                    <a:lstStyle/>
                    <a:p>
                      <a:r>
                        <a:rPr lang="en-US" sz="2400" kern="1200" dirty="0">
                          <a:solidFill>
                            <a:schemeClr val="tx2"/>
                          </a:solidFill>
                          <a:latin typeface="+mn-lt"/>
                          <a:ea typeface="+mn-ea"/>
                          <a:cs typeface="+mn-cs"/>
                        </a:rPr>
                        <a:t>Include with care to prevent butterfly effects.</a:t>
                      </a:r>
                    </a:p>
                  </a:txBody>
                  <a:tcPr anchor="ctr"/>
                </a:tc>
                <a:extLst>
                  <a:ext uri="{0D108BD9-81ED-4DB2-BD59-A6C34878D82A}">
                    <a16:rowId xmlns:a16="http://schemas.microsoft.com/office/drawing/2014/main" val="3892874305"/>
                  </a:ext>
                </a:extLst>
              </a:tr>
            </a:tbl>
          </a:graphicData>
        </a:graphic>
      </p:graphicFrame>
    </p:spTree>
    <p:extLst>
      <p:ext uri="{BB962C8B-B14F-4D97-AF65-F5344CB8AC3E}">
        <p14:creationId xmlns:p14="http://schemas.microsoft.com/office/powerpoint/2010/main" val="395449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a:solidFill>
                  <a:schemeClr val="accent1"/>
                </a:solidFill>
              </a:rPr>
              <a:t>Coupling: The butterfly effect</a:t>
            </a:r>
          </a:p>
          <a:p>
            <a:r>
              <a:rPr lang="en-US" dirty="0">
                <a:solidFill>
                  <a:schemeClr val="accent1"/>
                </a:solidFill>
              </a:rPr>
              <a:t>Compiler, Linker and Loader</a:t>
            </a:r>
          </a:p>
          <a:p>
            <a:r>
              <a:rPr lang="en-US" dirty="0">
                <a:solidFill>
                  <a:schemeClr val="accent1"/>
                </a:solidFill>
              </a:rPr>
              <a:t>Libraries: static, shared objects, </a:t>
            </a:r>
            <a:r>
              <a:rPr lang="en-US" dirty="0" err="1">
                <a:solidFill>
                  <a:schemeClr val="accent1"/>
                </a:solidFill>
              </a:rPr>
              <a:t>dlls</a:t>
            </a:r>
            <a:endParaRPr lang="en-US" dirty="0">
              <a:solidFill>
                <a:schemeClr val="accent1"/>
              </a:solidFill>
            </a:endParaRPr>
          </a:p>
          <a:p>
            <a:r>
              <a:rPr lang="en-US" dirty="0">
                <a:solidFill>
                  <a:schemeClr val="accent1"/>
                </a:solidFill>
              </a:rPr>
              <a:t>Techniques to reduce coupling</a:t>
            </a:r>
          </a:p>
          <a:p>
            <a:pPr lvl="1"/>
            <a:r>
              <a:rPr lang="en-US" dirty="0">
                <a:solidFill>
                  <a:schemeClr val="accent1"/>
                </a:solidFill>
              </a:rPr>
              <a:t>Single Responsibility</a:t>
            </a:r>
          </a:p>
          <a:p>
            <a:pPr lvl="1"/>
            <a:r>
              <a:rPr lang="en-US" dirty="0">
                <a:solidFill>
                  <a:schemeClr val="accent1"/>
                </a:solidFill>
              </a:rPr>
              <a:t>Programming to an API (limit visibility)</a:t>
            </a:r>
          </a:p>
          <a:p>
            <a:pPr lvl="1"/>
            <a:r>
              <a:rPr lang="en-US" dirty="0">
                <a:solidFill>
                  <a:schemeClr val="accent1"/>
                </a:solidFill>
              </a:rPr>
              <a:t>Prefer Composition over Inheritance</a:t>
            </a:r>
          </a:p>
          <a:p>
            <a:pPr lvl="1"/>
            <a:r>
              <a:rPr lang="en-US" dirty="0">
                <a:solidFill>
                  <a:schemeClr val="accent1"/>
                </a:solidFill>
              </a:rPr>
              <a:t>The </a:t>
            </a:r>
            <a:r>
              <a:rPr lang="en-US" dirty="0" err="1">
                <a:solidFill>
                  <a:schemeClr val="accent1"/>
                </a:solidFill>
              </a:rPr>
              <a:t>pimpl</a:t>
            </a:r>
            <a:r>
              <a:rPr lang="en-US" dirty="0">
                <a:solidFill>
                  <a:schemeClr val="accent1"/>
                </a:solidFill>
              </a:rPr>
              <a:t> idiom</a:t>
            </a:r>
          </a:p>
          <a:p>
            <a:pPr lvl="1"/>
            <a:r>
              <a:rPr lang="en-US" dirty="0">
                <a:solidFill>
                  <a:schemeClr val="accent1"/>
                </a:solidFill>
              </a:rPr>
              <a:t>Using interfaces</a:t>
            </a:r>
          </a:p>
          <a:p>
            <a:pPr lvl="1"/>
            <a:r>
              <a:rPr lang="en-US" dirty="0">
                <a:solidFill>
                  <a:schemeClr val="accent1"/>
                </a:solidFill>
              </a:rPr>
              <a:t>Dynamic linking</a:t>
            </a:r>
          </a:p>
          <a:p>
            <a:pPr lvl="1"/>
            <a:r>
              <a:rPr lang="en-US" dirty="0">
                <a:solidFill>
                  <a:schemeClr val="accent1"/>
                </a:solidFill>
              </a:rPr>
              <a:t>Dynamic loading and plugins</a:t>
            </a:r>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F5DEB-2D8C-23C0-BBE1-0E74F2A8E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832F8-5DAB-5A11-960C-1B0BA9CD4E5C}"/>
              </a:ext>
            </a:extLst>
          </p:cNvPr>
          <p:cNvSpPr>
            <a:spLocks noGrp="1"/>
          </p:cNvSpPr>
          <p:nvPr>
            <p:ph type="title"/>
          </p:nvPr>
        </p:nvSpPr>
        <p:spPr>
          <a:xfrm>
            <a:off x="457200" y="274638"/>
            <a:ext cx="8229600" cy="1143000"/>
          </a:xfrm>
        </p:spPr>
        <p:txBody>
          <a:bodyPr>
            <a:normAutofit/>
          </a:bodyPr>
          <a:lstStyle/>
          <a:p>
            <a:r>
              <a:rPr lang="en-US" dirty="0"/>
              <a:t>Coupling: The butterfly effect</a:t>
            </a:r>
          </a:p>
        </p:txBody>
      </p:sp>
      <p:sp>
        <p:nvSpPr>
          <p:cNvPr id="3" name="Content Placeholder 2">
            <a:extLst>
              <a:ext uri="{FF2B5EF4-FFF2-40B4-BE49-F238E27FC236}">
                <a16:creationId xmlns:a16="http://schemas.microsoft.com/office/drawing/2014/main" id="{F283C7B3-F92A-AA6C-6127-0E3103EA48E4}"/>
              </a:ext>
            </a:extLst>
          </p:cNvPr>
          <p:cNvSpPr>
            <a:spLocks noGrp="1"/>
          </p:cNvSpPr>
          <p:nvPr>
            <p:ph idx="1"/>
          </p:nvPr>
        </p:nvSpPr>
        <p:spPr>
          <a:xfrm>
            <a:off x="457200" y="1600200"/>
            <a:ext cx="8229600" cy="4525963"/>
          </a:xfrm>
        </p:spPr>
        <p:txBody>
          <a:bodyPr>
            <a:normAutofit fontScale="92500" lnSpcReduction="10000"/>
          </a:bodyPr>
          <a:lstStyle/>
          <a:p>
            <a:r>
              <a:rPr lang="en-US" dirty="0">
                <a:solidFill>
                  <a:schemeClr val="accent1"/>
                </a:solidFill>
              </a:rPr>
              <a:t>When software components are coupled:</a:t>
            </a:r>
          </a:p>
          <a:p>
            <a:pPr lvl="1"/>
            <a:r>
              <a:rPr lang="en-US" dirty="0">
                <a:solidFill>
                  <a:schemeClr val="accent1"/>
                </a:solidFill>
              </a:rPr>
              <a:t>Changes to one may require changes in another.</a:t>
            </a:r>
          </a:p>
          <a:p>
            <a:pPr lvl="1"/>
            <a:r>
              <a:rPr lang="en-US" dirty="0">
                <a:solidFill>
                  <a:schemeClr val="accent1"/>
                </a:solidFill>
              </a:rPr>
              <a:t>Changes to one may require building the entire project.</a:t>
            </a:r>
          </a:p>
          <a:p>
            <a:pPr lvl="1"/>
            <a:r>
              <a:rPr lang="en-US" dirty="0">
                <a:solidFill>
                  <a:schemeClr val="accent1"/>
                </a:solidFill>
              </a:rPr>
              <a:t>Bugs are difficult to isolate because the bug might have been caused by the original change or by any of the resulting changes.</a:t>
            </a:r>
          </a:p>
          <a:p>
            <a:pPr lvl="1"/>
            <a:r>
              <a:rPr lang="en-US" dirty="0">
                <a:solidFill>
                  <a:schemeClr val="accent1"/>
                </a:solidFill>
              </a:rPr>
              <a:t>Just like the compiler and linker need to build the whole project to make sure it is consistent, so also, programmers may need to download and read the whole project to understand one component.</a:t>
            </a:r>
          </a:p>
        </p:txBody>
      </p:sp>
    </p:spTree>
    <p:extLst>
      <p:ext uri="{BB962C8B-B14F-4D97-AF65-F5344CB8AC3E}">
        <p14:creationId xmlns:p14="http://schemas.microsoft.com/office/powerpoint/2010/main" val="309783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Content Placeholder 2"/>
          <p:cNvSpPr>
            <a:spLocks noGrp="1"/>
          </p:cNvSpPr>
          <p:nvPr>
            <p:ph idx="1"/>
          </p:nvPr>
        </p:nvSpPr>
        <p:spPr/>
        <p:txBody>
          <a:bodyPr>
            <a:normAutofit/>
          </a:bodyPr>
          <a:lstStyle/>
          <a:p>
            <a:r>
              <a:rPr lang="en-US" dirty="0">
                <a:solidFill>
                  <a:schemeClr val="accent1"/>
                </a:solidFill>
              </a:rPr>
              <a:t>The compiler converts a C/C++ file (also called a translation unit) to an object file. </a:t>
            </a:r>
          </a:p>
          <a:p>
            <a:r>
              <a:rPr lang="en-US" dirty="0">
                <a:solidFill>
                  <a:schemeClr val="accent1"/>
                </a:solidFill>
              </a:rPr>
              <a:t>Code in the object file may call functions and refer to external symbols that are not defined in the same translation unit.</a:t>
            </a:r>
          </a:p>
          <a:p>
            <a:r>
              <a:rPr lang="en-US" dirty="0">
                <a:solidFill>
                  <a:schemeClr val="accent1"/>
                </a:solidFill>
              </a:rPr>
              <a:t>The compiler adds metadata to the object file to list the symbols defined in the translation unit and to list the symbols referenced.</a:t>
            </a:r>
          </a:p>
        </p:txBody>
      </p:sp>
    </p:spTree>
    <p:extLst>
      <p:ext uri="{BB962C8B-B14F-4D97-AF65-F5344CB8AC3E}">
        <p14:creationId xmlns:p14="http://schemas.microsoft.com/office/powerpoint/2010/main" val="124934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Linker</a:t>
            </a:r>
          </a:p>
        </p:txBody>
      </p:sp>
      <p:sp>
        <p:nvSpPr>
          <p:cNvPr id="3" name="Content Placeholder 2"/>
          <p:cNvSpPr>
            <a:spLocks noGrp="1"/>
          </p:cNvSpPr>
          <p:nvPr>
            <p:ph idx="1"/>
          </p:nvPr>
        </p:nvSpPr>
        <p:spPr/>
        <p:txBody>
          <a:bodyPr>
            <a:normAutofit fontScale="85000" lnSpcReduction="20000"/>
          </a:bodyPr>
          <a:lstStyle/>
          <a:p>
            <a:r>
              <a:rPr lang="en-US" dirty="0">
                <a:solidFill>
                  <a:schemeClr val="accent1"/>
                </a:solidFill>
              </a:rPr>
              <a:t>The linker converts source files to a set of object files (and libraries) and creates an executable image. </a:t>
            </a:r>
          </a:p>
          <a:p>
            <a:pPr lvl="1"/>
            <a:r>
              <a:rPr lang="en-US" dirty="0">
                <a:solidFill>
                  <a:schemeClr val="accent1"/>
                </a:solidFill>
              </a:rPr>
              <a:t>ELF on Linux </a:t>
            </a:r>
          </a:p>
          <a:p>
            <a:pPr lvl="1"/>
            <a:r>
              <a:rPr lang="en-US" dirty="0">
                <a:solidFill>
                  <a:schemeClr val="accent1"/>
                </a:solidFill>
              </a:rPr>
              <a:t>PE on Windows</a:t>
            </a:r>
          </a:p>
          <a:p>
            <a:r>
              <a:rPr lang="en-US" dirty="0">
                <a:solidFill>
                  <a:schemeClr val="accent1"/>
                </a:solidFill>
              </a:rPr>
              <a:t>An executable is one of two</a:t>
            </a:r>
          </a:p>
          <a:p>
            <a:pPr lvl="1"/>
            <a:r>
              <a:rPr lang="en-US" dirty="0">
                <a:solidFill>
                  <a:schemeClr val="accent1"/>
                </a:solidFill>
              </a:rPr>
              <a:t>An exe (has a main entry point)</a:t>
            </a:r>
          </a:p>
          <a:p>
            <a:pPr lvl="1"/>
            <a:r>
              <a:rPr lang="en-US" dirty="0">
                <a:solidFill>
                  <a:schemeClr val="accent1"/>
                </a:solidFill>
              </a:rPr>
              <a:t>A dynamically linked library (no main)</a:t>
            </a:r>
          </a:p>
          <a:p>
            <a:r>
              <a:rPr lang="en-US" dirty="0">
                <a:solidFill>
                  <a:schemeClr val="accent1"/>
                </a:solidFill>
              </a:rPr>
              <a:t>On Linux an exe can also be used as a library</a:t>
            </a:r>
          </a:p>
          <a:p>
            <a:r>
              <a:rPr lang="en-US" dirty="0">
                <a:solidFill>
                  <a:schemeClr val="accent1"/>
                </a:solidFill>
              </a:rPr>
              <a:t>The linker resolves all symbols and updates call addresses.</a:t>
            </a:r>
          </a:p>
          <a:p>
            <a:r>
              <a:rPr lang="en-US" dirty="0">
                <a:solidFill>
                  <a:schemeClr val="accent1"/>
                </a:solidFill>
              </a:rPr>
              <a:t>The linker fails if there are multiple symbols with the same name or if there are missing symbols.</a:t>
            </a:r>
          </a:p>
        </p:txBody>
      </p:sp>
    </p:spTree>
    <p:extLst>
      <p:ext uri="{BB962C8B-B14F-4D97-AF65-F5344CB8AC3E}">
        <p14:creationId xmlns:p14="http://schemas.microsoft.com/office/powerpoint/2010/main" val="29001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636D-6E3E-AC1E-9A01-DC6EEA16C1FC}"/>
              </a:ext>
            </a:extLst>
          </p:cNvPr>
          <p:cNvSpPr>
            <a:spLocks noGrp="1"/>
          </p:cNvSpPr>
          <p:nvPr>
            <p:ph type="title"/>
          </p:nvPr>
        </p:nvSpPr>
        <p:spPr>
          <a:xfrm>
            <a:off x="457200" y="274638"/>
            <a:ext cx="8229600" cy="1143000"/>
          </a:xfrm>
        </p:spPr>
        <p:txBody>
          <a:bodyPr/>
          <a:lstStyle/>
          <a:p>
            <a:r>
              <a:rPr lang="en-US" dirty="0"/>
              <a:t>Loader</a:t>
            </a:r>
          </a:p>
        </p:txBody>
      </p:sp>
      <p:sp>
        <p:nvSpPr>
          <p:cNvPr id="4" name="Rectangle 1">
            <a:extLst>
              <a:ext uri="{FF2B5EF4-FFF2-40B4-BE49-F238E27FC236}">
                <a16:creationId xmlns:a16="http://schemas.microsoft.com/office/drawing/2014/main" id="{6055A714-700A-E9FE-B8A1-4AAF2F4868C9}"/>
              </a:ext>
            </a:extLst>
          </p:cNvPr>
          <p:cNvSpPr>
            <a:spLocks noGrp="1" noChangeArrowheads="1"/>
          </p:cNvSpPr>
          <p:nvPr>
            <p:ph idx="1"/>
          </p:nvPr>
        </p:nvSpPr>
        <p:spPr bwMode="auto">
          <a:xfrm>
            <a:off x="457200" y="1631802"/>
            <a:ext cx="8552534" cy="4462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altLang="en-US" dirty="0">
                <a:solidFill>
                  <a:schemeClr val="accent1"/>
                </a:solidFill>
              </a:rPr>
              <a:t>The loader is part of the operating system</a:t>
            </a:r>
          </a:p>
          <a:p>
            <a:pPr lvl="1"/>
            <a:r>
              <a:rPr lang="en-US" altLang="en-US" dirty="0">
                <a:solidFill>
                  <a:schemeClr val="accent1"/>
                </a:solidFill>
              </a:rPr>
              <a:t>Loads the executable file (ELF, PE) into memory.</a:t>
            </a:r>
          </a:p>
          <a:p>
            <a:pPr lvl="1"/>
            <a:r>
              <a:rPr lang="en-US" altLang="en-US" dirty="0">
                <a:solidFill>
                  <a:schemeClr val="accent1"/>
                </a:solidFill>
              </a:rPr>
              <a:t>Allocates memory for program segments </a:t>
            </a:r>
            <a:br>
              <a:rPr lang="en-US" altLang="en-US" dirty="0">
                <a:solidFill>
                  <a:schemeClr val="accent1"/>
                </a:solidFill>
              </a:rPr>
            </a:br>
            <a:r>
              <a:rPr lang="en-US" altLang="en-US" dirty="0">
                <a:solidFill>
                  <a:schemeClr val="accent1"/>
                </a:solidFill>
              </a:rPr>
              <a:t>(code, data, heap, stack).</a:t>
            </a:r>
          </a:p>
          <a:p>
            <a:pPr lvl="1"/>
            <a:r>
              <a:rPr lang="en-US" altLang="en-US" dirty="0">
                <a:solidFill>
                  <a:schemeClr val="accent1"/>
                </a:solidFill>
              </a:rPr>
              <a:t>Resolves addresses for dynamic libraries if used.</a:t>
            </a:r>
          </a:p>
          <a:p>
            <a:pPr lvl="1"/>
            <a:r>
              <a:rPr lang="en-US" altLang="en-US" dirty="0">
                <a:solidFill>
                  <a:schemeClr val="accent1"/>
                </a:solidFill>
              </a:rPr>
              <a:t>Sets up the process environment </a:t>
            </a:r>
            <a:br>
              <a:rPr lang="en-US" altLang="en-US" dirty="0">
                <a:solidFill>
                  <a:schemeClr val="accent1"/>
                </a:solidFill>
              </a:rPr>
            </a:br>
            <a:r>
              <a:rPr lang="en-US" altLang="en-US" dirty="0">
                <a:solidFill>
                  <a:schemeClr val="accent1"/>
                </a:solidFill>
              </a:rPr>
              <a:t>(arguments, environment variables, file descriptors).</a:t>
            </a:r>
          </a:p>
          <a:p>
            <a:pPr lvl="1"/>
            <a:r>
              <a:rPr lang="en-US" altLang="en-US" dirty="0">
                <a:solidFill>
                  <a:schemeClr val="accent1"/>
                </a:solidFill>
              </a:rPr>
              <a:t>Transfers control to the program’s entry point </a:t>
            </a:r>
            <a:br>
              <a:rPr lang="en-US" altLang="en-US" dirty="0">
                <a:solidFill>
                  <a:schemeClr val="accent1"/>
                </a:solidFill>
              </a:rPr>
            </a:br>
            <a:r>
              <a:rPr lang="en-US" altLang="en-US" dirty="0">
                <a:solidFill>
                  <a:schemeClr val="accent1"/>
                </a:solidFill>
              </a:rPr>
              <a:t>(main or initialization code).</a:t>
            </a:r>
          </a:p>
        </p:txBody>
      </p:sp>
    </p:spTree>
    <p:extLst>
      <p:ext uri="{BB962C8B-B14F-4D97-AF65-F5344CB8AC3E}">
        <p14:creationId xmlns:p14="http://schemas.microsoft.com/office/powerpoint/2010/main" val="163991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15DFC-D9B8-8ECA-E9EB-4B5F6F298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BF350-9ADE-EF60-C7BC-894909C301A3}"/>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18635CBD-35C5-E325-E7C8-7507BDAA14A7}"/>
              </a:ext>
            </a:extLst>
          </p:cNvPr>
          <p:cNvSpPr>
            <a:spLocks noGrp="1"/>
          </p:cNvSpPr>
          <p:nvPr>
            <p:ph idx="1"/>
          </p:nvPr>
        </p:nvSpPr>
        <p:spPr/>
        <p:txBody>
          <a:bodyPr>
            <a:normAutofit/>
          </a:bodyPr>
          <a:lstStyle/>
          <a:p>
            <a:r>
              <a:rPr lang="en-US" dirty="0">
                <a:solidFill>
                  <a:schemeClr val="accent1"/>
                </a:solidFill>
              </a:rPr>
              <a:t>There are two types of libraries for C/C++</a:t>
            </a:r>
          </a:p>
          <a:p>
            <a:pPr lvl="1"/>
            <a:r>
              <a:rPr lang="en-US" dirty="0">
                <a:solidFill>
                  <a:schemeClr val="accent1"/>
                </a:solidFill>
              </a:rPr>
              <a:t>Static libraries</a:t>
            </a:r>
          </a:p>
          <a:p>
            <a:pPr lvl="2"/>
            <a:r>
              <a:rPr lang="en-US" dirty="0">
                <a:solidFill>
                  <a:schemeClr val="accent1"/>
                </a:solidFill>
              </a:rPr>
              <a:t>On Linux often called archives (extension .a)</a:t>
            </a:r>
          </a:p>
          <a:p>
            <a:pPr lvl="2"/>
            <a:r>
              <a:rPr lang="en-US" dirty="0">
                <a:solidFill>
                  <a:schemeClr val="accent1"/>
                </a:solidFill>
              </a:rPr>
              <a:t>On Windows often called libraries (extension .lib)</a:t>
            </a:r>
          </a:p>
          <a:p>
            <a:pPr lvl="1"/>
            <a:r>
              <a:rPr lang="en-US" dirty="0">
                <a:solidFill>
                  <a:schemeClr val="accent1"/>
                </a:solidFill>
              </a:rPr>
              <a:t>Dynamic libraries </a:t>
            </a:r>
          </a:p>
          <a:p>
            <a:pPr lvl="2"/>
            <a:r>
              <a:rPr lang="en-US" dirty="0">
                <a:solidFill>
                  <a:schemeClr val="accent1"/>
                </a:solidFill>
              </a:rPr>
              <a:t>On Linux called Shared Objects (extension .so)</a:t>
            </a:r>
          </a:p>
          <a:p>
            <a:pPr lvl="2"/>
            <a:r>
              <a:rPr lang="en-US" dirty="0">
                <a:solidFill>
                  <a:schemeClr val="accent1"/>
                </a:solidFill>
              </a:rPr>
              <a:t>On Windows called Dynamically Linked Library (or DLL with extension .</a:t>
            </a:r>
            <a:r>
              <a:rPr lang="en-US" dirty="0" err="1">
                <a:solidFill>
                  <a:schemeClr val="accent1"/>
                </a:solidFill>
              </a:rPr>
              <a:t>dll</a:t>
            </a:r>
            <a:r>
              <a:rPr lang="en-US" dirty="0">
                <a:solidFill>
                  <a:schemeClr val="accent1"/>
                </a:solidFill>
              </a:rPr>
              <a:t>)</a:t>
            </a:r>
          </a:p>
        </p:txBody>
      </p:sp>
    </p:spTree>
    <p:extLst>
      <p:ext uri="{BB962C8B-B14F-4D97-AF65-F5344CB8AC3E}">
        <p14:creationId xmlns:p14="http://schemas.microsoft.com/office/powerpoint/2010/main" val="236467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Libraries</a:t>
            </a:r>
          </a:p>
        </p:txBody>
      </p:sp>
      <p:sp>
        <p:nvSpPr>
          <p:cNvPr id="3" name="Content Placeholder 2"/>
          <p:cNvSpPr>
            <a:spLocks noGrp="1"/>
          </p:cNvSpPr>
          <p:nvPr>
            <p:ph idx="1"/>
          </p:nvPr>
        </p:nvSpPr>
        <p:spPr/>
        <p:txBody>
          <a:bodyPr>
            <a:normAutofit/>
          </a:bodyPr>
          <a:lstStyle/>
          <a:p>
            <a:r>
              <a:rPr lang="en-US" b="0" i="0" dirty="0">
                <a:solidFill>
                  <a:schemeClr val="accent1"/>
                </a:solidFill>
                <a:effectLst/>
                <a:latin typeface="Söhne"/>
              </a:rPr>
              <a:t>An archive of compiled object files created by the linker. </a:t>
            </a:r>
          </a:p>
          <a:p>
            <a:r>
              <a:rPr lang="en-US" b="0" i="0" dirty="0">
                <a:solidFill>
                  <a:schemeClr val="accent1"/>
                </a:solidFill>
                <a:effectLst/>
                <a:latin typeface="Söhne"/>
              </a:rPr>
              <a:t>Does not define a main (entry point)</a:t>
            </a:r>
          </a:p>
          <a:p>
            <a:r>
              <a:rPr lang="en-US" b="0" i="0" dirty="0">
                <a:solidFill>
                  <a:schemeClr val="accent1"/>
                </a:solidFill>
                <a:effectLst/>
                <a:latin typeface="Söhne"/>
              </a:rPr>
              <a:t>The linker does not resolve symbols for the library</a:t>
            </a:r>
            <a:r>
              <a:rPr lang="en-US" dirty="0">
                <a:solidFill>
                  <a:schemeClr val="accent1"/>
                </a:solidFill>
                <a:latin typeface="Söhne"/>
              </a:rPr>
              <a:t> (some symbols may remain unresolved)</a:t>
            </a:r>
            <a:endParaRPr lang="en-US" b="0" i="0" dirty="0">
              <a:solidFill>
                <a:schemeClr val="accent1"/>
              </a:solidFill>
              <a:effectLst/>
              <a:latin typeface="Söhne"/>
            </a:endParaRPr>
          </a:p>
          <a:p>
            <a:r>
              <a:rPr lang="en-US" dirty="0">
                <a:solidFill>
                  <a:schemeClr val="accent1"/>
                </a:solidFill>
                <a:latin typeface="Söhne"/>
              </a:rPr>
              <a:t>When linked to an executable, the linker resolves all the symbols of all object files and libraries together.</a:t>
            </a:r>
          </a:p>
        </p:txBody>
      </p:sp>
    </p:spTree>
    <p:extLst>
      <p:ext uri="{BB962C8B-B14F-4D97-AF65-F5344CB8AC3E}">
        <p14:creationId xmlns:p14="http://schemas.microsoft.com/office/powerpoint/2010/main" val="1222365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2367</TotalTime>
  <Words>2233</Words>
  <Application>Microsoft Office PowerPoint</Application>
  <PresentationFormat>On-screen Show (4:3)</PresentationFormat>
  <Paragraphs>216</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Arial</vt:lpstr>
      <vt:lpstr>Calibri</vt:lpstr>
      <vt:lpstr>Söhne</vt:lpstr>
      <vt:lpstr>Office Theme</vt:lpstr>
      <vt:lpstr>Decoupling Software Techniques and Benefits</vt:lpstr>
      <vt:lpstr>Overview</vt:lpstr>
      <vt:lpstr>Agenda</vt:lpstr>
      <vt:lpstr>Coupling: The butterfly effect</vt:lpstr>
      <vt:lpstr>Compiler</vt:lpstr>
      <vt:lpstr>Linker</vt:lpstr>
      <vt:lpstr>Loader</vt:lpstr>
      <vt:lpstr>Libraries</vt:lpstr>
      <vt:lpstr>Static Libraries</vt:lpstr>
      <vt:lpstr>Static Libraries: Pros and Cons</vt:lpstr>
      <vt:lpstr>Shared Objects</vt:lpstr>
      <vt:lpstr>Dynamically Linked Libraries</vt:lpstr>
      <vt:lpstr>Shared Objects: Pros</vt:lpstr>
      <vt:lpstr>Shared Objects: Cons</vt:lpstr>
      <vt:lpstr>Techniques to reduce coupling</vt:lpstr>
      <vt:lpstr>Apply the SRP</vt:lpstr>
      <vt:lpstr>Programming to an API (visibility)</vt:lpstr>
      <vt:lpstr>Prefer Composition over Inheritance</vt:lpstr>
      <vt:lpstr>The pimpl idiom</vt:lpstr>
      <vt:lpstr>Programming by Interface</vt:lpstr>
      <vt:lpstr>What is an interface?</vt:lpstr>
      <vt:lpstr>Decoupled linking with Shared Objects</vt:lpstr>
      <vt:lpstr>Decoupling at run time</vt:lpstr>
      <vt:lpstr>Dynamic loading and plugins</vt:lpstr>
      <vt:lpstr>Fully decoupled</vt:lpstr>
      <vt:lpstr>Dynamic Linking vs Loading</vt:lpstr>
      <vt:lpstr>Header Organization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775</cp:revision>
  <dcterms:created xsi:type="dcterms:W3CDTF">2018-03-26T13:04:32Z</dcterms:created>
  <dcterms:modified xsi:type="dcterms:W3CDTF">2025-07-19T16:29:22Z</dcterms:modified>
</cp:coreProperties>
</file>