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76" r:id="rId3"/>
    <p:sldId id="279" r:id="rId4"/>
    <p:sldId id="286" r:id="rId5"/>
    <p:sldId id="281" r:id="rId6"/>
    <p:sldId id="282" r:id="rId7"/>
    <p:sldId id="280" r:id="rId8"/>
    <p:sldId id="459" r:id="rId9"/>
    <p:sldId id="469" r:id="rId10"/>
    <p:sldId id="470" r:id="rId11"/>
    <p:sldId id="471" r:id="rId12"/>
    <p:sldId id="278" r:id="rId13"/>
    <p:sldId id="460" r:id="rId14"/>
    <p:sldId id="466" r:id="rId15"/>
    <p:sldId id="467" r:id="rId16"/>
    <p:sldId id="284" r:id="rId17"/>
    <p:sldId id="261" r:id="rId18"/>
    <p:sldId id="266" r:id="rId19"/>
    <p:sldId id="267" r:id="rId20"/>
    <p:sldId id="268" r:id="rId21"/>
    <p:sldId id="269" r:id="rId22"/>
    <p:sldId id="270" r:id="rId23"/>
    <p:sldId id="260" r:id="rId24"/>
    <p:sldId id="271" r:id="rId25"/>
    <p:sldId id="272" r:id="rId26"/>
    <p:sldId id="273" r:id="rId27"/>
    <p:sldId id="283" r:id="rId28"/>
    <p:sldId id="468" r:id="rId29"/>
    <p:sldId id="461" r:id="rId30"/>
    <p:sldId id="465" r:id="rId31"/>
    <p:sldId id="464" r:id="rId32"/>
    <p:sldId id="462" r:id="rId33"/>
    <p:sldId id="463" r:id="rId34"/>
    <p:sldId id="47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60" autoAdjust="0"/>
  </p:normalViewPr>
  <p:slideViewPr>
    <p:cSldViewPr>
      <p:cViewPr varScale="1">
        <p:scale>
          <a:sx n="55" d="100"/>
          <a:sy n="55" d="100"/>
        </p:scale>
        <p:origin x="1181" y="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5FF03-7D5C-4965-9CA8-AC23E9C2B541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18970-BA84-4C10-864B-24AF29AB5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68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18970-BA84-4C10-864B-24AF29AB58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8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18970-BA84-4C10-864B-24AF29AB58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8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6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3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4CE6AF-D938-7C85-3949-7D2A7663097B}"/>
              </a:ext>
            </a:extLst>
          </p:cNvPr>
          <p:cNvSpPr/>
          <p:nvPr userDrawn="1"/>
        </p:nvSpPr>
        <p:spPr>
          <a:xfrm flipV="1">
            <a:off x="457200" y="1324294"/>
            <a:ext cx="82296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30000">
                <a:srgbClr val="0070C0"/>
              </a:gs>
              <a:gs pos="6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2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5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7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3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8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3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5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772400" cy="2228850"/>
          </a:xfrm>
        </p:spPr>
        <p:txBody>
          <a:bodyPr>
            <a:normAutofit/>
          </a:bodyPr>
          <a:lstStyle/>
          <a:p>
            <a:r>
              <a:rPr lang="en-US"/>
              <a:t>The Principles You Need to Know</a:t>
            </a:r>
            <a:br>
              <a:rPr lang="en-US"/>
            </a:br>
            <a:br>
              <a:rPr lang="en-US"/>
            </a:br>
            <a:r>
              <a:rPr lang="en-US"/>
              <a:t> </a:t>
            </a:r>
            <a:r>
              <a:rPr lang="en-US" sz="4000"/>
              <a:t>(and those you should forget)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2E3706F-9880-5D6D-6BEB-C5FAA1CEBA16}"/>
              </a:ext>
            </a:extLst>
          </p:cNvPr>
          <p:cNvSpPr txBox="1">
            <a:spLocks/>
          </p:cNvSpPr>
          <p:nvPr/>
        </p:nvSpPr>
        <p:spPr>
          <a:xfrm>
            <a:off x="1371600" y="4953000"/>
            <a:ext cx="64008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David Sackstein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241E1-D220-944E-B263-D8EF7C3137C8}"/>
              </a:ext>
            </a:extLst>
          </p:cNvPr>
          <p:cNvSpPr txBox="1"/>
          <p:nvPr/>
        </p:nvSpPr>
        <p:spPr>
          <a:xfrm>
            <a:off x="3581400" y="577426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68230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79FB9-EAD8-314F-6C6E-33430D23B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E8CEF8-AA6B-2D18-C26B-C16D69FDAF05}"/>
              </a:ext>
            </a:extLst>
          </p:cNvPr>
          <p:cNvSpPr txBox="1">
            <a:spLocks/>
          </p:cNvSpPr>
          <p:nvPr/>
        </p:nvSpPr>
        <p:spPr>
          <a:xfrm>
            <a:off x="304800" y="228600"/>
            <a:ext cx="8763000" cy="990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/>
            <a:r>
              <a:rPr lang="en-US" sz="2400" dirty="0"/>
              <a:t>After extraction of methods, the method is clearer</a:t>
            </a:r>
          </a:p>
          <a:p>
            <a:pPr marL="400050"/>
            <a:r>
              <a:rPr lang="en-US" sz="2400" dirty="0"/>
              <a:t>But there are mixed levels of abstraction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3A1E3-877E-4CA7-00AF-188C75F2E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7620000" cy="5297929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878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A194C-C5B6-28C9-56E2-5BDD27374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5F2D3F-F697-511C-6107-4E3B4A3E8D35}"/>
              </a:ext>
            </a:extLst>
          </p:cNvPr>
          <p:cNvSpPr txBox="1">
            <a:spLocks/>
          </p:cNvSpPr>
          <p:nvPr/>
        </p:nvSpPr>
        <p:spPr>
          <a:xfrm>
            <a:off x="381000" y="381000"/>
            <a:ext cx="7620000" cy="1752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457200"/>
            <a:r>
              <a:rPr lang="en-US" sz="2800" dirty="0"/>
              <a:t>After further extraction </a:t>
            </a:r>
            <a:r>
              <a:rPr lang="en-US" sz="2800" dirty="0" err="1"/>
              <a:t>runProcess</a:t>
            </a:r>
            <a:r>
              <a:rPr lang="en-US" sz="2800" dirty="0"/>
              <a:t> does only one thing.</a:t>
            </a:r>
          </a:p>
          <a:p>
            <a:pPr marL="514350" indent="-457200"/>
            <a:r>
              <a:rPr lang="en-US" sz="2800" dirty="0"/>
              <a:t>It breaks down the process into 3 parts at the same level of abstraction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D3D515-98CA-4319-03A0-870B93E7D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90800"/>
            <a:ext cx="5257800" cy="2247608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8899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The Single Responsibility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Each file, class, function, library should have one responsibility.</a:t>
            </a:r>
          </a:p>
          <a:p>
            <a:r>
              <a:rPr lang="en-US" dirty="0">
                <a:solidFill>
                  <a:schemeClr val="tx2"/>
                </a:solidFill>
              </a:rPr>
              <a:t>One file should contain only one class</a:t>
            </a:r>
          </a:p>
          <a:p>
            <a:r>
              <a:rPr lang="en-US" dirty="0">
                <a:solidFill>
                  <a:schemeClr val="tx2"/>
                </a:solidFill>
              </a:rPr>
              <a:t>Responsibilities can often be measured in size: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File &lt; 200 lines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Function &lt; 15 lines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Class header &lt; 50 lines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Class source &lt; 200 lines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51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Single Responsibility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 good indication of SRP violations is a lack of cohesiveness.</a:t>
            </a:r>
          </a:p>
          <a:p>
            <a:r>
              <a:rPr lang="en-US" dirty="0">
                <a:solidFill>
                  <a:schemeClr val="tx2"/>
                </a:solidFill>
              </a:rPr>
              <a:t>A cohesive class is one in which most fields are referenced by most methods. </a:t>
            </a:r>
          </a:p>
          <a:p>
            <a:r>
              <a:rPr lang="en-US" dirty="0">
                <a:solidFill>
                  <a:schemeClr val="tx2"/>
                </a:solidFill>
              </a:rPr>
              <a:t>An island of associated fields and methods should really be a class by itself.</a:t>
            </a:r>
          </a:p>
          <a:p>
            <a:r>
              <a:rPr lang="en-US" dirty="0">
                <a:solidFill>
                  <a:schemeClr val="tx2"/>
                </a:solidFill>
              </a:rPr>
              <a:t>Extract islands as classes.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2743200" y="6243638"/>
            <a:ext cx="4572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26853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2D9E4CDF-4D37-C38A-5314-557061221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54" y="402166"/>
            <a:ext cx="4019845" cy="5870321"/>
          </a:xfrm>
          <a:prstGeom prst="rect">
            <a:avLst/>
          </a:prstGeom>
          <a:ln w="6350">
            <a:solidFill>
              <a:schemeClr val="accent1">
                <a:shade val="15000"/>
              </a:schemeClr>
            </a:solidFill>
          </a:ln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F450AC80-6E4A-E86C-E289-0E14FDCB2E45}"/>
              </a:ext>
            </a:extLst>
          </p:cNvPr>
          <p:cNvSpPr/>
          <p:nvPr/>
        </p:nvSpPr>
        <p:spPr>
          <a:xfrm>
            <a:off x="3886200" y="3733800"/>
            <a:ext cx="2286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65500EE7-3C64-D2BE-7349-1C3EE8ED6D7D}"/>
              </a:ext>
            </a:extLst>
          </p:cNvPr>
          <p:cNvSpPr/>
          <p:nvPr/>
        </p:nvSpPr>
        <p:spPr>
          <a:xfrm>
            <a:off x="3886200" y="4572000"/>
            <a:ext cx="2286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E29375B2-142C-B9AE-4681-45757C2DA669}"/>
              </a:ext>
            </a:extLst>
          </p:cNvPr>
          <p:cNvSpPr/>
          <p:nvPr/>
        </p:nvSpPr>
        <p:spPr>
          <a:xfrm>
            <a:off x="3886200" y="5410200"/>
            <a:ext cx="2286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691B2167-BBFC-C492-030D-08DAC7BDB89F}"/>
              </a:ext>
            </a:extLst>
          </p:cNvPr>
          <p:cNvSpPr/>
          <p:nvPr/>
        </p:nvSpPr>
        <p:spPr>
          <a:xfrm>
            <a:off x="3886200" y="762000"/>
            <a:ext cx="2286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F744AEB4-09B4-FA22-35F3-F037EF5B3B93}"/>
              </a:ext>
            </a:extLst>
          </p:cNvPr>
          <p:cNvSpPr/>
          <p:nvPr/>
        </p:nvSpPr>
        <p:spPr>
          <a:xfrm>
            <a:off x="3886200" y="1600200"/>
            <a:ext cx="2286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6D90AC1-E81F-4CA1-DED2-A772DB0E43E1}"/>
              </a:ext>
            </a:extLst>
          </p:cNvPr>
          <p:cNvSpPr/>
          <p:nvPr/>
        </p:nvSpPr>
        <p:spPr>
          <a:xfrm>
            <a:off x="3886200" y="2438400"/>
            <a:ext cx="2286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89C26060-DB6A-D9E7-8A40-10FC8FDD26E5}"/>
              </a:ext>
            </a:extLst>
          </p:cNvPr>
          <p:cNvSpPr/>
          <p:nvPr/>
        </p:nvSpPr>
        <p:spPr>
          <a:xfrm>
            <a:off x="3810000" y="1143000"/>
            <a:ext cx="1181100" cy="2933700"/>
          </a:xfrm>
          <a:prstGeom prst="arc">
            <a:avLst>
              <a:gd name="adj1" fmla="val 16200000"/>
              <a:gd name="adj2" fmla="val 54542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6FB6AAF5-FB54-520B-3AB0-2E647A125D4B}"/>
              </a:ext>
            </a:extLst>
          </p:cNvPr>
          <p:cNvSpPr/>
          <p:nvPr/>
        </p:nvSpPr>
        <p:spPr>
          <a:xfrm>
            <a:off x="3810000" y="1828800"/>
            <a:ext cx="1181100" cy="2933700"/>
          </a:xfrm>
          <a:prstGeom prst="arc">
            <a:avLst>
              <a:gd name="adj1" fmla="val 16200000"/>
              <a:gd name="adj2" fmla="val 54542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4729D6B6-B260-AF00-D494-C04B7829866A}"/>
              </a:ext>
            </a:extLst>
          </p:cNvPr>
          <p:cNvSpPr/>
          <p:nvPr/>
        </p:nvSpPr>
        <p:spPr>
          <a:xfrm>
            <a:off x="3810000" y="2781300"/>
            <a:ext cx="1181100" cy="2933700"/>
          </a:xfrm>
          <a:prstGeom prst="arc">
            <a:avLst>
              <a:gd name="adj1" fmla="val 16200000"/>
              <a:gd name="adj2" fmla="val 54542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9A1867D4-DC9B-450F-D29D-D67289381662}"/>
              </a:ext>
            </a:extLst>
          </p:cNvPr>
          <p:cNvSpPr/>
          <p:nvPr/>
        </p:nvSpPr>
        <p:spPr>
          <a:xfrm>
            <a:off x="6038555" y="533400"/>
            <a:ext cx="1790700" cy="381000"/>
          </a:xfrm>
          <a:prstGeom prst="borderCallout1">
            <a:avLst>
              <a:gd name="adj1" fmla="val 58750"/>
              <a:gd name="adj2" fmla="val -532"/>
              <a:gd name="adj3" fmla="val 248055"/>
              <a:gd name="adj4" fmla="val -70485"/>
            </a:avLst>
          </a:prstGeom>
          <a:noFill/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Connectivity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08C2A70A-2219-3CCE-5E32-4B6B8C0DD688}"/>
              </a:ext>
            </a:extLst>
          </p:cNvPr>
          <p:cNvSpPr/>
          <p:nvPr/>
        </p:nvSpPr>
        <p:spPr>
          <a:xfrm>
            <a:off x="6019800" y="1295400"/>
            <a:ext cx="1790700" cy="381000"/>
          </a:xfrm>
          <a:prstGeom prst="borderCallout1">
            <a:avLst>
              <a:gd name="adj1" fmla="val 58750"/>
              <a:gd name="adj2" fmla="val -532"/>
              <a:gd name="adj3" fmla="val 234722"/>
              <a:gd name="adj4" fmla="val -71667"/>
            </a:avLst>
          </a:prstGeom>
          <a:noFill/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Battery</a:t>
            </a:r>
          </a:p>
        </p:txBody>
      </p:sp>
      <p:sp>
        <p:nvSpPr>
          <p:cNvPr id="27" name="Callout: Line 26">
            <a:extLst>
              <a:ext uri="{FF2B5EF4-FFF2-40B4-BE49-F238E27FC236}">
                <a16:creationId xmlns:a16="http://schemas.microsoft.com/office/drawing/2014/main" id="{3B915330-D5D6-2A5C-0E1B-0919D8483017}"/>
              </a:ext>
            </a:extLst>
          </p:cNvPr>
          <p:cNvSpPr/>
          <p:nvPr/>
        </p:nvSpPr>
        <p:spPr>
          <a:xfrm>
            <a:off x="6038555" y="2057400"/>
            <a:ext cx="1790700" cy="381000"/>
          </a:xfrm>
          <a:prstGeom prst="borderCallout1">
            <a:avLst>
              <a:gd name="adj1" fmla="val 58750"/>
              <a:gd name="adj2" fmla="val -532"/>
              <a:gd name="adj3" fmla="val 252500"/>
              <a:gd name="adj4" fmla="val -74267"/>
            </a:avLst>
          </a:prstGeom>
          <a:noFill/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CE852-9B07-ED80-094F-F64FABE849B6}"/>
              </a:ext>
            </a:extLst>
          </p:cNvPr>
          <p:cNvSpPr txBox="1"/>
          <p:nvPr/>
        </p:nvSpPr>
        <p:spPr>
          <a:xfrm>
            <a:off x="5562600" y="3886200"/>
            <a:ext cx="3029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IncohesiveDevice</a:t>
            </a:r>
            <a:r>
              <a:rPr lang="fr-FR" sz="2400" dirty="0"/>
              <a:t> has </a:t>
            </a:r>
            <a:r>
              <a:rPr lang="fr-FR" sz="2400" dirty="0" err="1"/>
              <a:t>three</a:t>
            </a:r>
            <a:r>
              <a:rPr lang="fr-FR" sz="2400" dirty="0"/>
              <a:t> </a:t>
            </a:r>
            <a:r>
              <a:rPr lang="fr-FR" sz="2400" dirty="0" err="1"/>
              <a:t>responsibilities</a:t>
            </a:r>
            <a:r>
              <a:rPr lang="fr-FR" sz="2400" dirty="0"/>
              <a:t> and </a:t>
            </a:r>
            <a:r>
              <a:rPr lang="fr-FR" sz="2400" dirty="0" err="1"/>
              <a:t>three</a:t>
            </a:r>
            <a:r>
              <a:rPr lang="fr-FR" sz="2400" dirty="0"/>
              <a:t> </a:t>
            </a:r>
            <a:r>
              <a:rPr lang="fr-FR" sz="2400" dirty="0" err="1"/>
              <a:t>islands</a:t>
            </a:r>
            <a:r>
              <a:rPr lang="fr-FR" sz="2400" dirty="0"/>
              <a:t> of </a:t>
            </a:r>
            <a:r>
              <a:rPr lang="fr-FR" sz="2400" dirty="0" err="1"/>
              <a:t>fields</a:t>
            </a:r>
            <a:r>
              <a:rPr lang="fr-FR" sz="2400" dirty="0"/>
              <a:t> and </a:t>
            </a:r>
            <a:r>
              <a:rPr lang="fr-FR" sz="2400" dirty="0" err="1"/>
              <a:t>methods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755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BCFEA-29B1-4CAB-9C76-8F616B24E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26A0DF-B278-26A6-0AF0-558583635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8600"/>
            <a:ext cx="3417866" cy="6085097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DE6B42-598C-6C52-D7EA-E97D48D0D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590800"/>
            <a:ext cx="4752483" cy="3177374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89D993-F1C8-4F9A-7B66-68E07C06FB4B}"/>
              </a:ext>
            </a:extLst>
          </p:cNvPr>
          <p:cNvSpPr txBox="1"/>
          <p:nvPr/>
        </p:nvSpPr>
        <p:spPr>
          <a:xfrm>
            <a:off x="4114800" y="533400"/>
            <a:ext cx="48286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 err="1"/>
              <a:t>Extract</a:t>
            </a:r>
            <a:r>
              <a:rPr lang="fr-FR" sz="2200" dirty="0"/>
              <a:t>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 err="1"/>
              <a:t>Device</a:t>
            </a:r>
            <a:r>
              <a:rPr lang="fr-FR" sz="2200" dirty="0"/>
              <a:t> </a:t>
            </a:r>
            <a:r>
              <a:rPr lang="fr-FR" sz="2200" dirty="0" err="1"/>
              <a:t>is</a:t>
            </a:r>
            <a:r>
              <a:rPr lang="fr-FR" sz="2200" dirty="0"/>
              <a:t> </a:t>
            </a:r>
            <a:r>
              <a:rPr lang="fr-FR" sz="2200" dirty="0" err="1"/>
              <a:t>now</a:t>
            </a:r>
            <a:r>
              <a:rPr lang="fr-FR" sz="2200" dirty="0"/>
              <a:t> a manager of </a:t>
            </a:r>
            <a:r>
              <a:rPr lang="fr-FR" sz="2200" dirty="0" err="1"/>
              <a:t>objects</a:t>
            </a:r>
            <a:r>
              <a:rPr lang="fr-FR" sz="2200" dirty="0"/>
              <a:t>, </a:t>
            </a:r>
            <a:r>
              <a:rPr lang="fr-FR" sz="2200" dirty="0" err="1"/>
              <a:t>each</a:t>
            </a:r>
            <a:r>
              <a:rPr lang="fr-FR" sz="2200" dirty="0"/>
              <a:t> </a:t>
            </a:r>
            <a:r>
              <a:rPr lang="fr-FR" sz="2200" dirty="0" err="1"/>
              <a:t>with</a:t>
            </a:r>
            <a:r>
              <a:rPr lang="fr-FR" sz="2200" dirty="0"/>
              <a:t> a single </a:t>
            </a:r>
            <a:r>
              <a:rPr lang="fr-FR" sz="2200" dirty="0" err="1"/>
              <a:t>responsibility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53465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CA9A-E311-EF21-9C70-A5C9E4EF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0AC6-19FB-F210-B8A9-14268DC9B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/>
                </a:solidFill>
              </a:rPr>
              <a:t>The Three Pillars of Object-Oriented Design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Encapsulation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Polymorphism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Inheritance</a:t>
            </a:r>
          </a:p>
          <a:p>
            <a:r>
              <a:rPr lang="en-US" dirty="0">
                <a:solidFill>
                  <a:schemeClr val="tx2"/>
                </a:solidFill>
              </a:rPr>
              <a:t>Which do we need and which should we avoid?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Encapsulation is the most important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Polymorphism helps achieve encapsulation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Inheritance (code reuse) undermines encapsulation</a:t>
            </a:r>
          </a:p>
        </p:txBody>
      </p:sp>
    </p:spTree>
    <p:extLst>
      <p:ext uri="{BB962C8B-B14F-4D97-AF65-F5344CB8AC3E}">
        <p14:creationId xmlns:p14="http://schemas.microsoft.com/office/powerpoint/2010/main" val="569327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/>
              <a:t>Two types of inheritance</a:t>
            </a:r>
          </a:p>
        </p:txBody>
      </p:sp>
      <p:sp>
        <p:nvSpPr>
          <p:cNvPr id="134" name="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  <a:ln w="0">
            <a:noFill/>
          </a:ln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Polymorphism: Inheritance of contract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 commitment by the implementor and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 capability a consumer can depend on</a:t>
            </a:r>
          </a:p>
          <a:p>
            <a:r>
              <a:rPr lang="en-US" dirty="0">
                <a:solidFill>
                  <a:schemeClr val="tx2"/>
                </a:solidFill>
              </a:rPr>
              <a:t>Code Reuse: Inheritance of implementation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Derived classes call methods of their base class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Template method: The base class also calls virtual methods of the derived class.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dirty="0"/>
              <a:t>Polymorphism: </a:t>
            </a:r>
            <a:r>
              <a:rPr lang="en-US" dirty="0">
                <a:solidFill>
                  <a:schemeClr val="accent3"/>
                </a:solidFill>
              </a:rPr>
              <a:t>Benefits</a:t>
            </a:r>
          </a:p>
        </p:txBody>
      </p:sp>
      <p:sp>
        <p:nvSpPr>
          <p:cNvPr id="143" name="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  <a:ln w="0">
            <a:noFill/>
          </a:ln>
        </p:spPr>
        <p:txBody>
          <a:bodyPr anchor="t"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Encapsulation: Users of the interface cannot see the implementation</a:t>
            </a:r>
          </a:p>
          <a:p>
            <a:r>
              <a:rPr lang="en-US" dirty="0">
                <a:solidFill>
                  <a:schemeClr val="tx2"/>
                </a:solidFill>
              </a:rPr>
              <a:t>Programming by contract: Users of the interface can clearly see the contract</a:t>
            </a:r>
          </a:p>
          <a:p>
            <a:r>
              <a:rPr lang="en-US" dirty="0">
                <a:solidFill>
                  <a:schemeClr val="tx2"/>
                </a:solidFill>
              </a:rPr>
              <a:t>Benefits of encapsulation: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Testability: Replacement of implementations using mocks.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Extensibility: Upgrading implementations without rebuilding the caller.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dirty="0"/>
              <a:t>Polymorphism: </a:t>
            </a:r>
            <a:r>
              <a:rPr lang="en-US" dirty="0">
                <a:solidFill>
                  <a:schemeClr val="accent2"/>
                </a:solidFill>
              </a:rPr>
              <a:t>Pitfalls?</a:t>
            </a:r>
          </a:p>
        </p:txBody>
      </p:sp>
      <p:sp>
        <p:nvSpPr>
          <p:cNvPr id="145" name="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  <a:ln w="0">
            <a:noFill/>
          </a:ln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Encapsulation (!):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Users of the interface cannot see the implementation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This may make it difficult to fully understand the code, but not really</a:t>
            </a:r>
          </a:p>
          <a:p>
            <a:r>
              <a:rPr lang="en-US" dirty="0">
                <a:solidFill>
                  <a:schemeClr val="tx2"/>
                </a:solidFill>
              </a:rPr>
              <a:t>It’s a trade-off because: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Caller code should actually be easier to understand if the implementations are hidden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But there is such a thing as over abstraction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Causes of complexity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The principles you need to know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The Single Responsibility Principle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Encapsulation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Prefer Composition over Inheritance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The Open Closed Principle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System Organization and Refactoring</a:t>
            </a:r>
          </a:p>
          <a:p>
            <a:r>
              <a:rPr lang="en-US" dirty="0"/>
              <a:t>What you should forget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Inheritance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65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z="4000" dirty="0"/>
              <a:t>Inheritance for Code Reuse: </a:t>
            </a:r>
            <a:r>
              <a:rPr lang="en-US" sz="4000" dirty="0">
                <a:solidFill>
                  <a:schemeClr val="accent3"/>
                </a:solidFill>
              </a:rPr>
              <a:t>Benefits</a:t>
            </a:r>
          </a:p>
        </p:txBody>
      </p:sp>
      <p:sp>
        <p:nvSpPr>
          <p:cNvPr id="147" name="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  <a:ln w="0">
            <a:noFill/>
          </a:ln>
        </p:spPr>
        <p:txBody>
          <a:bodyPr anchor="t"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Avoids code duplication by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Moving common code into the base class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Moves varying code into derived classes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It’s so easy! You can call the implementation without specifying the name of an object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r>
              <a:rPr lang="en-US" dirty="0"/>
              <a:t>Inheritance for Code Reuse: </a:t>
            </a:r>
            <a:r>
              <a:rPr lang="en-US" dirty="0">
                <a:solidFill>
                  <a:schemeClr val="accent2"/>
                </a:solidFill>
              </a:rPr>
              <a:t>Pitfalls!</a:t>
            </a:r>
          </a:p>
        </p:txBody>
      </p:sp>
      <p:sp>
        <p:nvSpPr>
          <p:cNvPr id="149" name="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  <a:ln w="0">
            <a:noFill/>
          </a:ln>
        </p:spPr>
        <p:txBody>
          <a:bodyPr anchor="t">
            <a:normAutofit fontScale="850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It introduces coupling between the derived class and the base class: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Includes of the </a:t>
            </a:r>
            <a:r>
              <a:rPr lang="en-US" dirty="0" err="1">
                <a:solidFill>
                  <a:schemeClr val="tx2"/>
                </a:solidFill>
              </a:rPr>
              <a:t>derived’s</a:t>
            </a:r>
            <a:r>
              <a:rPr lang="en-US" dirty="0">
                <a:solidFill>
                  <a:schemeClr val="tx2"/>
                </a:solidFill>
              </a:rPr>
              <a:t> header must also include the header of the base.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The size of the derived class depends on the size of the base. So, if the base changes you need to recompile. (No runtime compatibility)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May introduce cyclic dependencies, because the base class can call the derived class and vice versa</a:t>
            </a:r>
          </a:p>
          <a:p>
            <a:r>
              <a:rPr lang="en-US" dirty="0">
                <a:solidFill>
                  <a:schemeClr val="tx2"/>
                </a:solidFill>
              </a:rPr>
              <a:t>Effectively the base and the derived classes are one big class split across multiple files</a:t>
            </a:r>
          </a:p>
          <a:p>
            <a:r>
              <a:rPr lang="en-US" dirty="0">
                <a:solidFill>
                  <a:schemeClr val="tx2"/>
                </a:solidFill>
              </a:rPr>
              <a:t>This is a violation of the SRP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r>
              <a:rPr lang="en-US" dirty="0"/>
              <a:t>Inheritance for Code Reuse: </a:t>
            </a:r>
            <a:r>
              <a:rPr lang="en-US" dirty="0">
                <a:solidFill>
                  <a:schemeClr val="accent2"/>
                </a:solidFill>
              </a:rPr>
              <a:t>Pitfalls!</a:t>
            </a:r>
          </a:p>
        </p:txBody>
      </p:sp>
      <p:sp>
        <p:nvSpPr>
          <p:cNvPr id="151" name="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  <a:ln w="0">
            <a:noFill/>
          </a:ln>
        </p:spPr>
        <p:txBody>
          <a:bodyPr anchor="t">
            <a:normAutofit fontScale="77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It breaks encapsulation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The derived class has access to all public members of the implementation class.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It’s like marking your implementation fields and methods public.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All members of all base classes are in the same namespace and can be confused without warning (the diamond problem)</a:t>
            </a:r>
          </a:p>
          <a:p>
            <a:r>
              <a:rPr lang="en-US" dirty="0">
                <a:solidFill>
                  <a:schemeClr val="tx2"/>
                </a:solidFill>
              </a:rPr>
              <a:t>It limits testability of the derived class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The implementation in the base class cannot be replaced by a mock in a test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Coupled classes can only be tested together</a:t>
            </a:r>
          </a:p>
          <a:p>
            <a:r>
              <a:rPr lang="en-US" dirty="0">
                <a:solidFill>
                  <a:schemeClr val="tx2"/>
                </a:solidFill>
              </a:rPr>
              <a:t>It limits reusability of the derived class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The derived class can only be reused if the implementation provided in the base class is desired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dirty="0"/>
              <a:t>And it gets worse</a:t>
            </a:r>
          </a:p>
        </p:txBody>
      </p:sp>
      <p:sp>
        <p:nvSpPr>
          <p:cNvPr id="132" name="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  <a:ln w="0">
            <a:noFill/>
          </a:ln>
        </p:spPr>
        <p:txBody>
          <a:bodyPr anchor="t">
            <a:normAutofit fontScale="85500"/>
          </a:bodyPr>
          <a:lstStyle/>
          <a:p>
            <a:r>
              <a:rPr lang="en-US" dirty="0">
                <a:solidFill>
                  <a:schemeClr val="tx2"/>
                </a:solidFill>
              </a:rPr>
              <a:t>Often, inheritance is used to achieve both goals (polymorphism and code reuse)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 glorious violation of the Single Responsibility Principle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This complicates the class giving it multiple responsibilities.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The relationship between base and derived are not  clear making it difficult to maintain</a:t>
            </a:r>
          </a:p>
          <a:p>
            <a:r>
              <a:rPr lang="en-US" dirty="0">
                <a:solidFill>
                  <a:schemeClr val="tx2"/>
                </a:solidFill>
              </a:rPr>
              <a:t>Large inheritance hierarchies are difficult to maintain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When implementations change, inheritance relationships are required to change. 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pPr lvl="1"/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/>
              <a:t>Summary so far</a:t>
            </a:r>
          </a:p>
        </p:txBody>
      </p:sp>
      <p:sp>
        <p:nvSpPr>
          <p:cNvPr id="153" name="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  <a:ln w="0">
            <a:noFill/>
          </a:ln>
        </p:spPr>
        <p:txBody>
          <a:bodyPr anchor="t">
            <a:normAutofit/>
          </a:bodyPr>
          <a:lstStyle/>
          <a:p>
            <a:r>
              <a:rPr lang="en-US" dirty="0"/>
              <a:t>Inheritance of Contract: </a:t>
            </a:r>
            <a:r>
              <a:rPr lang="en-US" dirty="0">
                <a:solidFill>
                  <a:schemeClr val="tx2"/>
                </a:solidFill>
              </a:rPr>
              <a:t>Good</a:t>
            </a:r>
          </a:p>
          <a:p>
            <a:r>
              <a:rPr lang="en-US" dirty="0"/>
              <a:t>Inheritance of Implementation: </a:t>
            </a:r>
            <a:r>
              <a:rPr lang="en-US" dirty="0">
                <a:solidFill>
                  <a:srgbClr val="FF0000"/>
                </a:solidFill>
              </a:rPr>
              <a:t>Bad</a:t>
            </a:r>
          </a:p>
          <a:p>
            <a:r>
              <a:rPr lang="en-US" dirty="0"/>
              <a:t>Exception: Data classes can use inheritance because:</a:t>
            </a:r>
          </a:p>
          <a:p>
            <a:pPr lvl="1"/>
            <a:r>
              <a:rPr lang="en-US" dirty="0"/>
              <a:t>Data class expose all their data as public. No need for encapsulation</a:t>
            </a:r>
          </a:p>
          <a:p>
            <a:pPr lvl="1"/>
            <a:r>
              <a:rPr lang="en-US" dirty="0"/>
              <a:t>There are no methods in data classes, so no cycles</a:t>
            </a:r>
          </a:p>
          <a:p>
            <a:pPr lvl="1"/>
            <a:r>
              <a:rPr lang="en-US" dirty="0"/>
              <a:t>We don’t test data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sz="4000" dirty="0"/>
              <a:t>Prefer Composition over Inheritance</a:t>
            </a:r>
          </a:p>
        </p:txBody>
      </p:sp>
      <p:sp>
        <p:nvSpPr>
          <p:cNvPr id="155" name="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  <a:ln w="0">
            <a:noFill/>
          </a:ln>
        </p:spPr>
        <p:txBody>
          <a:bodyPr anchor="t">
            <a:normAutofit/>
          </a:bodyPr>
          <a:lstStyle/>
          <a:p>
            <a:r>
              <a:rPr lang="en-US" dirty="0"/>
              <a:t>For code reuse – use composition</a:t>
            </a:r>
          </a:p>
          <a:p>
            <a:r>
              <a:rPr lang="en-US" dirty="0"/>
              <a:t>Everywhere you use inheritance today you can use composition:</a:t>
            </a:r>
          </a:p>
          <a:p>
            <a:pPr lvl="1"/>
            <a:r>
              <a:rPr lang="en-US" dirty="0"/>
              <a:t>When derived class uses the base class</a:t>
            </a:r>
          </a:p>
          <a:p>
            <a:pPr lvl="2"/>
            <a:r>
              <a:rPr lang="en-US" dirty="0"/>
              <a:t>The base class becomes a member</a:t>
            </a:r>
          </a:p>
          <a:p>
            <a:pPr lvl="1"/>
            <a:r>
              <a:rPr lang="en-US" dirty="0"/>
              <a:t>When base class uses derived class</a:t>
            </a:r>
          </a:p>
          <a:p>
            <a:pPr lvl="2"/>
            <a:r>
              <a:rPr lang="en-US" dirty="0"/>
              <a:t>The derived class becomes a member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dirty="0"/>
              <a:t>Base class becomes a member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C78326-E5C6-99DA-7303-CEB54B94B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676400"/>
            <a:ext cx="5406411" cy="1752600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7957CF-2709-5CB3-545C-138C9040C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810000"/>
            <a:ext cx="6095261" cy="2667000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0E602C78-63FE-97C9-E716-56B5AA0D4A74}"/>
              </a:ext>
            </a:extLst>
          </p:cNvPr>
          <p:cNvSpPr/>
          <p:nvPr/>
        </p:nvSpPr>
        <p:spPr>
          <a:xfrm rot="3629588">
            <a:off x="6159665" y="2291163"/>
            <a:ext cx="1720115" cy="1111683"/>
          </a:xfrm>
          <a:prstGeom prst="curvedDownArrow">
            <a:avLst>
              <a:gd name="adj1" fmla="val 20268"/>
              <a:gd name="adj2" fmla="val 59201"/>
              <a:gd name="adj3" fmla="val 3213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EF939-8632-7759-88BE-C34347AC6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>
            <a:extLst>
              <a:ext uri="{FF2B5EF4-FFF2-40B4-BE49-F238E27FC236}">
                <a16:creationId xmlns:a16="http://schemas.microsoft.com/office/drawing/2014/main" id="{765CE267-D18E-ADEE-8C22-7D81BAC2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dirty="0"/>
              <a:t>Derived class becomes a member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2F863D-63E5-7D96-0955-FBD4F2AE7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33" y="1579591"/>
            <a:ext cx="5151967" cy="2906656"/>
          </a:xfrm>
          <a:prstGeom prst="rect">
            <a:avLst/>
          </a:prstGeom>
          <a:noFill/>
          <a:ln w="6350">
            <a:solidFill>
              <a:schemeClr val="accent1">
                <a:shade val="1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940BA6-7D78-CB4C-38B1-C06C8E8AF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648200"/>
            <a:ext cx="5627935" cy="1981200"/>
          </a:xfrm>
          <a:prstGeom prst="rect">
            <a:avLst/>
          </a:prstGeom>
          <a:ln w="6350">
            <a:solidFill>
              <a:schemeClr val="accent1">
                <a:shade val="15000"/>
              </a:schemeClr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AF16202-9257-59E3-5510-39C3504B132E}"/>
              </a:ext>
            </a:extLst>
          </p:cNvPr>
          <p:cNvSpPr/>
          <p:nvPr/>
        </p:nvSpPr>
        <p:spPr>
          <a:xfrm>
            <a:off x="6781800" y="3015986"/>
            <a:ext cx="2057400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45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5838E-597C-513C-8C7A-1CF910B52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>
            <a:extLst>
              <a:ext uri="{FF2B5EF4-FFF2-40B4-BE49-F238E27FC236}">
                <a16:creationId xmlns:a16="http://schemas.microsoft.com/office/drawing/2014/main" id="{8265E25E-1D01-E2A7-D5A9-793595531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dirty="0"/>
              <a:t>Derived class becomes a member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07B6B6-564E-750C-ADFA-65777BA1B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4875286" cy="2895600"/>
          </a:xfrm>
          <a:prstGeom prst="rect">
            <a:avLst/>
          </a:prstGeom>
          <a:ln w="6350">
            <a:solidFill>
              <a:schemeClr val="accent1">
                <a:shade val="1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0B6AFA-C007-BC90-F52B-EDDAD24A2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4625264"/>
            <a:ext cx="5410200" cy="1970798"/>
          </a:xfrm>
          <a:prstGeom prst="rect">
            <a:avLst/>
          </a:prstGeom>
          <a:ln w="6350"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1802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Open Closed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A design should be Open for extension and Closed for modification.</a:t>
            </a:r>
          </a:p>
          <a:p>
            <a:r>
              <a:rPr lang="en-US" dirty="0">
                <a:solidFill>
                  <a:schemeClr val="tx2"/>
                </a:solidFill>
              </a:rPr>
              <a:t>That is, adding new functionality should not require changing existing functionality.</a:t>
            </a:r>
          </a:p>
          <a:p>
            <a:r>
              <a:rPr lang="en-US" dirty="0">
                <a:solidFill>
                  <a:schemeClr val="tx2"/>
                </a:solidFill>
              </a:rPr>
              <a:t>Avoid premature generalization: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Do </a:t>
            </a:r>
            <a:r>
              <a:rPr lang="en-US" u="sng" dirty="0">
                <a:solidFill>
                  <a:schemeClr val="tx2"/>
                </a:solidFill>
              </a:rPr>
              <a:t>not</a:t>
            </a:r>
            <a:r>
              <a:rPr lang="en-US" dirty="0">
                <a:solidFill>
                  <a:schemeClr val="tx2"/>
                </a:solidFill>
              </a:rPr>
              <a:t> add features you don’t need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Do </a:t>
            </a:r>
            <a:r>
              <a:rPr lang="en-US" u="sng" dirty="0">
                <a:solidFill>
                  <a:schemeClr val="tx2"/>
                </a:solidFill>
              </a:rPr>
              <a:t>not</a:t>
            </a:r>
            <a:r>
              <a:rPr lang="en-US" dirty="0">
                <a:solidFill>
                  <a:schemeClr val="tx2"/>
                </a:solidFill>
              </a:rPr>
              <a:t> add empty interface methods </a:t>
            </a:r>
            <a:r>
              <a:rPr lang="en-US">
                <a:solidFill>
                  <a:schemeClr val="tx2"/>
                </a:solidFill>
              </a:rPr>
              <a:t>to generalize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B</a:t>
            </a:r>
            <a:r>
              <a:rPr lang="fr-FR" dirty="0">
                <a:solidFill>
                  <a:schemeClr val="tx2"/>
                </a:solidFill>
              </a:rPr>
              <a:t>ut do</a:t>
            </a:r>
            <a:r>
              <a:rPr lang="en-US" dirty="0">
                <a:solidFill>
                  <a:schemeClr val="tx2"/>
                </a:solidFill>
              </a:rPr>
              <a:t> use abstractions to simplify extending later.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2743200" y="6243638"/>
            <a:ext cx="4572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568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C64F4-50A8-F154-BC51-999AF35E8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>
            <a:extLst>
              <a:ext uri="{FF2B5EF4-FFF2-40B4-BE49-F238E27FC236}">
                <a16:creationId xmlns:a16="http://schemas.microsoft.com/office/drawing/2014/main" id="{4CF6E6F4-BAE6-3897-353E-ADA0BE61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dirty="0"/>
              <a:t>Causes of Complexity</a:t>
            </a:r>
          </a:p>
        </p:txBody>
      </p:sp>
      <p:sp>
        <p:nvSpPr>
          <p:cNvPr id="134" name="PlaceHolder 2">
            <a:extLst>
              <a:ext uri="{FF2B5EF4-FFF2-40B4-BE49-F238E27FC236}">
                <a16:creationId xmlns:a16="http://schemas.microsoft.com/office/drawing/2014/main" id="{4A4C96C8-4E62-D113-99A1-A08BDBC22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  <a:noFill/>
          <a:ln w="0">
            <a:noFill/>
          </a:ln>
        </p:spPr>
        <p:txBody>
          <a:bodyPr anchor="t">
            <a:normAutofit fontScale="92500"/>
          </a:bodyPr>
          <a:lstStyle/>
          <a:p>
            <a:r>
              <a:rPr lang="en-US" dirty="0"/>
              <a:t>Too many dependencies between components (coupling)</a:t>
            </a:r>
          </a:p>
          <a:p>
            <a:r>
              <a:rPr lang="en-US" dirty="0"/>
              <a:t>Components that have too many responsibilities</a:t>
            </a:r>
          </a:p>
          <a:p>
            <a:r>
              <a:rPr lang="en-US" dirty="0"/>
              <a:t>Components that are large</a:t>
            </a:r>
          </a:p>
          <a:p>
            <a:r>
              <a:rPr lang="en-US" dirty="0"/>
              <a:t>Components with unclear usage contracts</a:t>
            </a:r>
          </a:p>
          <a:p>
            <a:r>
              <a:rPr lang="en-US" dirty="0"/>
              <a:t>Components that expose their implementations</a:t>
            </a:r>
          </a:p>
          <a:p>
            <a:r>
              <a:rPr lang="en-US" dirty="0"/>
              <a:t>Quick and dirty changes that introduce these problems over time</a:t>
            </a:r>
          </a:p>
        </p:txBody>
      </p:sp>
    </p:spTree>
    <p:extLst>
      <p:ext uri="{BB962C8B-B14F-4D97-AF65-F5344CB8AC3E}">
        <p14:creationId xmlns:p14="http://schemas.microsoft.com/office/powerpoint/2010/main" val="1460145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066B1-744E-C9D4-8767-951261B65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08F9-FD96-0DC1-685D-3F1F460A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Immutability is your friend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45A2DE-9FFA-F28E-AD03-6FE89930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An immutable class cannot be modified</a:t>
            </a:r>
          </a:p>
          <a:p>
            <a:r>
              <a:rPr lang="en-US" dirty="0">
                <a:solidFill>
                  <a:schemeClr val="tx2"/>
                </a:solidFill>
              </a:rPr>
              <a:t>This means that you only need to see its constructor to know its state.</a:t>
            </a:r>
          </a:p>
          <a:p>
            <a:r>
              <a:rPr lang="en-US" dirty="0">
                <a:solidFill>
                  <a:schemeClr val="tx2"/>
                </a:solidFill>
              </a:rPr>
              <a:t>This reduces complexity and simplifies debugging</a:t>
            </a:r>
          </a:p>
          <a:p>
            <a:r>
              <a:rPr lang="en-US" dirty="0">
                <a:solidFill>
                  <a:schemeClr val="tx2"/>
                </a:solidFill>
              </a:rPr>
              <a:t>Functional programming languages force immutability (the cost is copying).</a:t>
            </a:r>
          </a:p>
        </p:txBody>
      </p:sp>
    </p:spTree>
    <p:extLst>
      <p:ext uri="{BB962C8B-B14F-4D97-AF65-F5344CB8AC3E}">
        <p14:creationId xmlns:p14="http://schemas.microsoft.com/office/powerpoint/2010/main" val="2247845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D5E1-BB51-14DC-9027-C7D5FBA24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Immutability in C++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5081A3-350A-403B-5429-0CFACF995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C++ is not strictly a functional programming language. </a:t>
            </a:r>
          </a:p>
          <a:p>
            <a:r>
              <a:rPr lang="en-US" dirty="0">
                <a:solidFill>
                  <a:schemeClr val="tx2"/>
                </a:solidFill>
              </a:rPr>
              <a:t>It is an object-oriented language which typically uses mutation of state.</a:t>
            </a:r>
          </a:p>
          <a:p>
            <a:r>
              <a:rPr lang="en-US" dirty="0">
                <a:solidFill>
                  <a:schemeClr val="tx2"/>
                </a:solidFill>
              </a:rPr>
              <a:t>Use const wherever possible.</a:t>
            </a:r>
          </a:p>
          <a:p>
            <a:r>
              <a:rPr lang="en-US" dirty="0">
                <a:solidFill>
                  <a:schemeClr val="tx2"/>
                </a:solidFill>
              </a:rPr>
              <a:t>Dependencies, for instance should not be modified during the lifetime of an object.</a:t>
            </a:r>
          </a:p>
        </p:txBody>
      </p:sp>
    </p:spTree>
    <p:extLst>
      <p:ext uri="{BB962C8B-B14F-4D97-AF65-F5344CB8AC3E}">
        <p14:creationId xmlns:p14="http://schemas.microsoft.com/office/powerpoint/2010/main" val="500966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2B14E-0FB2-20A8-E579-5C4C7B4D1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>
            <a:extLst>
              <a:ext uri="{FF2B5EF4-FFF2-40B4-BE49-F238E27FC236}">
                <a16:creationId xmlns:a16="http://schemas.microsoft.com/office/drawing/2014/main" id="{18ED1A5F-5483-2936-2FA1-FD3AFEED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dirty="0"/>
              <a:t>System Organization</a:t>
            </a:r>
          </a:p>
        </p:txBody>
      </p:sp>
      <p:sp>
        <p:nvSpPr>
          <p:cNvPr id="134" name="PlaceHolder 2">
            <a:extLst>
              <a:ext uri="{FF2B5EF4-FFF2-40B4-BE49-F238E27FC236}">
                <a16:creationId xmlns:a16="http://schemas.microsoft.com/office/drawing/2014/main" id="{00E54B21-316C-78F2-A916-82758D344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  <a:ln w="0">
            <a:noFill/>
          </a:ln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Divide large projects into small components.</a:t>
            </a:r>
          </a:p>
          <a:p>
            <a:r>
              <a:rPr lang="en-US" dirty="0">
                <a:solidFill>
                  <a:schemeClr val="tx2"/>
                </a:solidFill>
              </a:rPr>
              <a:t>Each component should have only one responsibility.</a:t>
            </a:r>
          </a:p>
          <a:p>
            <a:r>
              <a:rPr lang="en-US" dirty="0">
                <a:solidFill>
                  <a:schemeClr val="tx2"/>
                </a:solidFill>
              </a:rPr>
              <a:t>Express the responsibility by a simple contract.</a:t>
            </a:r>
          </a:p>
          <a:p>
            <a:r>
              <a:rPr lang="en-US" dirty="0">
                <a:solidFill>
                  <a:schemeClr val="tx2"/>
                </a:solidFill>
              </a:rPr>
              <a:t>Encapsulation: hide implementation details.</a:t>
            </a:r>
          </a:p>
          <a:p>
            <a:r>
              <a:rPr lang="en-US" dirty="0">
                <a:solidFill>
                  <a:schemeClr val="tx2"/>
                </a:solidFill>
              </a:rPr>
              <a:t>Abstraction: allows interchangeability of components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814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64D0F-33A3-3AB9-3CD7-CC28FDBED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>
            <a:extLst>
              <a:ext uri="{FF2B5EF4-FFF2-40B4-BE49-F238E27FC236}">
                <a16:creationId xmlns:a16="http://schemas.microsoft.com/office/drawing/2014/main" id="{CC7DA3D7-419A-6D3C-5655-D7782609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dirty="0"/>
              <a:t>Refactoring</a:t>
            </a:r>
          </a:p>
        </p:txBody>
      </p:sp>
      <p:sp>
        <p:nvSpPr>
          <p:cNvPr id="134" name="PlaceHolder 2">
            <a:extLst>
              <a:ext uri="{FF2B5EF4-FFF2-40B4-BE49-F238E27FC236}">
                <a16:creationId xmlns:a16="http://schemas.microsoft.com/office/drawing/2014/main" id="{AF26438C-5CF5-7C65-1E83-D0DD390D3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  <a:ln w="0">
            <a:noFill/>
          </a:ln>
        </p:spPr>
        <p:txBody>
          <a:bodyPr anchor="t">
            <a:normAutofit/>
          </a:bodyPr>
          <a:lstStyle/>
          <a:p>
            <a:r>
              <a:rPr lang="en-US" dirty="0"/>
              <a:t>When adding new functionality, favor creating a new class (and file)</a:t>
            </a:r>
          </a:p>
          <a:p>
            <a:r>
              <a:rPr lang="en-US" dirty="0"/>
              <a:t>When a function or class grows to big, extract methods and classes.</a:t>
            </a:r>
          </a:p>
          <a:p>
            <a:r>
              <a:rPr lang="en-US" dirty="0"/>
              <a:t>Use (and add) tests to ensure there are no regressions.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433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7AC48-FB2D-B87F-AF46-FBC899DC9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F0FB-FB6D-3B26-7191-85BCD1CA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Key Takeaways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E1D75E1-DE84-FCB3-B0E4-7FA7DB471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147237"/>
              </p:ext>
            </p:extLst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bandRow="1">
                <a:tableStyleId>{0660B408-B3CF-4A94-85FC-2B1E0A45F4A2}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8288825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51234779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lvl="0"/>
                      <a:r>
                        <a:rPr lang="en-US" sz="2400" kern="1200" dirty="0">
                          <a:solidFill>
                            <a:schemeClr val="tx2"/>
                          </a:solidFill>
                        </a:rPr>
                        <a:t>The SRP</a:t>
                      </a:r>
                      <a:endParaRPr 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One class per file, should do one thing</a:t>
                      </a:r>
                      <a:endParaRPr lang="en-US" sz="2400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3024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/>
                      <a:r>
                        <a:rPr lang="en-US" sz="2400" kern="1200" dirty="0">
                          <a:solidFill>
                            <a:schemeClr val="tx2"/>
                          </a:solidFill>
                        </a:rPr>
                        <a:t>The OCP</a:t>
                      </a:r>
                      <a:endParaRPr 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Avoid premature generalization</a:t>
                      </a:r>
                      <a:endParaRPr lang="en-US" sz="2400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42075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/>
                      <a:r>
                        <a:rPr lang="en-US" sz="2400" kern="1200" dirty="0">
                          <a:solidFill>
                            <a:schemeClr val="tx2"/>
                          </a:solidFill>
                        </a:rPr>
                        <a:t>Encapsulation</a:t>
                      </a:r>
                      <a:endParaRPr 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Use visibility and interfaces</a:t>
                      </a:r>
                      <a:endParaRPr lang="en-US" sz="2400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59405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/>
                      <a:r>
                        <a:rPr lang="en-US" sz="2400" kern="1200" dirty="0">
                          <a:solidFill>
                            <a:schemeClr val="tx2"/>
                          </a:solidFill>
                        </a:rPr>
                        <a:t>System Organization</a:t>
                      </a:r>
                      <a:endParaRPr 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Classes galore, divide files into folders</a:t>
                      </a:r>
                      <a:endParaRPr lang="en-US" sz="2400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26329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2"/>
                          </a:solidFill>
                        </a:rPr>
                        <a:t>Inheritance</a:t>
                      </a:r>
                      <a:endParaRPr 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Don’t use it for code reuse. Composition!</a:t>
                      </a:r>
                      <a:endParaRPr lang="en-US" sz="2400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64018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2"/>
                          </a:solidFill>
                        </a:rPr>
                        <a:t>Refactor, refactor</a:t>
                      </a:r>
                      <a:endParaRPr 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Get addicted. (You will need tests)</a:t>
                      </a:r>
                      <a:endParaRPr lang="en-US" sz="2400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0955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2"/>
                          </a:solidFill>
                        </a:rPr>
                        <a:t>Decoupling</a:t>
                      </a:r>
                      <a:endParaRPr 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Coming up, with dependency injection!</a:t>
                      </a:r>
                      <a:endParaRPr lang="en-US" sz="2400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874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49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Addressing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Break large solutions into smaller components</a:t>
            </a:r>
          </a:p>
          <a:p>
            <a:r>
              <a:rPr lang="en-US" dirty="0"/>
              <a:t>Each component should have:</a:t>
            </a:r>
          </a:p>
          <a:p>
            <a:pPr lvl="1"/>
            <a:r>
              <a:rPr lang="en-US" dirty="0"/>
              <a:t>one responsibility</a:t>
            </a:r>
          </a:p>
          <a:p>
            <a:pPr lvl="1"/>
            <a:r>
              <a:rPr lang="en-US" dirty="0"/>
              <a:t>a clear and simple interface</a:t>
            </a:r>
          </a:p>
          <a:p>
            <a:pPr lvl="1"/>
            <a:r>
              <a:rPr lang="en-US" dirty="0"/>
              <a:t>tests that use the interface</a:t>
            </a:r>
          </a:p>
          <a:p>
            <a:r>
              <a:rPr lang="en-US" dirty="0"/>
              <a:t>Each component should use</a:t>
            </a:r>
          </a:p>
          <a:p>
            <a:pPr lvl="1"/>
            <a:r>
              <a:rPr lang="en-US" dirty="0"/>
              <a:t>only a small number of other components</a:t>
            </a:r>
          </a:p>
          <a:p>
            <a:pPr lvl="1"/>
            <a:r>
              <a:rPr lang="en-US" dirty="0"/>
              <a:t>the public interface of other components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FDC81-17DE-D1F0-278F-C3FBB4CBA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>
            <a:extLst>
              <a:ext uri="{FF2B5EF4-FFF2-40B4-BE49-F238E27FC236}">
                <a16:creationId xmlns:a16="http://schemas.microsoft.com/office/drawing/2014/main" id="{F640907C-624E-3FE7-0151-F30F3379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dirty="0"/>
              <a:t>Benefits of reduced complexity</a:t>
            </a:r>
          </a:p>
        </p:txBody>
      </p:sp>
      <p:sp>
        <p:nvSpPr>
          <p:cNvPr id="134" name="PlaceHolder 2">
            <a:extLst>
              <a:ext uri="{FF2B5EF4-FFF2-40B4-BE49-F238E27FC236}">
                <a16:creationId xmlns:a16="http://schemas.microsoft.com/office/drawing/2014/main" id="{63F1DFF8-263B-2AE8-AF7F-3D23FB704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  <a:ln w="0">
            <a:noFill/>
          </a:ln>
        </p:spPr>
        <p:txBody>
          <a:bodyPr anchor="t">
            <a:normAutofit lnSpcReduction="10000"/>
          </a:bodyPr>
          <a:lstStyle/>
          <a:p>
            <a:r>
              <a:rPr lang="en-US" dirty="0"/>
              <a:t>Testability</a:t>
            </a:r>
          </a:p>
          <a:p>
            <a:pPr lvl="1"/>
            <a:r>
              <a:rPr lang="en-US" dirty="0"/>
              <a:t>Components with a single responsibility and a clear contract can easily be held responsible.</a:t>
            </a:r>
          </a:p>
          <a:p>
            <a:r>
              <a:rPr lang="en-US" dirty="0"/>
              <a:t>Extensibility</a:t>
            </a:r>
          </a:p>
          <a:p>
            <a:pPr lvl="1"/>
            <a:r>
              <a:rPr lang="en-US" dirty="0"/>
              <a:t>Abstractions are extension points. New implementations do not affect other components.</a:t>
            </a:r>
          </a:p>
          <a:p>
            <a:r>
              <a:rPr lang="en-US" dirty="0"/>
              <a:t>Readability</a:t>
            </a:r>
          </a:p>
          <a:p>
            <a:pPr lvl="1"/>
            <a:r>
              <a:rPr lang="en-US" dirty="0"/>
              <a:t>Smaller, isolated functionality is easier to reason about</a:t>
            </a:r>
          </a:p>
        </p:txBody>
      </p:sp>
    </p:spTree>
    <p:extLst>
      <p:ext uri="{BB962C8B-B14F-4D97-AF65-F5344CB8AC3E}">
        <p14:creationId xmlns:p14="http://schemas.microsoft.com/office/powerpoint/2010/main" val="320541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6716C-4869-3AC0-48EF-092C81076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>
            <a:extLst>
              <a:ext uri="{FF2B5EF4-FFF2-40B4-BE49-F238E27FC236}">
                <a16:creationId xmlns:a16="http://schemas.microsoft.com/office/drawing/2014/main" id="{6743CCFE-B6EB-EE7E-F65E-5C50CBB2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dirty="0"/>
              <a:t>Benefits of reduced complexity</a:t>
            </a:r>
          </a:p>
        </p:txBody>
      </p:sp>
      <p:sp>
        <p:nvSpPr>
          <p:cNvPr id="134" name="PlaceHolder 2">
            <a:extLst>
              <a:ext uri="{FF2B5EF4-FFF2-40B4-BE49-F238E27FC236}">
                <a16:creationId xmlns:a16="http://schemas.microsoft.com/office/drawing/2014/main" id="{E65F62D9-F2BE-7AD5-F519-4D617452C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  <a:ln w="0">
            <a:noFill/>
          </a:ln>
        </p:spPr>
        <p:txBody>
          <a:bodyPr anchor="t">
            <a:normAutofit/>
          </a:bodyPr>
          <a:lstStyle/>
          <a:p>
            <a:r>
              <a:rPr lang="en-US" dirty="0"/>
              <a:t>Maintainability</a:t>
            </a:r>
          </a:p>
          <a:p>
            <a:pPr lvl="1"/>
            <a:r>
              <a:rPr lang="en-US" dirty="0"/>
              <a:t>Easier to read is easier to understand. </a:t>
            </a:r>
          </a:p>
          <a:p>
            <a:pPr lvl="1"/>
            <a:r>
              <a:rPr lang="en-US" dirty="0"/>
              <a:t>Easier to test is safer to change without regression.</a:t>
            </a:r>
          </a:p>
          <a:p>
            <a:r>
              <a:rPr lang="en-US" dirty="0"/>
              <a:t>Reusability</a:t>
            </a:r>
          </a:p>
          <a:p>
            <a:pPr lvl="1"/>
            <a:r>
              <a:rPr lang="en-US" dirty="0"/>
              <a:t>Components with fewer dependencies carry less “baggage”. </a:t>
            </a:r>
          </a:p>
          <a:p>
            <a:pPr lvl="1"/>
            <a:r>
              <a:rPr lang="en-US" dirty="0"/>
              <a:t>Components with a clear contract are easier to “sell”.</a:t>
            </a:r>
          </a:p>
        </p:txBody>
      </p:sp>
    </p:spTree>
    <p:extLst>
      <p:ext uri="{BB962C8B-B14F-4D97-AF65-F5344CB8AC3E}">
        <p14:creationId xmlns:p14="http://schemas.microsoft.com/office/powerpoint/2010/main" val="13129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C3AEB-4320-10D4-6127-8F5FA1E25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>
            <a:extLst>
              <a:ext uri="{FF2B5EF4-FFF2-40B4-BE49-F238E27FC236}">
                <a16:creationId xmlns:a16="http://schemas.microsoft.com/office/drawing/2014/main" id="{9770D17E-E578-0807-7009-DD2FFEE9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dirty="0"/>
              <a:t>The Principles You Need to Know</a:t>
            </a:r>
          </a:p>
        </p:txBody>
      </p:sp>
      <p:sp>
        <p:nvSpPr>
          <p:cNvPr id="134" name="PlaceHolder 2">
            <a:extLst>
              <a:ext uri="{FF2B5EF4-FFF2-40B4-BE49-F238E27FC236}">
                <a16:creationId xmlns:a16="http://schemas.microsoft.com/office/drawing/2014/main" id="{FA03DD53-782F-45A0-3865-1AEFB44FF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  <a:ln w="0">
            <a:noFill/>
          </a:ln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The Single Responsibility Principle</a:t>
            </a:r>
          </a:p>
          <a:p>
            <a:r>
              <a:rPr lang="en-US" dirty="0">
                <a:solidFill>
                  <a:schemeClr val="tx2"/>
                </a:solidFill>
              </a:rPr>
              <a:t>Encapsulation</a:t>
            </a:r>
          </a:p>
          <a:p>
            <a:r>
              <a:rPr lang="en-US" dirty="0">
                <a:solidFill>
                  <a:schemeClr val="tx2"/>
                </a:solidFill>
              </a:rPr>
              <a:t>Prefer Composition over Inheritance</a:t>
            </a:r>
          </a:p>
          <a:p>
            <a:r>
              <a:rPr lang="en-US" dirty="0">
                <a:solidFill>
                  <a:schemeClr val="tx2"/>
                </a:solidFill>
              </a:rPr>
              <a:t>The Open Closed Principle</a:t>
            </a:r>
          </a:p>
          <a:p>
            <a:r>
              <a:rPr lang="en-US" dirty="0">
                <a:solidFill>
                  <a:schemeClr val="tx2"/>
                </a:solidFill>
              </a:rPr>
              <a:t>Immutability is your friend</a:t>
            </a:r>
          </a:p>
          <a:p>
            <a:r>
              <a:rPr lang="en-US" dirty="0">
                <a:solidFill>
                  <a:schemeClr val="tx2"/>
                </a:solidFill>
              </a:rPr>
              <a:t>System Organization and Maintenance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945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Single Responsibility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Classes and methods should have only one responsibility.</a:t>
            </a:r>
          </a:p>
          <a:p>
            <a:r>
              <a:rPr lang="en-US" dirty="0">
                <a:solidFill>
                  <a:schemeClr val="tx2"/>
                </a:solidFill>
              </a:rPr>
              <a:t>Horizontally: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Implement one feature</a:t>
            </a:r>
          </a:p>
          <a:p>
            <a:r>
              <a:rPr lang="en-US" dirty="0">
                <a:solidFill>
                  <a:schemeClr val="tx2"/>
                </a:solidFill>
              </a:rPr>
              <a:t>Vertically: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One level of abstraction</a:t>
            </a:r>
          </a:p>
          <a:p>
            <a:r>
              <a:rPr lang="en-US" dirty="0">
                <a:solidFill>
                  <a:schemeClr val="tx2"/>
                </a:solidFill>
              </a:rPr>
              <a:t>Try to state the responsibility without using the word “and”.</a:t>
            </a:r>
          </a:p>
          <a:p>
            <a:pPr lvl="1"/>
            <a:endParaRPr lang="en-US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2743200" y="6243638"/>
            <a:ext cx="4572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4586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6A7195-A5E3-B0E7-DDD9-6A3DED938EB3}"/>
              </a:ext>
            </a:extLst>
          </p:cNvPr>
          <p:cNvSpPr txBox="1">
            <a:spLocks/>
          </p:cNvSpPr>
          <p:nvPr/>
        </p:nvSpPr>
        <p:spPr>
          <a:xfrm>
            <a:off x="304800" y="256703"/>
            <a:ext cx="3200400" cy="65349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/>
            <a:r>
              <a:rPr lang="en-US" sz="2800" dirty="0"/>
              <a:t>Too long</a:t>
            </a:r>
          </a:p>
          <a:p>
            <a:pPr marL="400050"/>
            <a:r>
              <a:rPr lang="en-US" sz="2800" dirty="0"/>
              <a:t>Too much detail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DEA7EA-E236-8E86-B582-20804E613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28600"/>
            <a:ext cx="5105400" cy="6534913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4982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5570</TotalTime>
  <Words>1377</Words>
  <Application>Microsoft Office PowerPoint</Application>
  <PresentationFormat>On-screen Show (4:3)</PresentationFormat>
  <Paragraphs>211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Aptos</vt:lpstr>
      <vt:lpstr>Arial</vt:lpstr>
      <vt:lpstr>Calibri</vt:lpstr>
      <vt:lpstr>Office Theme</vt:lpstr>
      <vt:lpstr>The Principles You Need to Know   (and those you should forget)</vt:lpstr>
      <vt:lpstr>Agenda</vt:lpstr>
      <vt:lpstr>Causes of Complexity</vt:lpstr>
      <vt:lpstr>Addressing complexity</vt:lpstr>
      <vt:lpstr>Benefits of reduced complexity</vt:lpstr>
      <vt:lpstr>Benefits of reduced complexity</vt:lpstr>
      <vt:lpstr>The Principles You Need to Know</vt:lpstr>
      <vt:lpstr>The Single Responsibility Principle</vt:lpstr>
      <vt:lpstr>PowerPoint Presentation</vt:lpstr>
      <vt:lpstr>PowerPoint Presentation</vt:lpstr>
      <vt:lpstr>PowerPoint Presentation</vt:lpstr>
      <vt:lpstr>The Single Responsibility Principle</vt:lpstr>
      <vt:lpstr>The Single Responsibility Principle</vt:lpstr>
      <vt:lpstr>PowerPoint Presentation</vt:lpstr>
      <vt:lpstr>PowerPoint Presentation</vt:lpstr>
      <vt:lpstr>Encapsulation</vt:lpstr>
      <vt:lpstr>Two types of inheritance</vt:lpstr>
      <vt:lpstr>Polymorphism: Benefits</vt:lpstr>
      <vt:lpstr>Polymorphism: Pitfalls?</vt:lpstr>
      <vt:lpstr>Inheritance for Code Reuse: Benefits</vt:lpstr>
      <vt:lpstr>Inheritance for Code Reuse: Pitfalls!</vt:lpstr>
      <vt:lpstr>Inheritance for Code Reuse: Pitfalls!</vt:lpstr>
      <vt:lpstr>And it gets worse</vt:lpstr>
      <vt:lpstr>Summary so far</vt:lpstr>
      <vt:lpstr>Prefer Composition over Inheritance</vt:lpstr>
      <vt:lpstr>Base class becomes a member</vt:lpstr>
      <vt:lpstr>Derived class becomes a member</vt:lpstr>
      <vt:lpstr>Derived class becomes a member</vt:lpstr>
      <vt:lpstr>The Open Closed Principle</vt:lpstr>
      <vt:lpstr>Immutability is your friend</vt:lpstr>
      <vt:lpstr>Immutability in C++</vt:lpstr>
      <vt:lpstr>System Organization</vt:lpstr>
      <vt:lpstr>Refactoring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Sackstein</dc:creator>
  <cp:lastModifiedBy>David Sackstein</cp:lastModifiedBy>
  <cp:revision>779</cp:revision>
  <dcterms:created xsi:type="dcterms:W3CDTF">2018-03-26T13:04:32Z</dcterms:created>
  <dcterms:modified xsi:type="dcterms:W3CDTF">2025-07-19T20:47:01Z</dcterms:modified>
</cp:coreProperties>
</file>