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82" r:id="rId4"/>
    <p:sldId id="287" r:id="rId5"/>
    <p:sldId id="283" r:id="rId6"/>
    <p:sldId id="279" r:id="rId7"/>
    <p:sldId id="284" r:id="rId8"/>
    <p:sldId id="285" r:id="rId9"/>
    <p:sldId id="286" r:id="rId10"/>
    <p:sldId id="288" r:id="rId11"/>
    <p:sldId id="289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660" autoAdjust="0"/>
  </p:normalViewPr>
  <p:slideViewPr>
    <p:cSldViewPr>
      <p:cViewPr varScale="1">
        <p:scale>
          <a:sx n="90" d="100"/>
          <a:sy n="90" d="100"/>
        </p:scale>
        <p:origin x="1178" y="3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960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4662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373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94CE6AF-D938-7C85-3949-7D2A7663097B}"/>
              </a:ext>
            </a:extLst>
          </p:cNvPr>
          <p:cNvSpPr/>
          <p:nvPr userDrawn="1"/>
        </p:nvSpPr>
        <p:spPr>
          <a:xfrm flipV="1">
            <a:off x="457200" y="1324294"/>
            <a:ext cx="82296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30000">
                <a:srgbClr val="0070C0"/>
              </a:gs>
              <a:gs pos="60000">
                <a:schemeClr val="accent1">
                  <a:tint val="23500"/>
                  <a:satMod val="160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3218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2577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56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762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93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7840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36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9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982D4-381D-4B7B-A1A5-B3B6E72EF21D}" type="datetimeFigureOut">
              <a:rPr lang="en-US" smtClean="0"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9E1C58-9764-4FBC-AFC2-4E640D57BF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543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Object Oriented Design and C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886DCAD-DBB1-9DE7-71F2-F6B8D77DDB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953000"/>
            <a:ext cx="6400800" cy="838200"/>
          </a:xfrm>
        </p:spPr>
        <p:txBody>
          <a:bodyPr/>
          <a:lstStyle/>
          <a:p>
            <a:r>
              <a:rPr lang="en-US" dirty="0"/>
              <a:t>David Sackstein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8CEE2F-B409-CB85-BA5D-5D85257E71D8}"/>
              </a:ext>
            </a:extLst>
          </p:cNvPr>
          <p:cNvSpPr txBox="1"/>
          <p:nvPr/>
        </p:nvSpPr>
        <p:spPr>
          <a:xfrm>
            <a:off x="3581400" y="5774267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>
                    <a:tint val="75000"/>
                  </a:schemeClr>
                </a:solidFill>
              </a:rPr>
              <a:t>All rights reserved</a:t>
            </a:r>
          </a:p>
        </p:txBody>
      </p:sp>
    </p:spTree>
    <p:extLst>
      <p:ext uri="{BB962C8B-B14F-4D97-AF65-F5344CB8AC3E}">
        <p14:creationId xmlns:p14="http://schemas.microsoft.com/office/powerpoint/2010/main" val="16823014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84A49-4175-C5F0-3B73-C2CBF5BCBD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2EC7B80-5D27-13EB-9809-459F38EF9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like in C++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DE32F61-6AEF-E2B8-D72D-F4A039E2D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1524000"/>
            <a:ext cx="5170618" cy="4419983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4B3432-3E5F-C388-EF00-3A866C9595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6239" y="5478795"/>
            <a:ext cx="5665961" cy="1143099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9393994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455E0-6232-3F2A-A371-0A48AEFEE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FC68F-8704-A4D4-8C0C-461910FB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The principles of OOD are useful in C too.</a:t>
            </a:r>
          </a:p>
          <a:p>
            <a:r>
              <a:rPr lang="en-US" dirty="0">
                <a:solidFill>
                  <a:schemeClr val="accent1"/>
                </a:solidFill>
              </a:rPr>
              <a:t>The problem is that you need to do a lot of work yourself, and also the compiler does not force you to write correctly.</a:t>
            </a:r>
          </a:p>
          <a:p>
            <a:r>
              <a:rPr lang="en-US" dirty="0">
                <a:solidFill>
                  <a:schemeClr val="accent1"/>
                </a:solidFill>
              </a:rPr>
              <a:t>But you should write constructors, destructors and use the static keyword to hide symbols</a:t>
            </a:r>
          </a:p>
          <a:p>
            <a:r>
              <a:rPr lang="en-US" dirty="0">
                <a:solidFill>
                  <a:schemeClr val="accent1"/>
                </a:solidFill>
              </a:rPr>
              <a:t>You can implement interfaces as structs of function pointers.</a:t>
            </a:r>
          </a:p>
          <a:p>
            <a:r>
              <a:rPr lang="en-US" dirty="0">
                <a:solidFill>
                  <a:schemeClr val="accent1"/>
                </a:solidFill>
              </a:rPr>
              <a:t>Due to interop of C and C++ you can migrate incrementally (you can use shared libraries to help here).</a:t>
            </a:r>
          </a:p>
          <a:p>
            <a:endParaRPr lang="en-US" dirty="0">
              <a:solidFill>
                <a:schemeClr val="accent1"/>
              </a:solidFill>
            </a:endParaRP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25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 and C++ interoperability</a:t>
            </a:r>
          </a:p>
          <a:p>
            <a:r>
              <a:rPr lang="en-US" dirty="0">
                <a:solidFill>
                  <a:schemeClr val="accent1"/>
                </a:solidFill>
              </a:rPr>
              <a:t>A gradual migration to C++</a:t>
            </a:r>
          </a:p>
          <a:p>
            <a:r>
              <a:rPr lang="en-US" dirty="0">
                <a:solidFill>
                  <a:schemeClr val="accent1"/>
                </a:solidFill>
              </a:rPr>
              <a:t>Calling C code from C++</a:t>
            </a:r>
          </a:p>
          <a:p>
            <a:r>
              <a:rPr lang="en-US" dirty="0">
                <a:solidFill>
                  <a:schemeClr val="accent1"/>
                </a:solidFill>
              </a:rPr>
              <a:t>Calling C++ code from C</a:t>
            </a:r>
          </a:p>
          <a:p>
            <a:r>
              <a:rPr lang="en-US" dirty="0">
                <a:solidFill>
                  <a:schemeClr val="accent1"/>
                </a:solidFill>
              </a:rPr>
              <a:t>Defining an object in C</a:t>
            </a:r>
          </a:p>
          <a:p>
            <a:r>
              <a:rPr lang="en-US" dirty="0">
                <a:solidFill>
                  <a:schemeClr val="accent1"/>
                </a:solidFill>
              </a:rPr>
              <a:t>Interfaces in C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65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8A86F-FE99-09A3-D8A2-B7AAA4270A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80EDA-A495-E0B6-86B8-A193D8DAB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Interop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CD091E2-4343-50B0-DBA1-524285FF77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C++ is a superset of C </a:t>
            </a:r>
          </a:p>
          <a:p>
            <a:r>
              <a:rPr lang="en-US" dirty="0">
                <a:solidFill>
                  <a:schemeClr val="accent1"/>
                </a:solidFill>
              </a:rPr>
              <a:t>The two languages can be used in the same project (executable, shared library).</a:t>
            </a:r>
          </a:p>
          <a:p>
            <a:r>
              <a:rPr lang="en-US" dirty="0">
                <a:solidFill>
                  <a:schemeClr val="accent1"/>
                </a:solidFill>
              </a:rPr>
              <a:t>This makes it easy to migrate a C project to C++ in small steps.</a:t>
            </a:r>
          </a:p>
        </p:txBody>
      </p:sp>
    </p:spTree>
    <p:extLst>
      <p:ext uri="{BB962C8B-B14F-4D97-AF65-F5344CB8AC3E}">
        <p14:creationId xmlns:p14="http://schemas.microsoft.com/office/powerpoint/2010/main" val="2373936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64A13A-C876-9C12-37BB-478C939A0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6F0DD-726D-1DEB-BE8E-8CDE93DCD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Calling C code from C++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30C81E-3146-405A-2678-858ED67DCF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 C++ function names are not what they seem.</a:t>
            </a:r>
          </a:p>
          <a:p>
            <a:r>
              <a:rPr lang="en-US" dirty="0">
                <a:solidFill>
                  <a:schemeClr val="accent1"/>
                </a:solidFill>
              </a:rPr>
              <a:t>They are mangled to include information about the arguments and their types.</a:t>
            </a:r>
          </a:p>
          <a:p>
            <a:r>
              <a:rPr lang="en-US" dirty="0">
                <a:solidFill>
                  <a:schemeClr val="accent1"/>
                </a:solidFill>
              </a:rPr>
              <a:t>You can prevent the compiler from mangling names using extern “C” {}</a:t>
            </a:r>
          </a:p>
          <a:p>
            <a:r>
              <a:rPr lang="en-US" dirty="0">
                <a:solidFill>
                  <a:schemeClr val="accent1"/>
                </a:solidFill>
              </a:rPr>
              <a:t>To call the functions in </a:t>
            </a:r>
            <a:r>
              <a:rPr lang="en-US" dirty="0" err="1">
                <a:solidFill>
                  <a:schemeClr val="accent1"/>
                </a:solidFill>
              </a:rPr>
              <a:t>c.h</a:t>
            </a:r>
            <a:r>
              <a:rPr lang="en-US" dirty="0">
                <a:solidFill>
                  <a:schemeClr val="accent1"/>
                </a:solidFill>
              </a:rPr>
              <a:t> from </a:t>
            </a:r>
            <a:r>
              <a:rPr lang="en-US" dirty="0" err="1">
                <a:solidFill>
                  <a:schemeClr val="accent1"/>
                </a:solidFill>
              </a:rPr>
              <a:t>c++</a:t>
            </a:r>
            <a:r>
              <a:rPr lang="en-US" dirty="0">
                <a:solidFill>
                  <a:schemeClr val="accent1"/>
                </a:solidFill>
              </a:rPr>
              <a:t> you need to wrap the inclusion of </a:t>
            </a:r>
            <a:r>
              <a:rPr lang="en-US" dirty="0" err="1">
                <a:solidFill>
                  <a:schemeClr val="accent1"/>
                </a:solidFill>
              </a:rPr>
              <a:t>c.h</a:t>
            </a:r>
            <a:r>
              <a:rPr lang="en-US" dirty="0">
                <a:solidFill>
                  <a:schemeClr val="accent1"/>
                </a:solidFill>
              </a:rPr>
              <a:t> with extern “C” {}</a:t>
            </a:r>
          </a:p>
        </p:txBody>
      </p:sp>
    </p:spTree>
    <p:extLst>
      <p:ext uri="{BB962C8B-B14F-4D97-AF65-F5344CB8AC3E}">
        <p14:creationId xmlns:p14="http://schemas.microsoft.com/office/powerpoint/2010/main" val="17795816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4158F-E198-56AD-69BD-2C9F1A45AC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BA216-37BB-9B82-9AA5-59A617888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Calling C++ code from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5ED43E-8D5D-7388-89E3-64E9F652EB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967" y="1600200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1"/>
                </a:solidFill>
              </a:rPr>
              <a:t>For the same reason, you can only call a C++ method from C if it is not name-mangled (or you know it mangled name).</a:t>
            </a:r>
          </a:p>
          <a:p>
            <a:r>
              <a:rPr lang="en-US" dirty="0">
                <a:solidFill>
                  <a:schemeClr val="accent1"/>
                </a:solidFill>
              </a:rPr>
              <a:t>For C++ methods wrap the declaration in the header and the implementation in extern “C”</a:t>
            </a:r>
          </a:p>
          <a:p>
            <a:r>
              <a:rPr lang="en-US" dirty="0">
                <a:solidFill>
                  <a:schemeClr val="accent1"/>
                </a:solidFill>
              </a:rPr>
              <a:t>As extern “C” is invalid syntax in C, wrap its use with ifdef __</a:t>
            </a:r>
            <a:r>
              <a:rPr lang="en-US" dirty="0" err="1">
                <a:solidFill>
                  <a:schemeClr val="accent1"/>
                </a:solidFill>
              </a:rPr>
              <a:t>cplusplus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3B98506-173F-F0A9-A17C-56960850A4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4233" y="0"/>
            <a:ext cx="9144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solidFill>
                  <a:srgbClr val="000000"/>
                </a:solidFill>
                <a:effectLst/>
                <a:latin typeface="JetBrains Mono"/>
              </a:rPr>
              <a:t>__cplusplus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0541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AF0DC-01F8-8092-6797-1FEC442C4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412BC-108D-9ED3-FEBF-1F012395E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Defining an object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2B50A-A789-E808-7FFB-AE7406E42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accent1"/>
                </a:solidFill>
              </a:rPr>
              <a:t>In a header define a struct.</a:t>
            </a:r>
          </a:p>
          <a:p>
            <a:r>
              <a:rPr lang="en-US" dirty="0">
                <a:solidFill>
                  <a:schemeClr val="accent1"/>
                </a:solidFill>
              </a:rPr>
              <a:t>In a c file with the same name, define methods that accept a pointer to the struct as their first parameter (you can call it ‘this’).</a:t>
            </a:r>
          </a:p>
          <a:p>
            <a:r>
              <a:rPr lang="en-US" dirty="0">
                <a:solidFill>
                  <a:schemeClr val="accent1"/>
                </a:solidFill>
              </a:rPr>
              <a:t>Define a constructor and a destructor</a:t>
            </a:r>
          </a:p>
          <a:p>
            <a:r>
              <a:rPr lang="en-US" dirty="0">
                <a:solidFill>
                  <a:schemeClr val="accent1"/>
                </a:solidFill>
              </a:rPr>
              <a:t>In the header declare the methods you want public.</a:t>
            </a:r>
          </a:p>
          <a:p>
            <a:r>
              <a:rPr lang="en-US" dirty="0">
                <a:solidFill>
                  <a:schemeClr val="accent1"/>
                </a:solidFill>
              </a:rPr>
              <a:t>Do not declare the methods you want private </a:t>
            </a:r>
          </a:p>
          <a:p>
            <a:r>
              <a:rPr lang="en-US" dirty="0">
                <a:solidFill>
                  <a:schemeClr val="accent1"/>
                </a:solidFill>
              </a:rPr>
              <a:t>In the source file mark the methods you want private as static.</a:t>
            </a:r>
          </a:p>
          <a:p>
            <a:r>
              <a:rPr lang="en-US" dirty="0">
                <a:solidFill>
                  <a:schemeClr val="accent1"/>
                </a:solidFill>
              </a:rPr>
              <a:t>You can define an interface as a struct containing pointers to functions.</a:t>
            </a:r>
          </a:p>
          <a:p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44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1B8179-2A90-1B02-4E9E-FA444F2C5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7A78555-C964-1201-AACF-DA8C1D2B7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18" y="1752600"/>
            <a:ext cx="8356364" cy="3543521"/>
          </a:xfrm>
          <a:prstGeom prst="rect">
            <a:avLst/>
          </a:prstGeom>
          <a:ln w="6350">
            <a:solidFill>
              <a:schemeClr val="accent1"/>
            </a:solidFill>
          </a:ln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0A8C738A-309B-2ECA-F45A-482B96B09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ILogger</a:t>
            </a:r>
            <a:r>
              <a:rPr lang="en-US" dirty="0"/>
              <a:t> interface</a:t>
            </a:r>
          </a:p>
        </p:txBody>
      </p:sp>
    </p:spTree>
    <p:extLst>
      <p:ext uri="{BB962C8B-B14F-4D97-AF65-F5344CB8AC3E}">
        <p14:creationId xmlns:p14="http://schemas.microsoft.com/office/powerpoint/2010/main" val="10718005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1CEEF-ED28-8C6C-E39A-DE767BE91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85185BD6-C6BD-1738-84CD-97F37D497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FileLogger</a:t>
            </a:r>
            <a:r>
              <a:rPr lang="en-US" dirty="0"/>
              <a:t> implementation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CD8C5DA-CEE9-E839-8384-C2660989A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417638"/>
            <a:ext cx="6458510" cy="53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28831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EECCA-E80D-8529-4EBB-733043DF8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B1E54E-BCC5-E8F7-C115-70AF7D80E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FileLogger</a:t>
            </a:r>
            <a:r>
              <a:rPr lang="en-US" dirty="0"/>
              <a:t> implementation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119B4C-1A0A-C0FE-CB1A-FBE1032410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799" y="1586705"/>
            <a:ext cx="8031833" cy="4433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95322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941</TotalTime>
  <Words>416</Words>
  <Application>Microsoft Office PowerPoint</Application>
  <PresentationFormat>On-screen Show (4:3)</PresentationFormat>
  <Paragraphs>42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JetBrains Mono</vt:lpstr>
      <vt:lpstr>Office Theme</vt:lpstr>
      <vt:lpstr>Object Oriented Design and C</vt:lpstr>
      <vt:lpstr>Agenda</vt:lpstr>
      <vt:lpstr>Interop</vt:lpstr>
      <vt:lpstr>Calling C code from C++</vt:lpstr>
      <vt:lpstr>Calling C++ code from C</vt:lpstr>
      <vt:lpstr>Defining an object in C</vt:lpstr>
      <vt:lpstr>The ILogger interface</vt:lpstr>
      <vt:lpstr>The FileLogger implementation</vt:lpstr>
      <vt:lpstr>The FileLogger implementation</vt:lpstr>
      <vt:lpstr>Use like in C++</vt:lpstr>
      <vt:lpstr>Key Takeaways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Sackstein</dc:creator>
  <cp:lastModifiedBy>David Sackstein</cp:lastModifiedBy>
  <cp:revision>376</cp:revision>
  <dcterms:created xsi:type="dcterms:W3CDTF">2018-03-26T13:04:32Z</dcterms:created>
  <dcterms:modified xsi:type="dcterms:W3CDTF">2025-07-19T20:44:02Z</dcterms:modified>
</cp:coreProperties>
</file>