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wmf" ContentType="image/x-wmf"/>
  <Override PartName="/ppt/media/image5.png" ContentType="image/png"/>
  <Override PartName="/ppt/media/image6.wmf" ContentType="image/x-wmf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26463D-E669-4BDF-A39F-BE51EE7AF8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41A3FF-94E9-4947-8AF0-F4A4227FB3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402A2-F0A5-4F94-8AC8-3BC0312F67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8B4EE6-2D62-4E61-815B-1D465335D88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FF6B46-11C9-4B17-B18F-6E8B27D1DA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FF06A9-5D62-484D-9BFA-8B04ED9199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358C81-3C63-4AA6-AC0B-94B2A757D2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E60D25-0B61-405E-9AFF-DBE563C7A83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6A7110-0FB5-44C1-908F-E48FCA18F1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B7D5B0-1E93-49FD-B0E8-4136559768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77EF84-A644-4C13-BD40-B166F47E71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78B806-1BB9-457C-86AA-E14A454BDE7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23F5C7-B638-441C-9AC4-ECABE8C975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4AFA19-B806-4B37-A788-4C774EBEBA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FE06D4-D826-4216-8CD8-51CDC7FADAF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8DFA31-E3B0-4C73-ABB3-5BDFB53F77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73F69E-AAC1-41B6-94F4-8AC520741F5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20BF80-6DE4-48EF-BD33-5BB4EA2183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6827DFB-029A-4E7B-87E1-5CAD08BE4C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E63CA0-8A61-4904-B4D5-24298D2B5D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9680399-B129-4F6B-A7B3-8FE97F2AB7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13480B9-B41B-473E-A4CA-8B384F4033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ABC77A-E2C9-459B-AD03-DDD4B9D9F2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3FF8A01-0C3B-404C-8561-DF8FD08E00E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6D1342-D55A-4421-9328-CCE4B8F7BB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09ECF3A-7AD1-4BCF-A7C5-160AE6BD39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DE0013-47DD-4FFD-A2D5-F03972A909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5B6F3D-4FC4-456B-8042-0E31B772B4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2CDAFF4-0FB4-44B3-BAAF-E70D1EB436A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2244363-B545-4404-AE56-20915F58D6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4B506FD-FFAF-4BB0-BA8C-EA23E28D4C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DF7174-AA54-40C8-B070-8B7D88E364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859214-AE70-4280-94E5-647098B968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55B453-DCC8-456F-82AB-5EC67BFEC88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C48719-7C2E-49C8-8473-29296D90C1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03C757-E28B-4FC6-A70E-6537CC5A02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66F94D6B-9D5B-47BF-8D26-B7B46B9ACB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79376F67-8F68-423E-B2E2-27E77A21BA4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fld id="{AA36DB57-5584-419F-9A36-A582CBEA672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wmf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An Anatomy of Inheritance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79880" y="4383360"/>
            <a:ext cx="9143640" cy="46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Sackstein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"/>
          <p:cNvPicPr/>
          <p:nvPr/>
        </p:nvPicPr>
        <p:blipFill>
          <a:blip r:embed="rId1"/>
          <a:stretch/>
        </p:blipFill>
        <p:spPr>
          <a:xfrm>
            <a:off x="1371600" y="1143000"/>
            <a:ext cx="6040440" cy="5429160"/>
          </a:xfrm>
          <a:prstGeom prst="rect">
            <a:avLst/>
          </a:prstGeom>
          <a:ln w="0">
            <a:noFill/>
          </a:ln>
        </p:spPr>
      </p:pic>
      <p:sp>
        <p:nvSpPr>
          <p:cNvPr id="141" name="Title 4"/>
          <p:cNvSpPr txBox="1"/>
          <p:nvPr/>
        </p:nvSpPr>
        <p:spPr>
          <a:xfrm>
            <a:off x="1803960" y="289800"/>
            <a:ext cx="8666280" cy="45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Base class uses derived class</a:t>
            </a:r>
            <a:endParaRPr b="0" lang="en-US" sz="2800" spc="-1" strike="noStrike">
              <a:solidFill>
                <a:srgbClr val="000000"/>
              </a:solidFill>
              <a:latin typeface="aak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accent6"/>
                </a:solidFill>
                <a:latin typeface="Calibri Light"/>
              </a:rPr>
              <a:t>Polymorphism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: Benefits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Users of the interface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cannot see the 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Users of the interface can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clearly see the contract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the purest and most distilled example of encapsulation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Benefits of encapsulation: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Testability: Replacement of implementations using mocks.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Extensibility: Upgrading implementations without rebuilding the caller.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accent6"/>
                </a:solidFill>
                <a:latin typeface="Calibri Light"/>
              </a:rPr>
              <a:t>Polymorphism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: Costs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Users of the interface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Calibri"/>
              </a:rPr>
              <a:t>cannot see the 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may make it difficult to fully understand the code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this should not come as a surprise because the assumption is: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That the caller code is easy to understand without seeing the implementation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This is a way of saying that caller and callee are decoupled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It’s a trade-off (is decoupling good or bad?)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is such a thing as over abstraction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(Just like there is such a thing as doing too much sports)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accent6"/>
                </a:solidFill>
                <a:latin typeface="Calibri Light"/>
              </a:rPr>
              <a:t>Inheritance of Implementation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: Benefits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Avoids code duplication by: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Moving common code into the base class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Moves varying code into derived classes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can call the implementation without specifying the name of an object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But that’s it. It has: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benefit for testability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benefit for extensibility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 benefit for readability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10491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accent6"/>
                </a:solidFill>
                <a:latin typeface="Calibri Light"/>
              </a:rPr>
              <a:t>Inheritance of Implementation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: Costs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introduces coupling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between the derived class and the base class: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Base class behavior can be overridden arbitrarily by any derived class.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(By default, in Java all methods are virtual)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changes can break the base class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These changes can break the derived class (like the example in the video).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limits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reuse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of the derived class. (because it can only be reused if the implementation provided in the base class is desired too).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104912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chemeClr val="accent6"/>
                </a:solidFill>
                <a:latin typeface="Calibri Light"/>
              </a:rPr>
              <a:t>Inheritance of Implementation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: Benefits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breaks encapsulation 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it provides the caller with access to all public members of the implementation class.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It’s like marking your implementation fields and methods </a:t>
            </a:r>
            <a:r>
              <a:rPr b="0" lang="en-US" sz="2800" spc="-1" strike="noStrike">
                <a:solidFill>
                  <a:srgbClr val="0033b3"/>
                </a:solidFill>
                <a:latin typeface="JetBrains Mono"/>
              </a:rPr>
              <a:t>public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limits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testability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of the derived class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 implementation in the base class cannot be replaced by a mock in a test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allows cyclic dependencies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 base class can call the derived class and vice versa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Summary so far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Inheritance of Contract (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polymorphism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Good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Inheritance of Implementation (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code reuse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Bad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would seem that we should never use the keyword </a:t>
            </a:r>
            <a:r>
              <a:rPr b="0" lang="en-US" sz="2800" spc="-1" strike="noStrike">
                <a:solidFill>
                  <a:srgbClr val="0033b3"/>
                </a:solidFill>
                <a:latin typeface="JetBrains Mono"/>
              </a:rPr>
              <a:t>extends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Exception: You can use </a:t>
            </a:r>
            <a:r>
              <a:rPr b="0" lang="en-US" sz="2800" spc="-1" strike="noStrike">
                <a:solidFill>
                  <a:srgbClr val="0033b3"/>
                </a:solidFill>
                <a:latin typeface="JetBrains Mono"/>
              </a:rPr>
              <a:t>extends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between data classes because: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don’t test data classes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are no methods in data classes, so no cycles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Data class expose all their data as public. No need for encapsulation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Prefer </a:t>
            </a:r>
            <a:r>
              <a:rPr b="0" lang="en-US" sz="3600" spc="-1" strike="noStrike">
                <a:solidFill>
                  <a:schemeClr val="accent6"/>
                </a:solidFill>
                <a:latin typeface="Calibri Light"/>
              </a:rPr>
              <a:t>Composition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 over </a:t>
            </a:r>
            <a:r>
              <a:rPr b="0" lang="en-US" sz="3600" spc="-1" strike="noStrike">
                <a:solidFill>
                  <a:schemeClr val="accent6"/>
                </a:solidFill>
                <a:latin typeface="Calibri Light"/>
              </a:rPr>
              <a:t>Inheritance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Composition should be used to implement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code reuse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Everywhere you use inheritance today you can use composition.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457200" indent="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24"/>
          <p:cNvGrpSpPr/>
          <p:nvPr/>
        </p:nvGrpSpPr>
        <p:grpSpPr>
          <a:xfrm>
            <a:off x="612000" y="1117080"/>
            <a:ext cx="10792080" cy="4922640"/>
            <a:chOff x="612000" y="1117080"/>
            <a:chExt cx="10792080" cy="4922640"/>
          </a:xfrm>
        </p:grpSpPr>
        <p:pic>
          <p:nvPicPr>
            <p:cNvPr id="157" name="Picture 21" descr=""/>
            <p:cNvPicPr/>
            <p:nvPr/>
          </p:nvPicPr>
          <p:blipFill>
            <a:blip r:embed="rId1"/>
            <a:stretch/>
          </p:blipFill>
          <p:spPr>
            <a:xfrm>
              <a:off x="694080" y="1117080"/>
              <a:ext cx="10710000" cy="4922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8" name="Picture 23" descr=""/>
            <p:cNvPicPr/>
            <p:nvPr/>
          </p:nvPicPr>
          <p:blipFill>
            <a:blip r:embed="rId2"/>
            <a:stretch/>
          </p:blipFill>
          <p:spPr>
            <a:xfrm>
              <a:off x="612000" y="1133280"/>
              <a:ext cx="589320" cy="190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03240" y="289080"/>
            <a:ext cx="8666280" cy="45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Base class becomes a member</a:t>
            </a:r>
            <a:endParaRPr b="0" lang="en-US" sz="2800" spc="-1" strike="noStrike">
              <a:solidFill>
                <a:srgbClr val="000000"/>
              </a:solidFill>
              <a:latin typeface="aak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1"/>
          <p:cNvSpPr/>
          <p:nvPr/>
        </p:nvSpPr>
        <p:spPr>
          <a:xfrm>
            <a:off x="1803240" y="289080"/>
            <a:ext cx="86662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Derived class becomes a member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roup 8"/>
          <p:cNvGrpSpPr/>
          <p:nvPr/>
        </p:nvGrpSpPr>
        <p:grpSpPr>
          <a:xfrm>
            <a:off x="1015200" y="1122120"/>
            <a:ext cx="10161000" cy="5517000"/>
            <a:chOff x="1015200" y="1122120"/>
            <a:chExt cx="10161000" cy="5517000"/>
          </a:xfrm>
        </p:grpSpPr>
        <p:pic>
          <p:nvPicPr>
            <p:cNvPr id="162" name="Picture 4" descr=""/>
            <p:cNvPicPr/>
            <p:nvPr/>
          </p:nvPicPr>
          <p:blipFill>
            <a:blip r:embed="rId1"/>
            <a:stretch/>
          </p:blipFill>
          <p:spPr>
            <a:xfrm>
              <a:off x="1015200" y="1122120"/>
              <a:ext cx="10161000" cy="5517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3" name="Picture 7" descr=""/>
            <p:cNvPicPr/>
            <p:nvPr/>
          </p:nvPicPr>
          <p:blipFill>
            <a:blip r:embed="rId2"/>
            <a:stretch/>
          </p:blipFill>
          <p:spPr>
            <a:xfrm>
              <a:off x="6776640" y="1341720"/>
              <a:ext cx="2709360" cy="1954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Agenda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do we mean by inheritance?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Single Responsibility Principle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Two types of inheritance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Inheritance of contract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Inheritance of implementation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Benefits and costs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Prefer composition over inheritance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Summary and discussion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Summary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50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Create simple relations between types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relationship is either user/used or contract/implements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51"/>
              </a:spcBef>
              <a:spcAft>
                <a:spcPts val="57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relationship should be unidirectional (no cycles)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Prefer composition over inheritance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composed type should have a clear API,  preferably an interface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51"/>
              </a:spcBef>
              <a:spcAft>
                <a:spcPts val="86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interfaces if decoupling is needed. Don’t worry about over-abstraction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Use extends for data types but not for classes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Noto Sans CJK SC"/>
              </a:rPr>
              <a:t>Surprising, no?</a:t>
            </a: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343400" y="2651040"/>
            <a:ext cx="4191120" cy="123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Discussion</a:t>
            </a:r>
            <a:endParaRPr b="0" lang="en-US" sz="4400" spc="-1" strike="noStrike">
              <a:solidFill>
                <a:srgbClr val="000000"/>
              </a:solidFill>
              <a:latin typeface="aak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What is inheritance?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Inheritance is a powerful tool of the language which provides: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Polymorphism (either through an interface or an abstract class)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Code reuse where methods in the derived call methods in the base (common)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Code reuse where the base calls the derived (the Template Method)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Any combination of the above together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about extension?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Extension is a combination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involves polymorphism and code reuse where the derived calls the base.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The Single Responsibility Principle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Classes, functions, components should do only one thing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Similarly, type relationships should also describe only one thing: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type is the caller and the other is the callee or vice versa. Not both.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type is the client, the other is the server (or implementation).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One type is the interface, the other is the implementation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Relationships should therefore be: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Easy to reason about (a well-defined API, preferably an interface)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Unidirectional (no cycles). You have a cycle? Break it with another type.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Using inheritance..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417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 marL="229680" indent="-22968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Inheritance allows relationships to be cyclic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90120" indent="-22968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base can call the derived and vice versa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90120" indent="-22968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cycle can be long, extending through a long chain of inheritance relations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9680" indent="-22968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Even without cycles, relationships can span across distant classes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9680" indent="-22968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type may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90120" indent="-22968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Represent the API of another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90120" indent="-22968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But also contain part of its implementation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9680" indent="-22968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used freely: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90120" indent="-22968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code is no longer located in one class and becomes difficult understand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90120" indent="-22968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relationship between base and derived are not  clear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90120" indent="-22968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Cyclic dependencies can only be tested together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Two types of inheritance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Inheritance of contract (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polymorphism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33b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</a:rPr>
              <a:t>implement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interface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You could also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</a:rPr>
              <a:t> extend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 purely abstract class (but why would you?)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Oh, because you want to place implementations in the base?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That is a violation of the Single Responsibility Principle for relationships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Inheritance of 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0" descr=""/>
          <p:cNvPicPr/>
          <p:nvPr/>
        </p:nvPicPr>
        <p:blipFill>
          <a:blip r:embed="rId1"/>
          <a:stretch/>
        </p:blipFill>
        <p:spPr>
          <a:xfrm>
            <a:off x="1487520" y="672480"/>
            <a:ext cx="6256440" cy="543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Inheritance of </a:t>
            </a:r>
            <a:r>
              <a:rPr b="0" lang="en-US" sz="3600" spc="-1" strike="noStrike">
                <a:solidFill>
                  <a:srgbClr val="000000"/>
                </a:solidFill>
                <a:latin typeface="Calibri Light"/>
              </a:rPr>
              <a:t>implementation</a:t>
            </a:r>
            <a:endParaRPr b="0" lang="en-US" sz="3600" spc="-1" strike="noStrike">
              <a:solidFill>
                <a:srgbClr val="000000"/>
              </a:solidFill>
              <a:latin typeface="aakar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Derived class calls common code in base class (</a:t>
            </a:r>
            <a:r>
              <a:rPr b="0" lang="en-US" sz="2800" spc="-1" strike="noStrike">
                <a:solidFill>
                  <a:schemeClr val="accent6"/>
                </a:solidFill>
                <a:latin typeface="Calibri"/>
              </a:rPr>
              <a:t>Simple code reuse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33b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</a:rPr>
              <a:t>extends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 class and call method(s) of the base (using </a:t>
            </a:r>
            <a:r>
              <a:rPr b="0" lang="en-US" sz="2400" spc="-1" strike="noStrike">
                <a:solidFill>
                  <a:srgbClr val="0033b3"/>
                </a:solidFill>
                <a:latin typeface="JetBrains Mono"/>
              </a:rPr>
              <a:t>super.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Common code in the base calls the derived (</a:t>
            </a:r>
            <a:r>
              <a:rPr b="0" lang="en-US" sz="2800" spc="-1" strike="noStrike">
                <a:solidFill>
                  <a:schemeClr val="accent6"/>
                </a:solidFill>
                <a:latin typeface="Calibri"/>
              </a:rPr>
              <a:t>Template Method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33b3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33b3"/>
                </a:solidFill>
                <a:latin typeface="JetBrains Mono"/>
              </a:rPr>
              <a:t>extends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an abstract class and override method(s)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Called the Template Method design pattern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99"/>
              </a:spcBef>
              <a:spcAft>
                <a:spcPts val="499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spcAft>
                <a:spcPts val="1001"/>
              </a:spcAft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icture 9" descr=""/>
          <p:cNvPicPr/>
          <p:nvPr/>
        </p:nvPicPr>
        <p:blipFill>
          <a:blip r:embed="rId1"/>
          <a:stretch/>
        </p:blipFill>
        <p:spPr>
          <a:xfrm>
            <a:off x="1371600" y="1162080"/>
            <a:ext cx="6236280" cy="5467320"/>
          </a:xfrm>
          <a:prstGeom prst="rect">
            <a:avLst/>
          </a:prstGeom>
          <a:ln w="0">
            <a:noFill/>
          </a:ln>
        </p:spPr>
      </p:pic>
      <p:sp>
        <p:nvSpPr>
          <p:cNvPr id="139" name="Title 3"/>
          <p:cNvSpPr txBox="1"/>
          <p:nvPr/>
        </p:nvSpPr>
        <p:spPr>
          <a:xfrm>
            <a:off x="1803600" y="289440"/>
            <a:ext cx="8666280" cy="452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 Light"/>
              </a:rPr>
              <a:t>Derived class uses base</a:t>
            </a:r>
            <a:endParaRPr b="0" lang="en-US" sz="2800" spc="-1" strike="noStrike">
              <a:solidFill>
                <a:srgbClr val="000000"/>
              </a:solidFill>
              <a:latin typeface="aaka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Application>LibreOffice/7.5.5.2$Linux_X86_64 LibreOffice_project/50$Build-2</Application>
  <AppVersion>15.0000</AppVersion>
  <Words>924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2023-09-03T19:55:00Z</dcterms:created>
  <dc:creator>David Sackstein</dc:creator>
  <dc:description/>
  <dc:language>en-US</dc:language>
  <cp:lastModifiedBy/>
  <dcterms:modified xsi:type="dcterms:W3CDTF">2023-09-06T11:16:32Z</dcterms:modified>
  <cp:revision>395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20</vt:i4>
  </property>
</Properties>
</file>