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3" r:id="rId1"/>
  </p:sldMasterIdLst>
  <p:notesMasterIdLst>
    <p:notesMasterId r:id="rId58"/>
  </p:notesMasterIdLst>
  <p:handoutMasterIdLst>
    <p:handoutMasterId r:id="rId59"/>
  </p:handoutMasterIdLst>
  <p:sldIdLst>
    <p:sldId id="256" r:id="rId2"/>
    <p:sldId id="453" r:id="rId3"/>
    <p:sldId id="458" r:id="rId4"/>
    <p:sldId id="459" r:id="rId5"/>
    <p:sldId id="460" r:id="rId6"/>
    <p:sldId id="461" r:id="rId7"/>
    <p:sldId id="462" r:id="rId8"/>
    <p:sldId id="463" r:id="rId9"/>
    <p:sldId id="464" r:id="rId10"/>
    <p:sldId id="503" r:id="rId11"/>
    <p:sldId id="504" r:id="rId12"/>
    <p:sldId id="491" r:id="rId13"/>
    <p:sldId id="492" r:id="rId14"/>
    <p:sldId id="498" r:id="rId15"/>
    <p:sldId id="499" r:id="rId16"/>
    <p:sldId id="493" r:id="rId17"/>
    <p:sldId id="500" r:id="rId18"/>
    <p:sldId id="501" r:id="rId19"/>
    <p:sldId id="502" r:id="rId20"/>
    <p:sldId id="494" r:id="rId21"/>
    <p:sldId id="467" r:id="rId22"/>
    <p:sldId id="468" r:id="rId23"/>
    <p:sldId id="469" r:id="rId24"/>
    <p:sldId id="496" r:id="rId25"/>
    <p:sldId id="505" r:id="rId26"/>
    <p:sldId id="506" r:id="rId27"/>
    <p:sldId id="507" r:id="rId28"/>
    <p:sldId id="508" r:id="rId29"/>
    <p:sldId id="509" r:id="rId30"/>
    <p:sldId id="497" r:id="rId31"/>
    <p:sldId id="510" r:id="rId32"/>
    <p:sldId id="511" r:id="rId33"/>
    <p:sldId id="513" r:id="rId34"/>
    <p:sldId id="512" r:id="rId35"/>
    <p:sldId id="470" r:id="rId36"/>
    <p:sldId id="471" r:id="rId37"/>
    <p:sldId id="472" r:id="rId38"/>
    <p:sldId id="473" r:id="rId39"/>
    <p:sldId id="474" r:id="rId40"/>
    <p:sldId id="475" r:id="rId41"/>
    <p:sldId id="476" r:id="rId42"/>
    <p:sldId id="477" r:id="rId43"/>
    <p:sldId id="478" r:id="rId44"/>
    <p:sldId id="479" r:id="rId45"/>
    <p:sldId id="480" r:id="rId46"/>
    <p:sldId id="481" r:id="rId47"/>
    <p:sldId id="482" r:id="rId48"/>
    <p:sldId id="483" r:id="rId49"/>
    <p:sldId id="484" r:id="rId50"/>
    <p:sldId id="485" r:id="rId51"/>
    <p:sldId id="486" r:id="rId52"/>
    <p:sldId id="487" r:id="rId53"/>
    <p:sldId id="457" r:id="rId54"/>
    <p:sldId id="488" r:id="rId55"/>
    <p:sldId id="489" r:id="rId56"/>
    <p:sldId id="514" r:id="rId57"/>
  </p:sldIdLst>
  <p:sldSz cx="9144000" cy="6858000" type="screen4x3"/>
  <p:notesSz cx="6858000" cy="9144000"/>
  <p:defaultTextStyle>
    <a:defPPr>
      <a:defRPr lang="he-IL"/>
    </a:defPPr>
    <a:lvl1pPr algn="ctr" rtl="1" fontAlgn="base">
      <a:spcBef>
        <a:spcPct val="0"/>
      </a:spcBef>
      <a:spcAft>
        <a:spcPct val="0"/>
      </a:spcAft>
      <a:defRPr kern="1200">
        <a:solidFill>
          <a:schemeClr val="tx1"/>
        </a:solidFill>
        <a:latin typeface="Tahoma" pitchFamily="34" charset="0"/>
        <a:ea typeface="+mn-ea"/>
        <a:cs typeface="Arial" charset="0"/>
      </a:defRPr>
    </a:lvl1pPr>
    <a:lvl2pPr marL="457200" algn="ctr" rtl="1" fontAlgn="base">
      <a:spcBef>
        <a:spcPct val="0"/>
      </a:spcBef>
      <a:spcAft>
        <a:spcPct val="0"/>
      </a:spcAft>
      <a:defRPr kern="1200">
        <a:solidFill>
          <a:schemeClr val="tx1"/>
        </a:solidFill>
        <a:latin typeface="Tahoma" pitchFamily="34" charset="0"/>
        <a:ea typeface="+mn-ea"/>
        <a:cs typeface="Arial" charset="0"/>
      </a:defRPr>
    </a:lvl2pPr>
    <a:lvl3pPr marL="914400" algn="ctr" rtl="1" fontAlgn="base">
      <a:spcBef>
        <a:spcPct val="0"/>
      </a:spcBef>
      <a:spcAft>
        <a:spcPct val="0"/>
      </a:spcAft>
      <a:defRPr kern="1200">
        <a:solidFill>
          <a:schemeClr val="tx1"/>
        </a:solidFill>
        <a:latin typeface="Tahoma" pitchFamily="34" charset="0"/>
        <a:ea typeface="+mn-ea"/>
        <a:cs typeface="Arial" charset="0"/>
      </a:defRPr>
    </a:lvl3pPr>
    <a:lvl4pPr marL="1371600" algn="ctr" rtl="1" fontAlgn="base">
      <a:spcBef>
        <a:spcPct val="0"/>
      </a:spcBef>
      <a:spcAft>
        <a:spcPct val="0"/>
      </a:spcAft>
      <a:defRPr kern="1200">
        <a:solidFill>
          <a:schemeClr val="tx1"/>
        </a:solidFill>
        <a:latin typeface="Tahoma" pitchFamily="34" charset="0"/>
        <a:ea typeface="+mn-ea"/>
        <a:cs typeface="Arial" charset="0"/>
      </a:defRPr>
    </a:lvl4pPr>
    <a:lvl5pPr marL="1828800" algn="ctr" rtl="1"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1034" autoAdjust="0"/>
    <p:restoredTop sz="84050" autoAdjust="0"/>
  </p:normalViewPr>
  <p:slideViewPr>
    <p:cSldViewPr>
      <p:cViewPr varScale="1">
        <p:scale>
          <a:sx n="71" d="100"/>
          <a:sy n="71" d="100"/>
        </p:scale>
        <p:origin x="15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5" d="100"/>
          <a:sy n="65" d="100"/>
        </p:scale>
        <p:origin x="308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275459" name="Rectangle 3"/>
          <p:cNvSpPr>
            <a:spLocks noGrp="1" noChangeArrowheads="1"/>
          </p:cNvSpPr>
          <p:nvPr>
            <p:ph type="dt" sz="quarter"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p>
        </p:txBody>
      </p:sp>
      <p:sp>
        <p:nvSpPr>
          <p:cNvPr id="275460" name="Rectangle 4"/>
          <p:cNvSpPr>
            <a:spLocks noGrp="1" noChangeArrowheads="1"/>
          </p:cNvSpPr>
          <p:nvPr>
            <p:ph type="ftr" sz="quarter" idx="2"/>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endParaRPr lang="en-US"/>
          </a:p>
        </p:txBody>
      </p:sp>
      <p:sp>
        <p:nvSpPr>
          <p:cNvPr id="275461" name="Rectangle 5"/>
          <p:cNvSpPr>
            <a:spLocks noGrp="1" noChangeArrowheads="1"/>
          </p:cNvSpPr>
          <p:nvPr>
            <p:ph type="sldNum" sz="quarter" idx="3"/>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fld id="{B6F8B0D4-7EAA-4B61-9399-87AABEEF9A1A}" type="slidenum">
              <a:rPr lang="he-IL"/>
              <a:pPr/>
              <a:t>‹#›</a:t>
            </a:fld>
            <a:endParaRPr lang="en-US"/>
          </a:p>
        </p:txBody>
      </p:sp>
    </p:spTree>
    <p:extLst>
      <p:ext uri="{BB962C8B-B14F-4D97-AF65-F5344CB8AC3E}">
        <p14:creationId xmlns:p14="http://schemas.microsoft.com/office/powerpoint/2010/main" val="14658806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20483"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486"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endParaRPr lang="en-US"/>
          </a:p>
        </p:txBody>
      </p:sp>
      <p:sp>
        <p:nvSpPr>
          <p:cNvPr id="20487"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fld id="{C5A97941-9823-4E26-9E24-EE19D033B7E3}" type="slidenum">
              <a:rPr lang="he-IL"/>
              <a:pPr/>
              <a:t>‹#›</a:t>
            </a:fld>
            <a:endParaRPr lang="en-US"/>
          </a:p>
        </p:txBody>
      </p:sp>
    </p:spTree>
    <p:extLst>
      <p:ext uri="{BB962C8B-B14F-4D97-AF65-F5344CB8AC3E}">
        <p14:creationId xmlns:p14="http://schemas.microsoft.com/office/powerpoint/2010/main" val="541571900"/>
      </p:ext>
    </p:extLst>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Arial" charset="0"/>
        <a:ea typeface="+mn-ea"/>
        <a:cs typeface="Arial" charset="0"/>
      </a:defRPr>
    </a:lvl1pPr>
    <a:lvl2pPr marL="457200" algn="r" rtl="1" fontAlgn="base">
      <a:spcBef>
        <a:spcPct val="30000"/>
      </a:spcBef>
      <a:spcAft>
        <a:spcPct val="0"/>
      </a:spcAft>
      <a:defRPr sz="1200" kern="1200">
        <a:solidFill>
          <a:schemeClr val="tx1"/>
        </a:solidFill>
        <a:latin typeface="Arial" charset="0"/>
        <a:ea typeface="+mn-ea"/>
        <a:cs typeface="Arial" charset="0"/>
      </a:defRPr>
    </a:lvl2pPr>
    <a:lvl3pPr marL="914400" algn="r" rtl="1" fontAlgn="base">
      <a:spcBef>
        <a:spcPct val="30000"/>
      </a:spcBef>
      <a:spcAft>
        <a:spcPct val="0"/>
      </a:spcAft>
      <a:defRPr sz="1200" kern="1200">
        <a:solidFill>
          <a:schemeClr val="tx1"/>
        </a:solidFill>
        <a:latin typeface="Arial" charset="0"/>
        <a:ea typeface="+mn-ea"/>
        <a:cs typeface="Arial" charset="0"/>
      </a:defRPr>
    </a:lvl3pPr>
    <a:lvl4pPr marL="1371600" algn="r" rtl="1" fontAlgn="base">
      <a:spcBef>
        <a:spcPct val="30000"/>
      </a:spcBef>
      <a:spcAft>
        <a:spcPct val="0"/>
      </a:spcAft>
      <a:defRPr sz="1200" kern="1200">
        <a:solidFill>
          <a:schemeClr val="tx1"/>
        </a:solidFill>
        <a:latin typeface="Arial" charset="0"/>
        <a:ea typeface="+mn-ea"/>
        <a:cs typeface="Arial" charset="0"/>
      </a:defRPr>
    </a:lvl4pPr>
    <a:lvl5pPr marL="1828800" algn="r" rtl="1"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3CAC6A-DF2B-4BB1-B3E6-651B24E73721}" type="slidenum">
              <a:rPr lang="he-IL"/>
              <a:pPr/>
              <a:t>1</a:t>
            </a:fld>
            <a:endParaRPr lang="en-US"/>
          </a:p>
        </p:txBody>
      </p:sp>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78352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97941-9823-4E26-9E24-EE19D033B7E3}" type="slidenum">
              <a:rPr lang="he-IL" smtClean="0"/>
              <a:pPr/>
              <a:t>32</a:t>
            </a:fld>
            <a:endParaRPr lang="en-US"/>
          </a:p>
        </p:txBody>
      </p:sp>
    </p:spTree>
    <p:extLst>
      <p:ext uri="{BB962C8B-B14F-4D97-AF65-F5344CB8AC3E}">
        <p14:creationId xmlns:p14="http://schemas.microsoft.com/office/powerpoint/2010/main" val="334516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97941-9823-4E26-9E24-EE19D033B7E3}" type="slidenum">
              <a:rPr lang="he-IL" smtClean="0"/>
              <a:pPr/>
              <a:t>33</a:t>
            </a:fld>
            <a:endParaRPr lang="en-US"/>
          </a:p>
        </p:txBody>
      </p:sp>
    </p:spTree>
    <p:extLst>
      <p:ext uri="{BB962C8B-B14F-4D97-AF65-F5344CB8AC3E}">
        <p14:creationId xmlns:p14="http://schemas.microsoft.com/office/powerpoint/2010/main" val="280165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97941-9823-4E26-9E24-EE19D033B7E3}" type="slidenum">
              <a:rPr lang="he-IL" smtClean="0"/>
              <a:pPr/>
              <a:t>34</a:t>
            </a:fld>
            <a:endParaRPr lang="en-US"/>
          </a:p>
        </p:txBody>
      </p:sp>
    </p:spTree>
    <p:extLst>
      <p:ext uri="{BB962C8B-B14F-4D97-AF65-F5344CB8AC3E}">
        <p14:creationId xmlns:p14="http://schemas.microsoft.com/office/powerpoint/2010/main" val="15091501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179" name="Rectangle 11"/>
          <p:cNvSpPr>
            <a:spLocks noChangeArrowheads="1"/>
          </p:cNvSpPr>
          <p:nvPr/>
        </p:nvSpPr>
        <p:spPr bwMode="auto">
          <a:xfrm flipV="1">
            <a:off x="315913" y="3260725"/>
            <a:ext cx="8693150" cy="5556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en-US" smtClean="0"/>
              <a:t>Click to edit Master title style</a:t>
            </a:r>
            <a:endParaRPr lang="en-US"/>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smtClean="0"/>
              <a:t>Click to edit Master subtitle style</a:t>
            </a:r>
            <a:endParaRPr lang="en-US"/>
          </a:p>
        </p:txBody>
      </p:sp>
      <p:sp>
        <p:nvSpPr>
          <p:cNvPr id="7182" name="Rectangle 14"/>
          <p:cNvSpPr>
            <a:spLocks noGrp="1" noChangeArrowheads="1"/>
          </p:cNvSpPr>
          <p:nvPr>
            <p:ph type="dt" sz="half" idx="2"/>
          </p:nvPr>
        </p:nvSpPr>
        <p:spPr bwMode="auto">
          <a:xfrm>
            <a:off x="9906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l" rtl="0">
              <a:defRPr sz="1400">
                <a:solidFill>
                  <a:schemeClr val="bg2"/>
                </a:solidFill>
              </a:defRPr>
            </a:lvl1pPr>
          </a:lstStyle>
          <a:p>
            <a:endParaRPr lang="en-US"/>
          </a:p>
        </p:txBody>
      </p:sp>
      <p:sp>
        <p:nvSpPr>
          <p:cNvPr id="7184" name="Rectangle 16"/>
          <p:cNvSpPr>
            <a:spLocks noGrp="1" noChangeArrowheads="1"/>
          </p:cNvSpPr>
          <p:nvPr>
            <p:ph type="sldNum" sz="quarter" idx="4"/>
          </p:nvPr>
        </p:nvSpPr>
        <p:spPr bwMode="auto">
          <a:xfrm>
            <a:off x="68580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rtl="0">
              <a:defRPr sz="1400">
                <a:solidFill>
                  <a:schemeClr val="bg2"/>
                </a:solidFill>
              </a:defRPr>
            </a:lvl1pPr>
          </a:lstStyle>
          <a:p>
            <a:fld id="{E1278D7F-F9AE-4CC5-A707-3EDD5894A536}" type="slidenum">
              <a:rPr lang="he-IL" smtClean="0"/>
              <a:pPr/>
              <a:t>‹#›</a:t>
            </a:fld>
            <a:endParaRPr lang="en-US"/>
          </a:p>
        </p:txBody>
      </p:sp>
      <p:pic>
        <p:nvPicPr>
          <p:cNvPr id="2" name="Picture 1"/>
          <p:cNvPicPr>
            <a:picLocks noChangeAspect="1"/>
          </p:cNvPicPr>
          <p:nvPr userDrawn="1"/>
        </p:nvPicPr>
        <p:blipFill>
          <a:blip r:embed="rId2"/>
          <a:stretch>
            <a:fillRect/>
          </a:stretch>
        </p:blipFill>
        <p:spPr>
          <a:xfrm>
            <a:off x="76200" y="0"/>
            <a:ext cx="2895600" cy="630131"/>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4025" y="214313"/>
            <a:ext cx="1882775"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500687"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535862" cy="115728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182688" y="1828800"/>
            <a:ext cx="7504112" cy="4303713"/>
          </a:xfrm>
        </p:spPr>
        <p:txBody>
          <a:bodyPr/>
          <a:lstStyle/>
          <a:p>
            <a:r>
              <a:rPr lang="en-US" smtClean="0"/>
              <a:t>Click icon to add table</a:t>
            </a:r>
            <a:endParaRPr lang="en-US"/>
          </a:p>
        </p:txBody>
      </p:sp>
      <p:sp>
        <p:nvSpPr>
          <p:cNvPr id="4" name="Footer Placeholder 3"/>
          <p:cNvSpPr>
            <a:spLocks noGrp="1"/>
          </p:cNvSpPr>
          <p:nvPr>
            <p:ph type="ftr" sz="quarter" idx="10"/>
          </p:nvPr>
        </p:nvSpPr>
        <p:spPr>
          <a:xfrm>
            <a:off x="3657600" y="6243638"/>
            <a:ext cx="2895600" cy="45720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lgn="l" rtl="0">
              <a:defRPr/>
            </a:lvl1pPr>
            <a:lvl2pPr algn="l" rtl="0">
              <a:defRPr/>
            </a:lvl2pPr>
            <a:lvl3pPr algn="l" rtl="0">
              <a:defRPr/>
            </a:lvl3pPr>
            <a:lvl4pPr algn="l" rtl="0">
              <a:defRPr/>
            </a:lvl4pPr>
            <a:lvl5pPr algn="l" rtl="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828800"/>
            <a:ext cx="3675062" cy="4303713"/>
          </a:xfrm>
        </p:spPr>
        <p:txBody>
          <a:bodyPr/>
          <a:lstStyle>
            <a:lvl1pPr algn="l" rtl="0">
              <a:defRPr sz="2800"/>
            </a:lvl1pPr>
            <a:lvl2pPr algn="l" rtl="0">
              <a:defRPr sz="2400"/>
            </a:lvl2pPr>
            <a:lvl3pPr algn="l" rtl="0">
              <a:defRPr sz="2000"/>
            </a:lvl3pPr>
            <a:lvl4pPr algn="l" rtl="0">
              <a:defRPr sz="1800"/>
            </a:lvl4pPr>
            <a:lvl5pPr algn="l" rtl="0">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5010150" y="1828800"/>
            <a:ext cx="3676650" cy="4303713"/>
          </a:xfrm>
        </p:spPr>
        <p:txBody>
          <a:bodyPr/>
          <a:lstStyle>
            <a:lvl1pPr algn="l" rtl="0">
              <a:defRPr sz="2800"/>
            </a:lvl1pPr>
            <a:lvl2pPr algn="l" rtl="0">
              <a:defRPr sz="2400"/>
            </a:lvl2pPr>
            <a:lvl3pPr algn="l" rtl="0">
              <a:defRPr sz="2000"/>
            </a:lvl3pPr>
            <a:lvl4pPr algn="l" rtl="0">
              <a:defRPr sz="1800"/>
            </a:lvl4pPr>
            <a:lvl5pPr algn="l" rtl="0">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rtl="0">
              <a:defRPr/>
            </a:lvl1pPr>
          </a:lstStyle>
          <a:p>
            <a:r>
              <a:rPr lang="en-US" dirty="0" smtClean="0"/>
              <a:t>Click to edit Master title style</a:t>
            </a:r>
            <a:endParaRPr lang="en-US" dirty="0"/>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Rectangle 15"/>
          <p:cNvSpPr txBox="1">
            <a:spLocks noChangeArrowheads="1"/>
          </p:cNvSpPr>
          <p:nvPr userDrawn="1"/>
        </p:nvSpPr>
        <p:spPr bwMode="auto">
          <a:xfrm>
            <a:off x="2743200" y="6243638"/>
            <a:ext cx="4572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he-IL"/>
            </a:defPPr>
            <a:lvl1pPr algn="ctr" rtl="0" fontAlgn="base">
              <a:spcBef>
                <a:spcPct val="0"/>
              </a:spcBef>
              <a:spcAft>
                <a:spcPct val="0"/>
              </a:spcAft>
              <a:defRPr sz="1400" kern="1200">
                <a:solidFill>
                  <a:schemeClr val="bg2"/>
                </a:solidFill>
                <a:latin typeface="Tahoma" pitchFamily="34" charset="0"/>
                <a:ea typeface="+mn-ea"/>
                <a:cs typeface="Arial" charset="0"/>
              </a:defRPr>
            </a:lvl1pPr>
            <a:lvl2pPr marL="457200" algn="ctr" rtl="1" fontAlgn="base">
              <a:spcBef>
                <a:spcPct val="0"/>
              </a:spcBef>
              <a:spcAft>
                <a:spcPct val="0"/>
              </a:spcAft>
              <a:defRPr kern="1200">
                <a:solidFill>
                  <a:schemeClr val="tx1"/>
                </a:solidFill>
                <a:latin typeface="Tahoma" pitchFamily="34" charset="0"/>
                <a:ea typeface="+mn-ea"/>
                <a:cs typeface="Arial" charset="0"/>
              </a:defRPr>
            </a:lvl2pPr>
            <a:lvl3pPr marL="914400" algn="ctr" rtl="1" fontAlgn="base">
              <a:spcBef>
                <a:spcPct val="0"/>
              </a:spcBef>
              <a:spcAft>
                <a:spcPct val="0"/>
              </a:spcAft>
              <a:defRPr kern="1200">
                <a:solidFill>
                  <a:schemeClr val="tx1"/>
                </a:solidFill>
                <a:latin typeface="Tahoma" pitchFamily="34" charset="0"/>
                <a:ea typeface="+mn-ea"/>
                <a:cs typeface="Arial" charset="0"/>
              </a:defRPr>
            </a:lvl3pPr>
            <a:lvl4pPr marL="1371600" algn="ctr" rtl="1" fontAlgn="base">
              <a:spcBef>
                <a:spcPct val="0"/>
              </a:spcBef>
              <a:spcAft>
                <a:spcPct val="0"/>
              </a:spcAft>
              <a:defRPr kern="1200">
                <a:solidFill>
                  <a:schemeClr val="tx1"/>
                </a:solidFill>
                <a:latin typeface="Tahoma" pitchFamily="34" charset="0"/>
                <a:ea typeface="+mn-ea"/>
                <a:cs typeface="Arial" charset="0"/>
              </a:defRPr>
            </a:lvl4pPr>
            <a:lvl5pPr marL="1828800" algn="ctr" rtl="1" fontAlgn="base">
              <a:spcBef>
                <a:spcPct val="0"/>
              </a:spcBef>
              <a:spcAft>
                <a:spcPct val="0"/>
              </a:spcAft>
              <a:defRPr kern="1200">
                <a:solidFill>
                  <a:schemeClr val="tx1"/>
                </a:solidFill>
                <a:latin typeface="Tahoma" pitchFamily="34" charset="0"/>
                <a:ea typeface="+mn-ea"/>
                <a:cs typeface="Arial" charset="0"/>
              </a:defRPr>
            </a:lvl5pPr>
            <a:lvl6pPr marL="2286000" algn="l" defTabSz="914400" rtl="0" eaLnBrk="1" latinLnBrk="0" hangingPunct="1">
              <a:defRPr kern="1200">
                <a:solidFill>
                  <a:schemeClr val="tx1"/>
                </a:solidFill>
                <a:latin typeface="Tahoma" pitchFamily="34" charset="0"/>
                <a:ea typeface="+mn-ea"/>
                <a:cs typeface="Arial" charset="0"/>
              </a:defRPr>
            </a:lvl6pPr>
            <a:lvl7pPr marL="2743200" algn="l" defTabSz="914400" rtl="0" eaLnBrk="1" latinLnBrk="0" hangingPunct="1">
              <a:defRPr kern="1200">
                <a:solidFill>
                  <a:schemeClr val="tx1"/>
                </a:solidFill>
                <a:latin typeface="Tahoma" pitchFamily="34" charset="0"/>
                <a:ea typeface="+mn-ea"/>
                <a:cs typeface="Arial" charset="0"/>
              </a:defRPr>
            </a:lvl7pPr>
            <a:lvl8pPr marL="3200400" algn="l" defTabSz="914400" rtl="0" eaLnBrk="1" latinLnBrk="0" hangingPunct="1">
              <a:defRPr kern="1200">
                <a:solidFill>
                  <a:schemeClr val="tx1"/>
                </a:solidFill>
                <a:latin typeface="Tahoma" pitchFamily="34" charset="0"/>
                <a:ea typeface="+mn-ea"/>
                <a:cs typeface="Arial" charset="0"/>
              </a:defRPr>
            </a:lvl8pPr>
            <a:lvl9pPr marL="3657600" algn="l" defTabSz="914400" rtl="0" eaLnBrk="1" latinLnBrk="0" hangingPunct="1">
              <a:defRPr kern="1200">
                <a:solidFill>
                  <a:schemeClr val="tx1"/>
                </a:solidFill>
                <a:latin typeface="Tahoma" pitchFamily="34" charset="0"/>
                <a:ea typeface="+mn-ea"/>
                <a:cs typeface="Arial" charset="0"/>
              </a:defRPr>
            </a:lvl9pPr>
          </a:lstStyle>
          <a:p>
            <a:r>
              <a:rPr lang="en-US" smtClean="0"/>
              <a:t>All rights reserved</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2" name="Rectangle 8"/>
          <p:cNvSpPr>
            <a:spLocks noChangeArrowheads="1"/>
          </p:cNvSpPr>
          <p:nvPr/>
        </p:nvSpPr>
        <p:spPr bwMode="gray">
          <a:xfrm>
            <a:off x="442913" y="149225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rtl="0"/>
            <a:endParaRPr kumimoji="1" lang="en-US" sz="2400"/>
          </a:p>
        </p:txBody>
      </p:sp>
      <p:sp>
        <p:nvSpPr>
          <p:cNvPr id="6153" name="Rectangle 9"/>
          <p:cNvSpPr>
            <a:spLocks noGrp="1" noChangeArrowheads="1"/>
          </p:cNvSpPr>
          <p:nvPr>
            <p:ph type="title"/>
          </p:nvPr>
        </p:nvSpPr>
        <p:spPr bwMode="auto">
          <a:xfrm>
            <a:off x="1150938" y="214313"/>
            <a:ext cx="7535862" cy="11572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154" name="Rectangle 10"/>
          <p:cNvSpPr>
            <a:spLocks noGrp="1" noChangeArrowheads="1"/>
          </p:cNvSpPr>
          <p:nvPr>
            <p:ph type="body" idx="1"/>
          </p:nvPr>
        </p:nvSpPr>
        <p:spPr bwMode="auto">
          <a:xfrm>
            <a:off x="1182688" y="1828800"/>
            <a:ext cx="7504112" cy="430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rtl="0">
              <a:defRPr sz="1400"/>
            </a:lvl1pPr>
          </a:lstStyle>
          <a:p>
            <a:endParaRPr lang="en-US"/>
          </a:p>
        </p:txBody>
      </p:sp>
      <p:sp>
        <p:nvSpPr>
          <p:cNvPr id="23" name="Slide Number Placeholder 22"/>
          <p:cNvSpPr>
            <a:spLocks/>
          </p:cNvSpPr>
          <p:nvPr/>
        </p:nvSpPr>
        <p:spPr bwMode="auto">
          <a:xfrm>
            <a:off x="304800" y="6096000"/>
            <a:ext cx="457200" cy="457200"/>
          </a:xfrm>
          <a:prstGeom prst="ellipse">
            <a:avLst/>
          </a:prstGeom>
          <a:solidFill>
            <a:srgbClr val="3366FF"/>
          </a:solidFill>
          <a:ln w="9525">
            <a:noFill/>
            <a:round/>
            <a:headEnd/>
            <a:tailEnd/>
          </a:ln>
        </p:spPr>
        <p:txBody>
          <a:bodyPr wrap="none" lIns="0" tIns="0" rIns="0" bIns="0" anchor="ctr" anchorCtr="1"/>
          <a:lstStyle/>
          <a:p>
            <a:pPr rtl="0"/>
            <a:fld id="{7D1D8B1C-39E7-4ED8-AA74-B6DE22AFBA23}" type="slidenum">
              <a:rPr lang="he-IL" sz="2400">
                <a:solidFill>
                  <a:schemeClr val="bg1"/>
                </a:solidFill>
                <a:latin typeface="Franklin Gothic Book" pitchFamily="34" charset="0"/>
                <a:cs typeface="Aharoni" pitchFamily="2" charset="-79"/>
              </a:rPr>
              <a:pPr rtl="0"/>
              <a:t>‹#›</a:t>
            </a:fld>
            <a:endParaRPr lang="en-US" sz="2400">
              <a:solidFill>
                <a:schemeClr val="bg1"/>
              </a:solidFill>
              <a:latin typeface="Franklin Gothic Book" pitchFamily="34" charset="0"/>
            </a:endParaRPr>
          </a:p>
        </p:txBody>
      </p:sp>
      <p:pic>
        <p:nvPicPr>
          <p:cNvPr id="10" name="Picture 9"/>
          <p:cNvPicPr>
            <a:picLocks noChangeAspect="1"/>
          </p:cNvPicPr>
          <p:nvPr userDrawn="1"/>
        </p:nvPicPr>
        <p:blipFill>
          <a:blip r:embed="rId14"/>
          <a:stretch>
            <a:fillRect/>
          </a:stretch>
        </p:blipFill>
        <p:spPr>
          <a:xfrm>
            <a:off x="76200" y="55669"/>
            <a:ext cx="2895600" cy="630131"/>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iming>
    <p:tnLst>
      <p:par>
        <p:cTn id="1" dur="indefinite" restart="never" nodeType="tmRoot"/>
      </p:par>
    </p:tnLst>
  </p:timing>
  <p:txStyles>
    <p:titleStyle>
      <a:lvl1pPr algn="l" rtl="1" eaLnBrk="1" fontAlgn="base" hangingPunct="1">
        <a:spcBef>
          <a:spcPct val="0"/>
        </a:spcBef>
        <a:spcAft>
          <a:spcPct val="0"/>
        </a:spcAft>
        <a:defRPr sz="3600">
          <a:solidFill>
            <a:schemeClr val="tx2"/>
          </a:solidFill>
          <a:latin typeface="+mj-lt"/>
          <a:ea typeface="+mj-ea"/>
          <a:cs typeface="+mj-cs"/>
        </a:defRPr>
      </a:lvl1pPr>
      <a:lvl2pPr algn="l" rtl="1" eaLnBrk="1" fontAlgn="base" hangingPunct="1">
        <a:spcBef>
          <a:spcPct val="0"/>
        </a:spcBef>
        <a:spcAft>
          <a:spcPct val="0"/>
        </a:spcAft>
        <a:defRPr sz="3600">
          <a:solidFill>
            <a:schemeClr val="tx2"/>
          </a:solidFill>
          <a:latin typeface="Tahoma" pitchFamily="34" charset="0"/>
          <a:cs typeface="Arial" charset="0"/>
        </a:defRPr>
      </a:lvl2pPr>
      <a:lvl3pPr algn="l" rtl="1" eaLnBrk="1" fontAlgn="base" hangingPunct="1">
        <a:spcBef>
          <a:spcPct val="0"/>
        </a:spcBef>
        <a:spcAft>
          <a:spcPct val="0"/>
        </a:spcAft>
        <a:defRPr sz="3600">
          <a:solidFill>
            <a:schemeClr val="tx2"/>
          </a:solidFill>
          <a:latin typeface="Tahoma" pitchFamily="34" charset="0"/>
          <a:cs typeface="Arial" charset="0"/>
        </a:defRPr>
      </a:lvl3pPr>
      <a:lvl4pPr algn="l" rtl="1" eaLnBrk="1" fontAlgn="base" hangingPunct="1">
        <a:spcBef>
          <a:spcPct val="0"/>
        </a:spcBef>
        <a:spcAft>
          <a:spcPct val="0"/>
        </a:spcAft>
        <a:defRPr sz="3600">
          <a:solidFill>
            <a:schemeClr val="tx2"/>
          </a:solidFill>
          <a:latin typeface="Tahoma" pitchFamily="34" charset="0"/>
          <a:cs typeface="Arial" charset="0"/>
        </a:defRPr>
      </a:lvl4pPr>
      <a:lvl5pPr algn="l" rtl="1" eaLnBrk="1" fontAlgn="base" hangingPunct="1">
        <a:spcBef>
          <a:spcPct val="0"/>
        </a:spcBef>
        <a:spcAft>
          <a:spcPct val="0"/>
        </a:spcAft>
        <a:defRPr sz="3600">
          <a:solidFill>
            <a:schemeClr val="tx2"/>
          </a:solidFill>
          <a:latin typeface="Tahoma" pitchFamily="34" charset="0"/>
          <a:cs typeface="Arial" charset="0"/>
        </a:defRPr>
      </a:lvl5pPr>
      <a:lvl6pPr marL="457200" algn="l" rtl="1" eaLnBrk="1" fontAlgn="base" hangingPunct="1">
        <a:spcBef>
          <a:spcPct val="0"/>
        </a:spcBef>
        <a:spcAft>
          <a:spcPct val="0"/>
        </a:spcAft>
        <a:defRPr sz="3600">
          <a:solidFill>
            <a:schemeClr val="tx2"/>
          </a:solidFill>
          <a:latin typeface="Tahoma" pitchFamily="34" charset="0"/>
          <a:cs typeface="Arial" charset="0"/>
        </a:defRPr>
      </a:lvl6pPr>
      <a:lvl7pPr marL="914400" algn="l" rtl="1" eaLnBrk="1" fontAlgn="base" hangingPunct="1">
        <a:spcBef>
          <a:spcPct val="0"/>
        </a:spcBef>
        <a:spcAft>
          <a:spcPct val="0"/>
        </a:spcAft>
        <a:defRPr sz="3600">
          <a:solidFill>
            <a:schemeClr val="tx2"/>
          </a:solidFill>
          <a:latin typeface="Tahoma" pitchFamily="34" charset="0"/>
          <a:cs typeface="Arial" charset="0"/>
        </a:defRPr>
      </a:lvl7pPr>
      <a:lvl8pPr marL="1371600" algn="l" rtl="1" eaLnBrk="1" fontAlgn="base" hangingPunct="1">
        <a:spcBef>
          <a:spcPct val="0"/>
        </a:spcBef>
        <a:spcAft>
          <a:spcPct val="0"/>
        </a:spcAft>
        <a:defRPr sz="3600">
          <a:solidFill>
            <a:schemeClr val="tx2"/>
          </a:solidFill>
          <a:latin typeface="Tahoma" pitchFamily="34" charset="0"/>
          <a:cs typeface="Arial" charset="0"/>
        </a:defRPr>
      </a:lvl8pPr>
      <a:lvl9pPr marL="1828800" algn="l" rtl="1" eaLnBrk="1" fontAlgn="base" hangingPunct="1">
        <a:spcBef>
          <a:spcPct val="0"/>
        </a:spcBef>
        <a:spcAft>
          <a:spcPct val="0"/>
        </a:spcAft>
        <a:defRPr sz="3600">
          <a:solidFill>
            <a:schemeClr val="tx2"/>
          </a:solidFill>
          <a:latin typeface="Tahoma" pitchFamily="34" charset="0"/>
          <a:cs typeface="Arial" charset="0"/>
        </a:defRPr>
      </a:lvl9pPr>
    </p:titleStyle>
    <p:bodyStyle>
      <a:lvl1pPr marL="342900" indent="-342900" algn="r" rtl="1" eaLnBrk="1" fontAlgn="base" hangingPunct="1">
        <a:lnSpc>
          <a:spcPct val="120000"/>
        </a:lnSpc>
        <a:spcBef>
          <a:spcPct val="20000"/>
        </a:spcBef>
        <a:spcAft>
          <a:spcPct val="0"/>
        </a:spcAft>
        <a:buClr>
          <a:schemeClr val="folHlink"/>
        </a:buClr>
        <a:buSzPct val="60000"/>
        <a:buFont typeface="Wingdings" pitchFamily="2" charset="2"/>
        <a:buChar char="n"/>
        <a:defRPr sz="2400">
          <a:solidFill>
            <a:schemeClr val="tx2"/>
          </a:solidFill>
          <a:latin typeface="+mn-lt"/>
          <a:ea typeface="+mn-ea"/>
          <a:cs typeface="+mn-cs"/>
        </a:defRPr>
      </a:lvl1pPr>
      <a:lvl2pPr marL="742950" indent="-285750" algn="r" rtl="1" eaLnBrk="1" fontAlgn="base" hangingPunct="1">
        <a:lnSpc>
          <a:spcPct val="120000"/>
        </a:lnSpc>
        <a:spcBef>
          <a:spcPct val="20000"/>
        </a:spcBef>
        <a:spcAft>
          <a:spcPct val="0"/>
        </a:spcAft>
        <a:buClr>
          <a:schemeClr val="hlink"/>
        </a:buClr>
        <a:buSzPct val="55000"/>
        <a:buFont typeface="Wingdings" pitchFamily="2" charset="2"/>
        <a:buChar char="n"/>
        <a:defRPr sz="2000">
          <a:solidFill>
            <a:schemeClr val="tx2"/>
          </a:solidFill>
          <a:latin typeface="+mn-lt"/>
          <a:cs typeface="+mn-cs"/>
        </a:defRPr>
      </a:lvl2pPr>
      <a:lvl3pPr marL="1143000" indent="-228600" algn="r" rtl="1" eaLnBrk="1" fontAlgn="base" hangingPunct="1">
        <a:lnSpc>
          <a:spcPct val="120000"/>
        </a:lnSpc>
        <a:spcBef>
          <a:spcPct val="20000"/>
        </a:spcBef>
        <a:spcAft>
          <a:spcPct val="0"/>
        </a:spcAft>
        <a:buClr>
          <a:schemeClr val="folHlink"/>
        </a:buClr>
        <a:buSzPct val="50000"/>
        <a:buFont typeface="Wingdings" pitchFamily="2" charset="2"/>
        <a:buChar char="n"/>
        <a:defRPr>
          <a:solidFill>
            <a:schemeClr val="tx2"/>
          </a:solidFill>
          <a:latin typeface="+mn-lt"/>
          <a:cs typeface="+mn-cs"/>
        </a:defRPr>
      </a:lvl3pPr>
      <a:lvl4pPr marL="1600200" indent="-228600" algn="r" rtl="1" eaLnBrk="1" fontAlgn="base" hangingPunct="1">
        <a:lnSpc>
          <a:spcPct val="120000"/>
        </a:lnSpc>
        <a:spcBef>
          <a:spcPct val="20000"/>
        </a:spcBef>
        <a:spcAft>
          <a:spcPct val="0"/>
        </a:spcAft>
        <a:buClr>
          <a:schemeClr val="accent2"/>
        </a:buClr>
        <a:buSzPct val="55000"/>
        <a:buFont typeface="Wingdings" pitchFamily="2" charset="2"/>
        <a:buChar char="n"/>
        <a:defRPr sz="1600">
          <a:solidFill>
            <a:schemeClr val="tx2"/>
          </a:solidFill>
          <a:latin typeface="+mn-lt"/>
          <a:cs typeface="+mn-cs"/>
        </a:defRPr>
      </a:lvl4pPr>
      <a:lvl5pPr marL="2057400" indent="-228600" algn="r" rtl="1" eaLnBrk="1" fontAlgn="base" hangingPunct="1">
        <a:lnSpc>
          <a:spcPct val="120000"/>
        </a:lnSpc>
        <a:spcBef>
          <a:spcPct val="20000"/>
        </a:spcBef>
        <a:spcAft>
          <a:spcPct val="0"/>
        </a:spcAft>
        <a:buClr>
          <a:schemeClr val="accent1"/>
        </a:buClr>
        <a:buSzPct val="50000"/>
        <a:buFont typeface="Wingdings" pitchFamily="2" charset="2"/>
        <a:buChar char="n"/>
        <a:defRPr sz="1600">
          <a:solidFill>
            <a:schemeClr val="tx2"/>
          </a:solidFill>
          <a:latin typeface="+mn-lt"/>
          <a:cs typeface="+mn-cs"/>
        </a:defRPr>
      </a:lvl5pPr>
      <a:lvl6pPr marL="2514600" indent="-228600" algn="r" rtl="1" eaLnBrk="1" fontAlgn="base" hangingPunct="1">
        <a:lnSpc>
          <a:spcPct val="120000"/>
        </a:lnSpc>
        <a:spcBef>
          <a:spcPct val="20000"/>
        </a:spcBef>
        <a:spcAft>
          <a:spcPct val="0"/>
        </a:spcAft>
        <a:buClr>
          <a:schemeClr val="accent1"/>
        </a:buClr>
        <a:buSzPct val="50000"/>
        <a:buFont typeface="Wingdings" pitchFamily="2" charset="2"/>
        <a:buChar char="n"/>
        <a:defRPr sz="1600">
          <a:solidFill>
            <a:schemeClr val="tx2"/>
          </a:solidFill>
          <a:latin typeface="+mn-lt"/>
          <a:cs typeface="+mn-cs"/>
        </a:defRPr>
      </a:lvl6pPr>
      <a:lvl7pPr marL="2971800" indent="-228600" algn="r" rtl="1" eaLnBrk="1" fontAlgn="base" hangingPunct="1">
        <a:lnSpc>
          <a:spcPct val="120000"/>
        </a:lnSpc>
        <a:spcBef>
          <a:spcPct val="20000"/>
        </a:spcBef>
        <a:spcAft>
          <a:spcPct val="0"/>
        </a:spcAft>
        <a:buClr>
          <a:schemeClr val="accent1"/>
        </a:buClr>
        <a:buSzPct val="50000"/>
        <a:buFont typeface="Wingdings" pitchFamily="2" charset="2"/>
        <a:buChar char="n"/>
        <a:defRPr sz="1600">
          <a:solidFill>
            <a:schemeClr val="tx2"/>
          </a:solidFill>
          <a:latin typeface="+mn-lt"/>
          <a:cs typeface="+mn-cs"/>
        </a:defRPr>
      </a:lvl7pPr>
      <a:lvl8pPr marL="3429000" indent="-228600" algn="r" rtl="1" eaLnBrk="1" fontAlgn="base" hangingPunct="1">
        <a:lnSpc>
          <a:spcPct val="120000"/>
        </a:lnSpc>
        <a:spcBef>
          <a:spcPct val="20000"/>
        </a:spcBef>
        <a:spcAft>
          <a:spcPct val="0"/>
        </a:spcAft>
        <a:buClr>
          <a:schemeClr val="accent1"/>
        </a:buClr>
        <a:buSzPct val="50000"/>
        <a:buFont typeface="Wingdings" pitchFamily="2" charset="2"/>
        <a:buChar char="n"/>
        <a:defRPr sz="1600">
          <a:solidFill>
            <a:schemeClr val="tx2"/>
          </a:solidFill>
          <a:latin typeface="+mn-lt"/>
          <a:cs typeface="+mn-cs"/>
        </a:defRPr>
      </a:lvl8pPr>
      <a:lvl9pPr marL="3886200" indent="-228600" algn="r" rtl="1" eaLnBrk="1" fontAlgn="base" hangingPunct="1">
        <a:lnSpc>
          <a:spcPct val="120000"/>
        </a:lnSpc>
        <a:spcBef>
          <a:spcPct val="20000"/>
        </a:spcBef>
        <a:spcAft>
          <a:spcPct val="0"/>
        </a:spcAft>
        <a:buClr>
          <a:schemeClr val="accent1"/>
        </a:buClr>
        <a:buSzPct val="50000"/>
        <a:buFont typeface="Wingdings" pitchFamily="2" charset="2"/>
        <a:buChar char="n"/>
        <a:defRPr sz="1600">
          <a:solidFill>
            <a:schemeClr val="tx2"/>
          </a:solidFill>
          <a:latin typeface="+mn-lt"/>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ctr" rtl="0"/>
            <a:r>
              <a:rPr lang="en-US" dirty="0" smtClean="0"/>
              <a:t>Design Patterns </a:t>
            </a:r>
            <a:r>
              <a:rPr lang="en-US" smtClean="0"/>
              <a:t>and Refactoring</a:t>
            </a:r>
            <a:endParaRPr lang="en-US" dirty="0"/>
          </a:p>
        </p:txBody>
      </p:sp>
      <p:sp>
        <p:nvSpPr>
          <p:cNvPr id="11" name="Rectangle 5"/>
          <p:cNvSpPr>
            <a:spLocks noGrp="1" noChangeArrowheads="1"/>
          </p:cNvSpPr>
          <p:nvPr>
            <p:ph type="subTitle" idx="1"/>
          </p:nvPr>
        </p:nvSpPr>
        <p:spPr>
          <a:xfrm>
            <a:off x="1374843" y="4038600"/>
            <a:ext cx="6400800" cy="1371600"/>
          </a:xfrm>
        </p:spPr>
        <p:txBody>
          <a:bodyPr/>
          <a:lstStyle/>
          <a:p>
            <a:pPr>
              <a:lnSpc>
                <a:spcPct val="100000"/>
              </a:lnSpc>
            </a:pPr>
            <a:endParaRPr lang="en-US" sz="1800" dirty="0"/>
          </a:p>
          <a:p>
            <a:pPr>
              <a:lnSpc>
                <a:spcPct val="100000"/>
              </a:lnSpc>
            </a:pPr>
            <a:r>
              <a:rPr lang="en-US" sz="1800" dirty="0"/>
              <a:t>David Sackstein,</a:t>
            </a:r>
          </a:p>
          <a:p>
            <a:pPr>
              <a:lnSpc>
                <a:spcPct val="100000"/>
              </a:lnSpc>
            </a:pPr>
            <a:r>
              <a:rPr lang="en-US" sz="1800" dirty="0" smtClean="0"/>
              <a:t>John Bryce Training</a:t>
            </a:r>
            <a:endParaRPr lang="en-US" sz="18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Dependency Inversion Principle</a:t>
            </a:r>
            <a:endParaRPr lang="en-US" dirty="0"/>
          </a:p>
        </p:txBody>
      </p:sp>
      <p:sp>
        <p:nvSpPr>
          <p:cNvPr id="3" name="Content Placeholder 2"/>
          <p:cNvSpPr>
            <a:spLocks noGrp="1"/>
          </p:cNvSpPr>
          <p:nvPr>
            <p:ph idx="1"/>
          </p:nvPr>
        </p:nvSpPr>
        <p:spPr/>
        <p:txBody>
          <a:bodyPr/>
          <a:lstStyle/>
          <a:p>
            <a:r>
              <a:rPr lang="en-US" dirty="0" smtClean="0"/>
              <a:t>Program to interfaces and abstractions rather than to concrete types.</a:t>
            </a:r>
          </a:p>
          <a:p>
            <a:r>
              <a:rPr lang="en-US" dirty="0" smtClean="0"/>
              <a:t>Situation: </a:t>
            </a:r>
          </a:p>
          <a:p>
            <a:pPr lvl="1"/>
            <a:r>
              <a:rPr lang="en-US" dirty="0" smtClean="0"/>
              <a:t>Class A calls class B to get a job done.</a:t>
            </a:r>
          </a:p>
          <a:p>
            <a:pPr lvl="1"/>
            <a:r>
              <a:rPr lang="en-US" dirty="0" smtClean="0"/>
              <a:t>Class B needs class C as part of its implementation</a:t>
            </a:r>
          </a:p>
          <a:p>
            <a:r>
              <a:rPr lang="en-US" dirty="0" smtClean="0"/>
              <a:t>Do not: Have class B invoke the new operator to create object C.</a:t>
            </a:r>
          </a:p>
          <a:p>
            <a:r>
              <a:rPr lang="en-US" dirty="0" smtClean="0"/>
              <a:t>Instead: Have B accept the interface of C in its constructor. </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92040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Dependency Inversion Principle</a:t>
            </a:r>
            <a:endParaRPr lang="en-US" dirty="0"/>
          </a:p>
        </p:txBody>
      </p:sp>
      <p:sp>
        <p:nvSpPr>
          <p:cNvPr id="3" name="Content Placeholder 2"/>
          <p:cNvSpPr>
            <a:spLocks noGrp="1"/>
          </p:cNvSpPr>
          <p:nvPr>
            <p:ph idx="1"/>
          </p:nvPr>
        </p:nvSpPr>
        <p:spPr/>
        <p:txBody>
          <a:bodyPr/>
          <a:lstStyle/>
          <a:p>
            <a:r>
              <a:rPr lang="en-US" dirty="0" smtClean="0"/>
              <a:t>The first approach creates a one directional dependency path A -&gt; B -&gt; C</a:t>
            </a:r>
          </a:p>
          <a:p>
            <a:r>
              <a:rPr lang="en-US" dirty="0" smtClean="0"/>
              <a:t>The preferred approach inverts the dependencies in the following sense: B -&gt; IC, C -&gt; IC.</a:t>
            </a:r>
          </a:p>
          <a:p>
            <a:r>
              <a:rPr lang="en-US" dirty="0" smtClean="0"/>
              <a:t>In the preferred approach A has control over the implementation used by B</a:t>
            </a:r>
          </a:p>
          <a:p>
            <a:r>
              <a:rPr lang="en-US" dirty="0" smtClean="0"/>
              <a:t>Moreover, B is now testable by substituting a mock implementation of IC.</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86396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Patterns</a:t>
            </a:r>
            <a:endParaRPr lang="en-US" dirty="0"/>
          </a:p>
        </p:txBody>
      </p:sp>
      <p:sp>
        <p:nvSpPr>
          <p:cNvPr id="3" name="Content Placeholder 2"/>
          <p:cNvSpPr>
            <a:spLocks noGrp="1"/>
          </p:cNvSpPr>
          <p:nvPr>
            <p:ph idx="1"/>
          </p:nvPr>
        </p:nvSpPr>
        <p:spPr/>
        <p:txBody>
          <a:bodyPr/>
          <a:lstStyle/>
          <a:p>
            <a:pPr lvl="0"/>
            <a:r>
              <a:rPr lang="en-US" dirty="0"/>
              <a:t>Strategy</a:t>
            </a:r>
          </a:p>
          <a:p>
            <a:pPr lvl="0"/>
            <a:r>
              <a:rPr lang="en-US" dirty="0"/>
              <a:t>Factory Method, Abstract Factory</a:t>
            </a:r>
          </a:p>
          <a:p>
            <a:pPr lvl="0"/>
            <a:r>
              <a:rPr lang="en-US" dirty="0"/>
              <a:t>Dependency Injection </a:t>
            </a:r>
            <a:r>
              <a:rPr lang="en-US" dirty="0" smtClean="0"/>
              <a:t>(and IOC </a:t>
            </a:r>
            <a:r>
              <a:rPr lang="en-US" dirty="0"/>
              <a:t>containers)</a:t>
            </a:r>
          </a:p>
          <a:p>
            <a:pPr lvl="0"/>
            <a:r>
              <a:rPr lang="en-US" dirty="0"/>
              <a:t>Decorator </a:t>
            </a:r>
            <a:r>
              <a:rPr lang="en-US" dirty="0" smtClean="0"/>
              <a:t>(Prefer </a:t>
            </a:r>
            <a:r>
              <a:rPr lang="en-US" dirty="0"/>
              <a:t>Composition Over Inheritance)</a:t>
            </a:r>
          </a:p>
          <a:p>
            <a:pPr lvl="0"/>
            <a:r>
              <a:rPr lang="en-US" dirty="0"/>
              <a:t>Visitor</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75325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 The Problem</a:t>
            </a:r>
            <a:endParaRPr lang="en-US" dirty="0"/>
          </a:p>
        </p:txBody>
      </p:sp>
      <p:sp>
        <p:nvSpPr>
          <p:cNvPr id="3" name="Content Placeholder 2"/>
          <p:cNvSpPr>
            <a:spLocks noGrp="1"/>
          </p:cNvSpPr>
          <p:nvPr>
            <p:ph idx="1"/>
          </p:nvPr>
        </p:nvSpPr>
        <p:spPr/>
        <p:txBody>
          <a:bodyPr/>
          <a:lstStyle/>
          <a:p>
            <a:r>
              <a:rPr lang="en-US" dirty="0" smtClean="0"/>
              <a:t>You are maintaining software that manages the finances of a company</a:t>
            </a:r>
          </a:p>
          <a:p>
            <a:r>
              <a:rPr lang="en-US" dirty="0" smtClean="0"/>
              <a:t>The company is forced to cut expenses and you are required to make changes to the salaries of all employees.</a:t>
            </a:r>
          </a:p>
          <a:p>
            <a:r>
              <a:rPr lang="en-US" dirty="0" smtClean="0"/>
              <a:t>As the company’s business may pick up in the future, you are required to enable reverting to the current calculations in the future.</a:t>
            </a:r>
          </a:p>
          <a:p>
            <a:r>
              <a:rPr lang="en-US" dirty="0" smtClean="0"/>
              <a:t>What should you do?</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797114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 The Solution</a:t>
            </a:r>
            <a:endParaRPr lang="en-US" dirty="0"/>
          </a:p>
        </p:txBody>
      </p:sp>
      <p:sp>
        <p:nvSpPr>
          <p:cNvPr id="3" name="Content Placeholder 2"/>
          <p:cNvSpPr>
            <a:spLocks noGrp="1"/>
          </p:cNvSpPr>
          <p:nvPr>
            <p:ph idx="1"/>
          </p:nvPr>
        </p:nvSpPr>
        <p:spPr/>
        <p:txBody>
          <a:bodyPr/>
          <a:lstStyle/>
          <a:p>
            <a:r>
              <a:rPr lang="en-US" dirty="0"/>
              <a:t>Identify all variables that depend on the salary policy.</a:t>
            </a:r>
          </a:p>
          <a:p>
            <a:r>
              <a:rPr lang="en-US" dirty="0"/>
              <a:t>Encapsulate them in a class and change the code to use the class.</a:t>
            </a:r>
          </a:p>
          <a:p>
            <a:r>
              <a:rPr lang="en-US" dirty="0"/>
              <a:t>Find the minimum set of public methods required of the class and extract these as an interface.</a:t>
            </a:r>
          </a:p>
          <a:p>
            <a:r>
              <a:rPr lang="en-US" dirty="0"/>
              <a:t>Change the code so that it uses the interface rather than the class.</a:t>
            </a:r>
          </a:p>
          <a:p>
            <a:r>
              <a:rPr lang="en-US" dirty="0"/>
              <a:t>Implement the new salary policy as a second implementation of the interface.</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71932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Strategy – Benefits</a:t>
            </a:r>
            <a:endParaRPr lang="en-US" dirty="0"/>
          </a:p>
        </p:txBody>
      </p:sp>
      <p:sp>
        <p:nvSpPr>
          <p:cNvPr id="3" name="Content Placeholder 2"/>
          <p:cNvSpPr>
            <a:spLocks noGrp="1"/>
          </p:cNvSpPr>
          <p:nvPr>
            <p:ph idx="1"/>
          </p:nvPr>
        </p:nvSpPr>
        <p:spPr>
          <a:xfrm>
            <a:off x="1182688" y="1828800"/>
            <a:ext cx="7656512" cy="4303713"/>
          </a:xfrm>
        </p:spPr>
        <p:txBody>
          <a:bodyPr/>
          <a:lstStyle/>
          <a:p>
            <a:r>
              <a:rPr lang="en-US" dirty="0" smtClean="0"/>
              <a:t>The new policy and the old can be interchanged without changing the code that uses them.</a:t>
            </a:r>
          </a:p>
          <a:p>
            <a:r>
              <a:rPr lang="en-US" dirty="0" smtClean="0"/>
              <a:t>New policies can be implemented and used without changes to the code that uses them.</a:t>
            </a:r>
          </a:p>
          <a:p>
            <a:r>
              <a:rPr lang="en-US" dirty="0" smtClean="0"/>
              <a:t>The existing code and the salary policy can be tested separately.</a:t>
            </a:r>
          </a:p>
          <a:p>
            <a:r>
              <a:rPr lang="en-US" dirty="0" smtClean="0"/>
              <a:t>These benefits show that Strategy implements the Open Closed Principle.</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40901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 Problem</a:t>
            </a:r>
            <a:endParaRPr lang="en-US" dirty="0"/>
          </a:p>
        </p:txBody>
      </p:sp>
      <p:sp>
        <p:nvSpPr>
          <p:cNvPr id="3" name="Content Placeholder 2"/>
          <p:cNvSpPr>
            <a:spLocks noGrp="1"/>
          </p:cNvSpPr>
          <p:nvPr>
            <p:ph idx="1"/>
          </p:nvPr>
        </p:nvSpPr>
        <p:spPr/>
        <p:txBody>
          <a:bodyPr/>
          <a:lstStyle/>
          <a:p>
            <a:r>
              <a:rPr lang="en-US" dirty="0" smtClean="0"/>
              <a:t>But who instantiates the salary calculation strategy? </a:t>
            </a:r>
          </a:p>
          <a:p>
            <a:r>
              <a:rPr lang="en-US" dirty="0" smtClean="0"/>
              <a:t>If the answer is the code that uses it, then it remains dependent on a particular instance of the strategy.</a:t>
            </a:r>
          </a:p>
          <a:p>
            <a:r>
              <a:rPr lang="en-US" dirty="0" smtClean="0"/>
              <a:t>The solution is to inject the strategy interface into a class that uses it by providing it as an argument to the class constructor.</a:t>
            </a:r>
          </a:p>
          <a:p>
            <a:r>
              <a:rPr lang="en-US" dirty="0" smtClean="0"/>
              <a:t>But this is not always possible</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4061908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 Problem</a:t>
            </a:r>
            <a:endParaRPr lang="en-US" dirty="0"/>
          </a:p>
        </p:txBody>
      </p:sp>
      <p:sp>
        <p:nvSpPr>
          <p:cNvPr id="3" name="Content Placeholder 2"/>
          <p:cNvSpPr>
            <a:spLocks noGrp="1"/>
          </p:cNvSpPr>
          <p:nvPr>
            <p:ph idx="1"/>
          </p:nvPr>
        </p:nvSpPr>
        <p:spPr/>
        <p:txBody>
          <a:bodyPr/>
          <a:lstStyle/>
          <a:p>
            <a:r>
              <a:rPr lang="en-US" dirty="0" smtClean="0"/>
              <a:t>If the strategy is not available before the class that uses it is created, it cannot be provided in the constructor of that class.</a:t>
            </a:r>
          </a:p>
          <a:p>
            <a:r>
              <a:rPr lang="en-US" dirty="0" smtClean="0"/>
              <a:t>If the class that uses the strategy needs more than one instance, and especially if the number of instances it needs is not known when the class is created, injection of the strategy is not practical.</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34166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 Solution</a:t>
            </a:r>
            <a:endParaRPr lang="en-US" dirty="0"/>
          </a:p>
        </p:txBody>
      </p:sp>
      <p:sp>
        <p:nvSpPr>
          <p:cNvPr id="3" name="Content Placeholder 2"/>
          <p:cNvSpPr>
            <a:spLocks noGrp="1"/>
          </p:cNvSpPr>
          <p:nvPr>
            <p:ph idx="1"/>
          </p:nvPr>
        </p:nvSpPr>
        <p:spPr/>
        <p:txBody>
          <a:bodyPr/>
          <a:lstStyle/>
          <a:p>
            <a:r>
              <a:rPr lang="en-US" dirty="0" smtClean="0"/>
              <a:t>Create an interface containing a method that creates an instance of the strategy interface.</a:t>
            </a:r>
          </a:p>
          <a:p>
            <a:r>
              <a:rPr lang="en-US" dirty="0" smtClean="0"/>
              <a:t>Create an instance of the interface for each concrete type of the strategy.</a:t>
            </a:r>
          </a:p>
          <a:p>
            <a:r>
              <a:rPr lang="en-US" dirty="0" smtClean="0"/>
              <a:t>Provide an instance of the interface as a parameter of the using classes constructor.</a:t>
            </a:r>
          </a:p>
          <a:p>
            <a:r>
              <a:rPr lang="en-US" dirty="0" smtClean="0"/>
              <a:t>The class can create as many instances as it needs of the strategy interface.</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499857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Method - Benefits</a:t>
            </a:r>
            <a:endParaRPr lang="en-US" dirty="0"/>
          </a:p>
        </p:txBody>
      </p:sp>
      <p:sp>
        <p:nvSpPr>
          <p:cNvPr id="3" name="Content Placeholder 2"/>
          <p:cNvSpPr>
            <a:spLocks noGrp="1"/>
          </p:cNvSpPr>
          <p:nvPr>
            <p:ph idx="1"/>
          </p:nvPr>
        </p:nvSpPr>
        <p:spPr/>
        <p:txBody>
          <a:bodyPr/>
          <a:lstStyle/>
          <a:p>
            <a:r>
              <a:rPr lang="en-US" dirty="0" smtClean="0"/>
              <a:t>The class gains control of when and how many instances of the strategy are created.</a:t>
            </a:r>
          </a:p>
          <a:p>
            <a:r>
              <a:rPr lang="en-US" dirty="0" smtClean="0"/>
              <a:t>The class has no control (indeed no knowledge) of the concrete type of the strategy.</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4207456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smtClean="0"/>
              <a:t>Agenda</a:t>
            </a:r>
            <a:endParaRPr lang="en-US" dirty="0"/>
          </a:p>
        </p:txBody>
      </p:sp>
      <p:sp>
        <p:nvSpPr>
          <p:cNvPr id="8" name="Rectangle 3"/>
          <p:cNvSpPr>
            <a:spLocks noGrp="1" noChangeArrowheads="1"/>
          </p:cNvSpPr>
          <p:nvPr>
            <p:ph idx="1"/>
          </p:nvPr>
        </p:nvSpPr>
        <p:spPr/>
        <p:txBody>
          <a:bodyPr/>
          <a:lstStyle/>
          <a:p>
            <a:pPr lvl="0"/>
            <a:r>
              <a:rPr lang="en-US" dirty="0"/>
              <a:t>SOLID Principles</a:t>
            </a:r>
          </a:p>
          <a:p>
            <a:pPr lvl="0"/>
            <a:r>
              <a:rPr lang="en-US" dirty="0"/>
              <a:t>Selected Design Patterns</a:t>
            </a:r>
          </a:p>
          <a:p>
            <a:pPr lvl="0"/>
            <a:r>
              <a:rPr lang="en-US" dirty="0"/>
              <a:t>Clean Code</a:t>
            </a:r>
          </a:p>
          <a:p>
            <a:pPr lvl="0"/>
            <a:r>
              <a:rPr lang="en-US" dirty="0"/>
              <a:t>Refactoring and Tests</a:t>
            </a:r>
          </a:p>
          <a:p>
            <a:pPr marL="0" indent="0">
              <a:buNone/>
            </a:pPr>
            <a:endParaRPr lang="en-US" dirty="0" smtClean="0"/>
          </a:p>
        </p:txBody>
      </p:sp>
      <p:sp>
        <p:nvSpPr>
          <p:cNvPr id="5"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a:t>
            </a:r>
            <a:endParaRPr lang="en-US" dirty="0"/>
          </a:p>
        </p:txBody>
      </p:sp>
      <p:sp>
        <p:nvSpPr>
          <p:cNvPr id="3" name="Content Placeholder 2"/>
          <p:cNvSpPr>
            <a:spLocks noGrp="1"/>
          </p:cNvSpPr>
          <p:nvPr>
            <p:ph idx="1"/>
          </p:nvPr>
        </p:nvSpPr>
        <p:spPr/>
        <p:txBody>
          <a:bodyPr/>
          <a:lstStyle/>
          <a:p>
            <a:r>
              <a:rPr lang="en-US" dirty="0" smtClean="0"/>
              <a:t>Problem: Independent factories may create non-compatible types of objects.</a:t>
            </a:r>
          </a:p>
          <a:p>
            <a:r>
              <a:rPr lang="en-US" dirty="0" smtClean="0"/>
              <a:t>Solution: Define a factory for a family of objects that ensures that all instances that are created are compatible.</a:t>
            </a:r>
          </a:p>
          <a:p>
            <a:r>
              <a:rPr lang="en-US" dirty="0" smtClean="0"/>
              <a:t>Benefits: Preserves the ability to create compatible objects without:</a:t>
            </a:r>
          </a:p>
          <a:p>
            <a:pPr lvl="1"/>
            <a:r>
              <a:rPr lang="en-US" dirty="0" smtClean="0"/>
              <a:t>Needing to know their concrete type</a:t>
            </a:r>
          </a:p>
          <a:p>
            <a:pPr lvl="1"/>
            <a:r>
              <a:rPr lang="en-US" dirty="0" smtClean="0"/>
              <a:t>Without the need for run time exception handling</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937176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Problem: Taken to its natural conclusion, the dependencies of all low level classes need to be instantiated in main() and passed down through every containing class. </a:t>
            </a:r>
          </a:p>
          <a:p>
            <a:r>
              <a:rPr lang="en-US" dirty="0" smtClean="0"/>
              <a:t>This violates encapsulation and forces all levels of the code to know what lower levels need.</a:t>
            </a:r>
          </a:p>
          <a:p>
            <a:r>
              <a:rPr lang="en-US" dirty="0" smtClean="0"/>
              <a:t>We would like the top level to know, but none of the middle levels.</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190516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a:t>
            </a:r>
            <a:endParaRPr lang="en-US" dirty="0"/>
          </a:p>
        </p:txBody>
      </p:sp>
      <p:sp>
        <p:nvSpPr>
          <p:cNvPr id="3" name="Content Placeholder 2"/>
          <p:cNvSpPr>
            <a:spLocks noGrp="1"/>
          </p:cNvSpPr>
          <p:nvPr>
            <p:ph idx="1"/>
          </p:nvPr>
        </p:nvSpPr>
        <p:spPr/>
        <p:txBody>
          <a:bodyPr/>
          <a:lstStyle/>
          <a:p>
            <a:r>
              <a:rPr lang="en-US" dirty="0" smtClean="0"/>
              <a:t>Solution: An Inversion of Control (IOC) Container.</a:t>
            </a:r>
          </a:p>
          <a:p>
            <a:r>
              <a:rPr lang="en-US" dirty="0" smtClean="0"/>
              <a:t>Top level code registers types as implementations of interfaces.</a:t>
            </a:r>
          </a:p>
          <a:p>
            <a:r>
              <a:rPr lang="en-US" dirty="0" smtClean="0"/>
              <a:t>All classes just declare the dependencies they need (for instance as a constructor argument)</a:t>
            </a:r>
          </a:p>
          <a:p>
            <a:r>
              <a:rPr lang="en-US" dirty="0" smtClean="0"/>
              <a:t>Top level code requests that the IOC container provide and instance of a class and the IOC container supplies all the dependencies of all the classes needed for this.</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78386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Dependency Injection in .NET</a:t>
            </a:r>
            <a:endParaRPr lang="en-US" dirty="0"/>
          </a:p>
        </p:txBody>
      </p:sp>
      <p:sp>
        <p:nvSpPr>
          <p:cNvPr id="3" name="Content Placeholder 2"/>
          <p:cNvSpPr>
            <a:spLocks noGrp="1"/>
          </p:cNvSpPr>
          <p:nvPr>
            <p:ph idx="1"/>
          </p:nvPr>
        </p:nvSpPr>
        <p:spPr/>
        <p:txBody>
          <a:bodyPr/>
          <a:lstStyle/>
          <a:p>
            <a:r>
              <a:rPr lang="en-US" dirty="0" smtClean="0"/>
              <a:t>Castle</a:t>
            </a:r>
          </a:p>
          <a:p>
            <a:r>
              <a:rPr lang="en-US" dirty="0" smtClean="0"/>
              <a:t>Unity </a:t>
            </a:r>
          </a:p>
          <a:p>
            <a:r>
              <a:rPr lang="en-US" dirty="0" smtClean="0"/>
              <a:t>MEF</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102491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 Introduction</a:t>
            </a:r>
            <a:endParaRPr lang="en-US" dirty="0"/>
          </a:p>
        </p:txBody>
      </p:sp>
      <p:sp>
        <p:nvSpPr>
          <p:cNvPr id="3" name="Content Placeholder 2"/>
          <p:cNvSpPr>
            <a:spLocks noGrp="1"/>
          </p:cNvSpPr>
          <p:nvPr>
            <p:ph idx="1"/>
          </p:nvPr>
        </p:nvSpPr>
        <p:spPr/>
        <p:txBody>
          <a:bodyPr/>
          <a:lstStyle/>
          <a:p>
            <a:r>
              <a:rPr lang="en-US" dirty="0" smtClean="0"/>
              <a:t>What is the purpose of inheritance?</a:t>
            </a:r>
          </a:p>
          <a:p>
            <a:r>
              <a:rPr lang="en-US" dirty="0" smtClean="0"/>
              <a:t>Code reuse?</a:t>
            </a:r>
          </a:p>
          <a:p>
            <a:r>
              <a:rPr lang="en-US" dirty="0" smtClean="0"/>
              <a:t>Polymorphism?</a:t>
            </a:r>
          </a:p>
          <a:p>
            <a:r>
              <a:rPr lang="en-US" dirty="0" smtClean="0"/>
              <a:t>Answer: Polymorphism</a:t>
            </a:r>
          </a:p>
          <a:p>
            <a:r>
              <a:rPr lang="en-US" dirty="0" smtClean="0"/>
              <a:t>For Code Reuse, use composition</a:t>
            </a:r>
          </a:p>
          <a:p>
            <a:r>
              <a:rPr lang="en-US" dirty="0" smtClean="0"/>
              <a:t>When used for code reuse inheritance increases dependencies</a:t>
            </a:r>
          </a:p>
          <a:p>
            <a:r>
              <a:rPr lang="en-US" dirty="0" smtClean="0"/>
              <a:t>When uses for polymorphism, inheritance reduces dependencies.</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365134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 Problem</a:t>
            </a:r>
            <a:endParaRPr lang="en-US" dirty="0"/>
          </a:p>
        </p:txBody>
      </p:sp>
      <p:sp>
        <p:nvSpPr>
          <p:cNvPr id="3" name="Content Placeholder 2"/>
          <p:cNvSpPr>
            <a:spLocks noGrp="1"/>
          </p:cNvSpPr>
          <p:nvPr>
            <p:ph idx="1"/>
          </p:nvPr>
        </p:nvSpPr>
        <p:spPr/>
        <p:txBody>
          <a:bodyPr/>
          <a:lstStyle/>
          <a:p>
            <a:r>
              <a:rPr lang="en-US" dirty="0" smtClean="0"/>
              <a:t>You have written code for a coffee machine in which “Coffee” and “Tea” have a “Prepare” method.</a:t>
            </a:r>
          </a:p>
          <a:p>
            <a:r>
              <a:rPr lang="en-US" dirty="0" smtClean="0"/>
              <a:t>You wisely extract an interface “</a:t>
            </a:r>
            <a:r>
              <a:rPr lang="en-US" dirty="0" err="1" smtClean="0"/>
              <a:t>IBeverage</a:t>
            </a:r>
            <a:r>
              <a:rPr lang="en-US" dirty="0" smtClean="0"/>
              <a:t>” so that Prepare can be called </a:t>
            </a:r>
            <a:r>
              <a:rPr lang="en-US" dirty="0" err="1" smtClean="0"/>
              <a:t>polymorphically</a:t>
            </a:r>
            <a:r>
              <a:rPr lang="en-US" dirty="0" smtClean="0"/>
              <a:t> on both.</a:t>
            </a:r>
          </a:p>
          <a:p>
            <a:r>
              <a:rPr lang="en-US" dirty="0" smtClean="0"/>
              <a:t>You are asked to implemented “Coffee with Milk” and decide to create a new class with that name that inherits Coffee.</a:t>
            </a:r>
          </a:p>
          <a:p>
            <a:r>
              <a:rPr lang="en-US" dirty="0" smtClean="0"/>
              <a:t>You are then asked to add the “Milk” option to tea.</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2317414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 Problem</a:t>
            </a:r>
            <a:endParaRPr lang="en-US" dirty="0"/>
          </a:p>
        </p:txBody>
      </p:sp>
      <p:sp>
        <p:nvSpPr>
          <p:cNvPr id="3" name="Content Placeholder 2"/>
          <p:cNvSpPr>
            <a:spLocks noGrp="1"/>
          </p:cNvSpPr>
          <p:nvPr>
            <p:ph idx="1"/>
          </p:nvPr>
        </p:nvSpPr>
        <p:spPr/>
        <p:txBody>
          <a:bodyPr/>
          <a:lstStyle/>
          <a:p>
            <a:r>
              <a:rPr lang="en-US" dirty="0" smtClean="0"/>
              <a:t>You then create </a:t>
            </a:r>
            <a:r>
              <a:rPr lang="en-US" dirty="0" err="1" smtClean="0"/>
              <a:t>TeaWithMilk</a:t>
            </a:r>
            <a:r>
              <a:rPr lang="en-US" dirty="0" smtClean="0"/>
              <a:t>.</a:t>
            </a:r>
          </a:p>
          <a:p>
            <a:r>
              <a:rPr lang="en-US" dirty="0" smtClean="0"/>
              <a:t>Then comes a requirement to add a new beverage “cocoa” and a requirement to add a sugar option for cocoa and coffee.</a:t>
            </a:r>
          </a:p>
          <a:p>
            <a:r>
              <a:rPr lang="en-US" dirty="0" smtClean="0"/>
              <a:t>For each combination you create a class using inheritance for the required components.</a:t>
            </a:r>
          </a:p>
          <a:p>
            <a:r>
              <a:rPr lang="en-US" dirty="0" smtClean="0"/>
              <a:t>This strategy limits code reuse and requires recompilation for every new combination of features.</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472276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 Solution</a:t>
            </a:r>
            <a:endParaRPr lang="en-US" dirty="0"/>
          </a:p>
        </p:txBody>
      </p:sp>
      <p:sp>
        <p:nvSpPr>
          <p:cNvPr id="3" name="Content Placeholder 2"/>
          <p:cNvSpPr>
            <a:spLocks noGrp="1"/>
          </p:cNvSpPr>
          <p:nvPr>
            <p:ph idx="1"/>
          </p:nvPr>
        </p:nvSpPr>
        <p:spPr/>
        <p:txBody>
          <a:bodyPr/>
          <a:lstStyle/>
          <a:p>
            <a:r>
              <a:rPr lang="en-US" dirty="0" smtClean="0"/>
              <a:t>Coffee, Tea and Cocoa implement </a:t>
            </a:r>
            <a:r>
              <a:rPr lang="en-US" dirty="0" err="1" smtClean="0"/>
              <a:t>IBeverage</a:t>
            </a:r>
            <a:endParaRPr lang="en-US" dirty="0" smtClean="0"/>
          </a:p>
          <a:p>
            <a:r>
              <a:rPr lang="en-US" dirty="0" smtClean="0"/>
              <a:t>Define </a:t>
            </a:r>
            <a:r>
              <a:rPr lang="en-US" dirty="0" err="1" smtClean="0"/>
              <a:t>BeverageWithSugar</a:t>
            </a:r>
            <a:r>
              <a:rPr lang="en-US" dirty="0" smtClean="0"/>
              <a:t>, </a:t>
            </a:r>
            <a:r>
              <a:rPr lang="en-US" dirty="0" err="1" smtClean="0"/>
              <a:t>BeverageWithMilk</a:t>
            </a:r>
            <a:r>
              <a:rPr lang="en-US" dirty="0" smtClean="0"/>
              <a:t>. These are decorators.</a:t>
            </a:r>
          </a:p>
          <a:p>
            <a:r>
              <a:rPr lang="en-US" dirty="0" smtClean="0"/>
              <a:t>The decorators also implement </a:t>
            </a:r>
            <a:r>
              <a:rPr lang="en-US" dirty="0" err="1" smtClean="0"/>
              <a:t>IBeverage</a:t>
            </a:r>
            <a:r>
              <a:rPr lang="en-US" dirty="0" smtClean="0"/>
              <a:t> and accept an </a:t>
            </a:r>
            <a:r>
              <a:rPr lang="en-US" dirty="0" err="1" smtClean="0"/>
              <a:t>IBeverage</a:t>
            </a:r>
            <a:r>
              <a:rPr lang="en-US" dirty="0" smtClean="0"/>
              <a:t> in their constructors. That </a:t>
            </a:r>
            <a:r>
              <a:rPr lang="en-US" dirty="0" err="1" smtClean="0"/>
              <a:t>IBeverage</a:t>
            </a:r>
            <a:r>
              <a:rPr lang="en-US" dirty="0" smtClean="0"/>
              <a:t> is what was previously the base class.</a:t>
            </a:r>
          </a:p>
          <a:p>
            <a:r>
              <a:rPr lang="en-US" dirty="0" smtClean="0"/>
              <a:t>To implement Prepare, the decorators call the Prepare method of their “base” class and add their own decoration</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860559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 Solution</a:t>
            </a:r>
            <a:endParaRPr lang="en-US" dirty="0"/>
          </a:p>
        </p:txBody>
      </p:sp>
      <p:sp>
        <p:nvSpPr>
          <p:cNvPr id="3" name="Content Placeholder 2"/>
          <p:cNvSpPr>
            <a:spLocks noGrp="1"/>
          </p:cNvSpPr>
          <p:nvPr>
            <p:ph idx="1"/>
          </p:nvPr>
        </p:nvSpPr>
        <p:spPr/>
        <p:txBody>
          <a:bodyPr/>
          <a:lstStyle/>
          <a:p>
            <a:r>
              <a:rPr lang="en-US" dirty="0" smtClean="0"/>
              <a:t>All combinations of a base class and decorations can be combined dynamically without creating new types, so for instance, to create Tea with Milk and Sugar you would write:</a:t>
            </a:r>
          </a:p>
          <a:p>
            <a:endParaRPr lang="en-US" dirty="0"/>
          </a:p>
          <a:p>
            <a:endParaRPr lang="en-US" dirty="0"/>
          </a:p>
        </p:txBody>
      </p:sp>
      <p:pic>
        <p:nvPicPr>
          <p:cNvPr id="5" name="Picture 4"/>
          <p:cNvPicPr>
            <a:picLocks noChangeAspect="1"/>
          </p:cNvPicPr>
          <p:nvPr/>
        </p:nvPicPr>
        <p:blipFill>
          <a:blip r:embed="rId2"/>
          <a:stretch>
            <a:fillRect/>
          </a:stretch>
        </p:blipFill>
        <p:spPr>
          <a:xfrm>
            <a:off x="1524000" y="3980657"/>
            <a:ext cx="4495800" cy="1295258"/>
          </a:xfrm>
          <a:prstGeom prst="rect">
            <a:avLst/>
          </a:prstGeom>
        </p:spPr>
      </p:pic>
      <p:sp>
        <p:nvSpPr>
          <p:cNvPr id="6"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538984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Decorator – Benefits</a:t>
            </a:r>
            <a:endParaRPr lang="en-US" dirty="0"/>
          </a:p>
        </p:txBody>
      </p:sp>
      <p:sp>
        <p:nvSpPr>
          <p:cNvPr id="3" name="Content Placeholder 2"/>
          <p:cNvSpPr>
            <a:spLocks noGrp="1"/>
          </p:cNvSpPr>
          <p:nvPr>
            <p:ph idx="1"/>
          </p:nvPr>
        </p:nvSpPr>
        <p:spPr/>
        <p:txBody>
          <a:bodyPr/>
          <a:lstStyle/>
          <a:p>
            <a:r>
              <a:rPr lang="en-US" dirty="0" smtClean="0"/>
              <a:t>New combinations of base classes and decorations can be composed without defining new classes</a:t>
            </a:r>
          </a:p>
          <a:p>
            <a:r>
              <a:rPr lang="en-US" dirty="0" smtClean="0"/>
              <a:t>Each decoration can be reused</a:t>
            </a:r>
          </a:p>
          <a:p>
            <a:r>
              <a:rPr lang="en-US" dirty="0" smtClean="0"/>
              <a:t>This is “dynamic inheritance”. Effectively, a type can change its base class at run time.</a:t>
            </a:r>
          </a:p>
          <a:p>
            <a:endParaRPr lang="en-US" dirty="0"/>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28351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SOLID Principles</a:t>
            </a:r>
            <a:endParaRPr lang="en-US" dirty="0"/>
          </a:p>
        </p:txBody>
      </p:sp>
      <p:sp>
        <p:nvSpPr>
          <p:cNvPr id="3" name="Content Placeholder 2"/>
          <p:cNvSpPr>
            <a:spLocks noGrp="1"/>
          </p:cNvSpPr>
          <p:nvPr>
            <p:ph idx="1"/>
          </p:nvPr>
        </p:nvSpPr>
        <p:spPr/>
        <p:txBody>
          <a:bodyPr/>
          <a:lstStyle/>
          <a:p>
            <a:r>
              <a:rPr lang="en-US" dirty="0" smtClean="0"/>
              <a:t>The Single Responsibility Principle</a:t>
            </a:r>
          </a:p>
          <a:p>
            <a:r>
              <a:rPr lang="en-US" dirty="0" smtClean="0"/>
              <a:t>The Open Closed Principle</a:t>
            </a:r>
          </a:p>
          <a:p>
            <a:r>
              <a:rPr lang="en-US" dirty="0" smtClean="0"/>
              <a:t>The </a:t>
            </a:r>
            <a:r>
              <a:rPr lang="en-US" dirty="0" err="1" smtClean="0"/>
              <a:t>Liskov</a:t>
            </a:r>
            <a:r>
              <a:rPr lang="en-US" dirty="0" smtClean="0"/>
              <a:t> Substitution Principle</a:t>
            </a:r>
          </a:p>
          <a:p>
            <a:r>
              <a:rPr lang="en-US" dirty="0" smtClean="0"/>
              <a:t>The Interface Segregation Principle</a:t>
            </a:r>
          </a:p>
          <a:p>
            <a:r>
              <a:rPr lang="en-US" dirty="0" smtClean="0"/>
              <a:t>The Dependency Inversion Principle</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309599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 Problem</a:t>
            </a:r>
            <a:endParaRPr lang="en-US" dirty="0"/>
          </a:p>
        </p:txBody>
      </p:sp>
      <p:sp>
        <p:nvSpPr>
          <p:cNvPr id="3" name="Content Placeholder 2"/>
          <p:cNvSpPr>
            <a:spLocks noGrp="1"/>
          </p:cNvSpPr>
          <p:nvPr>
            <p:ph idx="1"/>
          </p:nvPr>
        </p:nvSpPr>
        <p:spPr>
          <a:xfrm>
            <a:off x="1182688" y="1828800"/>
            <a:ext cx="7732712" cy="4303713"/>
          </a:xfrm>
        </p:spPr>
        <p:txBody>
          <a:bodyPr/>
          <a:lstStyle/>
          <a:p>
            <a:r>
              <a:rPr lang="en-US" dirty="0" smtClean="0"/>
              <a:t>You have defined an </a:t>
            </a:r>
            <a:r>
              <a:rPr lang="en-US" dirty="0" err="1" smtClean="0"/>
              <a:t>IEmployee</a:t>
            </a:r>
            <a:r>
              <a:rPr lang="en-US" dirty="0" smtClean="0"/>
              <a:t> interface with a Name property</a:t>
            </a:r>
          </a:p>
          <a:p>
            <a:r>
              <a:rPr lang="en-US" dirty="0" smtClean="0"/>
              <a:t>A developer is an </a:t>
            </a:r>
            <a:r>
              <a:rPr lang="en-US" dirty="0" err="1" smtClean="0"/>
              <a:t>IEmployee</a:t>
            </a:r>
            <a:r>
              <a:rPr lang="en-US" dirty="0" smtClean="0"/>
              <a:t> with a </a:t>
            </a:r>
            <a:r>
              <a:rPr lang="en-US" dirty="0" err="1" smtClean="0"/>
              <a:t>YearsOfExperience</a:t>
            </a:r>
            <a:r>
              <a:rPr lang="en-US" dirty="0" smtClean="0"/>
              <a:t> property but no stock options</a:t>
            </a:r>
          </a:p>
          <a:p>
            <a:r>
              <a:rPr lang="en-US" dirty="0" smtClean="0"/>
              <a:t>A manager is an </a:t>
            </a:r>
            <a:r>
              <a:rPr lang="en-US" dirty="0" err="1" smtClean="0"/>
              <a:t>IEmployee</a:t>
            </a:r>
            <a:r>
              <a:rPr lang="en-US" dirty="0" smtClean="0"/>
              <a:t> with a </a:t>
            </a:r>
            <a:r>
              <a:rPr lang="en-US" dirty="0" err="1" smtClean="0"/>
              <a:t>NumberOfOptions</a:t>
            </a:r>
            <a:r>
              <a:rPr lang="en-US" dirty="0" smtClean="0"/>
              <a:t> property.</a:t>
            </a:r>
          </a:p>
          <a:p>
            <a:r>
              <a:rPr lang="en-US" dirty="0" smtClean="0"/>
              <a:t>A Company class has an Employees property which is a collection of </a:t>
            </a:r>
            <a:r>
              <a:rPr lang="en-US" dirty="0" err="1" smtClean="0"/>
              <a:t>IEmployees</a:t>
            </a:r>
            <a:r>
              <a:rPr lang="en-US" dirty="0" smtClean="0"/>
              <a:t>.</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784873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 Problem</a:t>
            </a:r>
            <a:endParaRPr lang="en-US" dirty="0"/>
          </a:p>
        </p:txBody>
      </p:sp>
      <p:sp>
        <p:nvSpPr>
          <p:cNvPr id="3" name="Content Placeholder 2"/>
          <p:cNvSpPr>
            <a:spLocks noGrp="1"/>
          </p:cNvSpPr>
          <p:nvPr>
            <p:ph idx="1"/>
          </p:nvPr>
        </p:nvSpPr>
        <p:spPr>
          <a:xfrm>
            <a:off x="1182688" y="1828800"/>
            <a:ext cx="7732712" cy="4303713"/>
          </a:xfrm>
        </p:spPr>
        <p:txBody>
          <a:bodyPr/>
          <a:lstStyle/>
          <a:p>
            <a:r>
              <a:rPr lang="en-US" dirty="0" smtClean="0"/>
              <a:t>You are asked to calculate the following:</a:t>
            </a:r>
          </a:p>
          <a:p>
            <a:pPr marL="457200" lvl="1" indent="0">
              <a:buNone/>
            </a:pPr>
            <a:r>
              <a:rPr lang="en-US" dirty="0" smtClean="0"/>
              <a:t>1. The total number </a:t>
            </a:r>
            <a:r>
              <a:rPr lang="en-US" dirty="0"/>
              <a:t>of options held by </a:t>
            </a:r>
            <a:r>
              <a:rPr lang="en-US" dirty="0" smtClean="0"/>
              <a:t>managers</a:t>
            </a:r>
          </a:p>
          <a:p>
            <a:pPr marL="457200" lvl="1" indent="0">
              <a:buNone/>
            </a:pPr>
            <a:r>
              <a:rPr lang="en-US" dirty="0" smtClean="0"/>
              <a:t>2. The average years of Experience over all developers.</a:t>
            </a:r>
          </a:p>
          <a:p>
            <a:r>
              <a:rPr lang="en-US" dirty="0" smtClean="0"/>
              <a:t>Here are two bad options</a:t>
            </a:r>
            <a:endParaRPr lang="en-US" dirty="0"/>
          </a:p>
          <a:p>
            <a:pPr marL="457200" lvl="1" indent="0">
              <a:buNone/>
            </a:pPr>
            <a:r>
              <a:rPr lang="en-US" dirty="0" smtClean="0"/>
              <a:t>1. Iterate over each employee, check its concrete type.</a:t>
            </a:r>
            <a:endParaRPr lang="en-US" dirty="0"/>
          </a:p>
          <a:p>
            <a:pPr marL="457200" lvl="1" indent="0">
              <a:buNone/>
            </a:pPr>
            <a:r>
              <a:rPr lang="en-US" dirty="0"/>
              <a:t>2. </a:t>
            </a:r>
            <a:r>
              <a:rPr lang="en-US" dirty="0" smtClean="0"/>
              <a:t>Add </a:t>
            </a:r>
            <a:r>
              <a:rPr lang="en-US" dirty="0" err="1" smtClean="0"/>
              <a:t>NumberOfOptions</a:t>
            </a:r>
            <a:r>
              <a:rPr lang="en-US" dirty="0" smtClean="0"/>
              <a:t> &amp; </a:t>
            </a:r>
            <a:r>
              <a:rPr lang="en-US" dirty="0" err="1" smtClean="0"/>
              <a:t>YearsOfExperience</a:t>
            </a:r>
            <a:r>
              <a:rPr lang="en-US" dirty="0" smtClean="0"/>
              <a:t> to </a:t>
            </a:r>
            <a:r>
              <a:rPr lang="en-US" dirty="0" err="1" smtClean="0"/>
              <a:t>IEmployee</a:t>
            </a:r>
            <a:r>
              <a:rPr lang="en-US" dirty="0" smtClean="0"/>
              <a:t>.</a:t>
            </a:r>
            <a:endParaRPr lang="en-US" dirty="0"/>
          </a:p>
          <a:p>
            <a:r>
              <a:rPr lang="en-US" dirty="0" smtClean="0"/>
              <a:t>Both options violate the OCP</a:t>
            </a:r>
          </a:p>
          <a:p>
            <a:r>
              <a:rPr lang="en-US" dirty="0" smtClean="0"/>
              <a:t>Why?</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705212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 Solution</a:t>
            </a:r>
            <a:endParaRPr lang="en-US" dirty="0"/>
          </a:p>
        </p:txBody>
      </p:sp>
      <p:sp>
        <p:nvSpPr>
          <p:cNvPr id="3" name="Content Placeholder 2"/>
          <p:cNvSpPr>
            <a:spLocks noGrp="1"/>
          </p:cNvSpPr>
          <p:nvPr>
            <p:ph idx="1"/>
          </p:nvPr>
        </p:nvSpPr>
        <p:spPr>
          <a:xfrm>
            <a:off x="1182688" y="1828800"/>
            <a:ext cx="7732712" cy="4303713"/>
          </a:xfrm>
        </p:spPr>
        <p:txBody>
          <a:bodyPr/>
          <a:lstStyle/>
          <a:p>
            <a:r>
              <a:rPr lang="en-US" dirty="0" smtClean="0"/>
              <a:t>Create a class for each task (counting options, averaging years of experience)</a:t>
            </a:r>
          </a:p>
          <a:p>
            <a:r>
              <a:rPr lang="en-US" dirty="0" smtClean="0"/>
              <a:t>Each class implements an interface called </a:t>
            </a:r>
            <a:r>
              <a:rPr lang="en-US" dirty="0" err="1" smtClean="0"/>
              <a:t>IVisitor</a:t>
            </a:r>
            <a:r>
              <a:rPr lang="en-US" dirty="0" smtClean="0"/>
              <a:t> that offers a Visit method for each concrete employee type. The method accepts a reference to that type.</a:t>
            </a:r>
          </a:p>
          <a:p>
            <a:r>
              <a:rPr lang="en-US" dirty="0" smtClean="0"/>
              <a:t>Add to </a:t>
            </a:r>
            <a:r>
              <a:rPr lang="en-US" dirty="0" err="1" smtClean="0"/>
              <a:t>IEmployee</a:t>
            </a:r>
            <a:r>
              <a:rPr lang="en-US" dirty="0" smtClean="0"/>
              <a:t> an Accept method that accepts a reference to an </a:t>
            </a:r>
            <a:r>
              <a:rPr lang="en-US" dirty="0" err="1" smtClean="0"/>
              <a:t>IVisitor</a:t>
            </a:r>
            <a:r>
              <a:rPr lang="en-US" dirty="0" smtClean="0"/>
              <a:t>.</a:t>
            </a:r>
          </a:p>
          <a:p>
            <a:r>
              <a:rPr lang="en-US" dirty="0" smtClean="0"/>
              <a:t>The Accept method calls the Visit method of the visitor passing in the argument.</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148279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 Solution</a:t>
            </a:r>
            <a:endParaRPr lang="en-US" dirty="0"/>
          </a:p>
        </p:txBody>
      </p:sp>
      <p:sp>
        <p:nvSpPr>
          <p:cNvPr id="3" name="Content Placeholder 2"/>
          <p:cNvSpPr>
            <a:spLocks noGrp="1"/>
          </p:cNvSpPr>
          <p:nvPr>
            <p:ph idx="1"/>
          </p:nvPr>
        </p:nvSpPr>
        <p:spPr>
          <a:xfrm>
            <a:off x="1182688" y="1828800"/>
            <a:ext cx="7732712" cy="4303713"/>
          </a:xfrm>
        </p:spPr>
        <p:txBody>
          <a:bodyPr/>
          <a:lstStyle/>
          <a:p>
            <a:r>
              <a:rPr lang="en-US" dirty="0" smtClean="0"/>
              <a:t>The visitor that calculates the average years of experience of developers, for instance, will do the following:</a:t>
            </a:r>
          </a:p>
          <a:p>
            <a:r>
              <a:rPr lang="en-US" dirty="0" smtClean="0"/>
              <a:t>In it’s Visit method that accepts a manager, it will do nothing.</a:t>
            </a:r>
          </a:p>
          <a:p>
            <a:r>
              <a:rPr lang="en-US" dirty="0" smtClean="0"/>
              <a:t>In </a:t>
            </a:r>
            <a:r>
              <a:rPr lang="en-US" dirty="0"/>
              <a:t>it’s Visit method that accepts a </a:t>
            </a:r>
            <a:r>
              <a:rPr lang="en-US" dirty="0" smtClean="0"/>
              <a:t>developer, </a:t>
            </a:r>
            <a:r>
              <a:rPr lang="en-US" dirty="0"/>
              <a:t>it will </a:t>
            </a:r>
            <a:r>
              <a:rPr lang="en-US" dirty="0" smtClean="0"/>
              <a:t>accumulate the years of experience of the developer into it’s average</a:t>
            </a:r>
            <a:r>
              <a:rPr lang="en-US" dirty="0"/>
              <a:t> </a:t>
            </a:r>
            <a:r>
              <a:rPr lang="en-US" dirty="0" smtClean="0"/>
              <a:t>field.</a:t>
            </a:r>
            <a:endParaRPr lang="en-US" dirty="0"/>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346823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Visitor - Benefits</a:t>
            </a:r>
            <a:endParaRPr lang="en-US" dirty="0"/>
          </a:p>
        </p:txBody>
      </p:sp>
      <p:sp>
        <p:nvSpPr>
          <p:cNvPr id="3" name="Content Placeholder 2"/>
          <p:cNvSpPr>
            <a:spLocks noGrp="1"/>
          </p:cNvSpPr>
          <p:nvPr>
            <p:ph idx="1"/>
          </p:nvPr>
        </p:nvSpPr>
        <p:spPr>
          <a:xfrm>
            <a:off x="1182688" y="1828800"/>
            <a:ext cx="7732712" cy="4303713"/>
          </a:xfrm>
        </p:spPr>
        <p:txBody>
          <a:bodyPr/>
          <a:lstStyle/>
          <a:p>
            <a:r>
              <a:rPr lang="en-US" dirty="0" smtClean="0"/>
              <a:t>The OCP is not violated when new properties are added to implementations of </a:t>
            </a:r>
            <a:r>
              <a:rPr lang="en-US" dirty="0" err="1" smtClean="0"/>
              <a:t>IEmployee</a:t>
            </a:r>
            <a:r>
              <a:rPr lang="en-US" dirty="0" smtClean="0"/>
              <a:t>.</a:t>
            </a:r>
          </a:p>
          <a:p>
            <a:r>
              <a:rPr lang="en-US" dirty="0" smtClean="0"/>
              <a:t>The </a:t>
            </a:r>
            <a:r>
              <a:rPr lang="en-US" dirty="0"/>
              <a:t>OCP is not violated when new </a:t>
            </a:r>
            <a:r>
              <a:rPr lang="en-US" dirty="0" smtClean="0"/>
              <a:t>concrete implementations of </a:t>
            </a:r>
            <a:r>
              <a:rPr lang="en-US" dirty="0" err="1" smtClean="0"/>
              <a:t>IEmployee</a:t>
            </a:r>
            <a:r>
              <a:rPr lang="en-US" dirty="0" smtClean="0"/>
              <a:t> are added (though recompilation will be required)</a:t>
            </a:r>
          </a:p>
          <a:p>
            <a:r>
              <a:rPr lang="en-US" dirty="0" smtClean="0"/>
              <a:t>The task performed by the visitor is encapsulated in a class.</a:t>
            </a:r>
          </a:p>
          <a:p>
            <a:endParaRPr lang="en-US" dirty="0"/>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19422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 Code</a:t>
            </a:r>
            <a:endParaRPr lang="en-US" dirty="0"/>
          </a:p>
        </p:txBody>
      </p:sp>
      <p:sp>
        <p:nvSpPr>
          <p:cNvPr id="3" name="Content Placeholder 2"/>
          <p:cNvSpPr>
            <a:spLocks noGrp="1"/>
          </p:cNvSpPr>
          <p:nvPr>
            <p:ph idx="1"/>
          </p:nvPr>
        </p:nvSpPr>
        <p:spPr/>
        <p:txBody>
          <a:bodyPr/>
          <a:lstStyle/>
          <a:p>
            <a:r>
              <a:rPr lang="en-US" dirty="0" smtClean="0"/>
              <a:t>Motivation</a:t>
            </a:r>
          </a:p>
          <a:p>
            <a:r>
              <a:rPr lang="en-US" dirty="0" smtClean="0"/>
              <a:t>Code Smells</a:t>
            </a:r>
          </a:p>
          <a:p>
            <a:r>
              <a:rPr lang="en-US" dirty="0" smtClean="0"/>
              <a:t>Refactoring Techniques </a:t>
            </a:r>
          </a:p>
          <a:p>
            <a:r>
              <a:rPr lang="en-US" dirty="0" smtClean="0"/>
              <a:t>The Importance of Tests</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906941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Clean code is readable.</a:t>
            </a:r>
          </a:p>
          <a:p>
            <a:r>
              <a:rPr lang="en-US" dirty="0" smtClean="0"/>
              <a:t>This makes it easier to maintain, to extend and t o reuse.</a:t>
            </a:r>
          </a:p>
          <a:p>
            <a:r>
              <a:rPr lang="en-US" dirty="0" smtClean="0"/>
              <a:t>The most practical way to write clean code is to </a:t>
            </a:r>
            <a:r>
              <a:rPr lang="en-US" dirty="0" err="1" smtClean="0"/>
              <a:t>refactor</a:t>
            </a:r>
            <a:r>
              <a:rPr lang="en-US" dirty="0" smtClean="0"/>
              <a:t> with every change.</a:t>
            </a:r>
          </a:p>
          <a:p>
            <a:r>
              <a:rPr lang="en-US" dirty="0" smtClean="0"/>
              <a:t>Large redesigns later on will never keep up with the requirements.</a:t>
            </a:r>
          </a:p>
          <a:p>
            <a:r>
              <a:rPr lang="en-US" dirty="0" smtClean="0"/>
              <a:t>You cannot really write “Quick and dirty” code. If its dirty, it will slow you down.</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532692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3001" y="1600200"/>
            <a:ext cx="3890816" cy="5129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4"/>
          <p:cNvSpPr>
            <a:spLocks noGrp="1"/>
          </p:cNvSpPr>
          <p:nvPr>
            <p:ph type="title"/>
          </p:nvPr>
        </p:nvSpPr>
        <p:spPr/>
        <p:txBody>
          <a:bodyPr/>
          <a:lstStyle/>
          <a:p>
            <a:r>
              <a:rPr lang="en-US" dirty="0" smtClean="0"/>
              <a:t>Recommended Reading</a:t>
            </a:r>
            <a:endParaRPr lang="en-US" dirty="0"/>
          </a:p>
        </p:txBody>
      </p:sp>
      <p:pic>
        <p:nvPicPr>
          <p:cNvPr id="6"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1638592"/>
            <a:ext cx="3962400" cy="50670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1946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Smells</a:t>
            </a:r>
          </a:p>
        </p:txBody>
      </p:sp>
      <p:sp>
        <p:nvSpPr>
          <p:cNvPr id="3" name="Content Placeholder 2"/>
          <p:cNvSpPr>
            <a:spLocks noGrp="1"/>
          </p:cNvSpPr>
          <p:nvPr>
            <p:ph idx="1"/>
          </p:nvPr>
        </p:nvSpPr>
        <p:spPr/>
        <p:txBody>
          <a:bodyPr/>
          <a:lstStyle/>
          <a:p>
            <a:r>
              <a:rPr lang="en-US" dirty="0" smtClean="0"/>
              <a:t>In his book, Martin Fowler defines “Code Smells” that indicate the need for refactoring</a:t>
            </a:r>
          </a:p>
          <a:p>
            <a:pPr lvl="1"/>
            <a:r>
              <a:rPr lang="en-IN" dirty="0" smtClean="0"/>
              <a:t>“Any symptom in the source code of a program that possibly indicates a deeper problem</a:t>
            </a:r>
            <a:r>
              <a:rPr lang="en-IN" dirty="0" smtClean="0">
                <a:latin typeface="Calibri"/>
              </a:rPr>
              <a:t>”</a:t>
            </a:r>
          </a:p>
          <a:p>
            <a:r>
              <a:rPr lang="en-US" dirty="0" smtClean="0"/>
              <a:t>Examples</a:t>
            </a:r>
          </a:p>
          <a:p>
            <a:pPr lvl="1"/>
            <a:r>
              <a:rPr lang="en-US" dirty="0" smtClean="0"/>
              <a:t>Comments</a:t>
            </a:r>
          </a:p>
          <a:p>
            <a:pPr lvl="1"/>
            <a:r>
              <a:rPr lang="en-US" dirty="0" smtClean="0"/>
              <a:t>Code duplication</a:t>
            </a:r>
          </a:p>
          <a:p>
            <a:pPr lvl="1"/>
            <a:r>
              <a:rPr lang="en-US" dirty="0" smtClean="0"/>
              <a:t>Long methods and large classes</a:t>
            </a:r>
          </a:p>
          <a:p>
            <a:pPr lvl="1"/>
            <a:r>
              <a:rPr lang="en-US" dirty="0" smtClean="0"/>
              <a:t>Too many arguments</a:t>
            </a:r>
          </a:p>
          <a:p>
            <a:pPr lvl="1"/>
            <a:r>
              <a:rPr lang="en-US" dirty="0" smtClean="0"/>
              <a:t>Switches and ifs</a:t>
            </a:r>
          </a:p>
          <a:p>
            <a:pPr lvl="1"/>
            <a:endParaRPr lang="en-IN" dirty="0" smtClean="0"/>
          </a:p>
          <a:p>
            <a:pPr>
              <a:buNone/>
            </a:pP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963974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p>
        </p:txBody>
      </p:sp>
      <p:sp>
        <p:nvSpPr>
          <p:cNvPr id="3" name="Content Placeholder 2"/>
          <p:cNvSpPr>
            <a:spLocks noGrp="1"/>
          </p:cNvSpPr>
          <p:nvPr>
            <p:ph idx="1"/>
          </p:nvPr>
        </p:nvSpPr>
        <p:spPr/>
        <p:txBody>
          <a:bodyPr/>
          <a:lstStyle/>
          <a:p>
            <a:r>
              <a:rPr lang="en-US" dirty="0" smtClean="0"/>
              <a:t>Bad Comments</a:t>
            </a:r>
          </a:p>
          <a:p>
            <a:pPr lvl="1"/>
            <a:r>
              <a:rPr lang="en-US" dirty="0" smtClean="0"/>
              <a:t>Comments that are needed to explain what the code does, because the code is unclear.</a:t>
            </a:r>
          </a:p>
          <a:p>
            <a:r>
              <a:rPr lang="en-US" dirty="0" smtClean="0"/>
              <a:t>Good comments</a:t>
            </a:r>
          </a:p>
          <a:p>
            <a:pPr lvl="1"/>
            <a:r>
              <a:rPr lang="en-US" dirty="0" smtClean="0"/>
              <a:t>Clarify “why” not “what”</a:t>
            </a:r>
          </a:p>
          <a:p>
            <a:pPr lvl="1"/>
            <a:r>
              <a:rPr lang="en-US" dirty="0" smtClean="0"/>
              <a:t>Explain “intent” that cannot be expressed in code</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4069290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 Responsibility Principle</a:t>
            </a:r>
            <a:endParaRPr lang="en-US" dirty="0"/>
          </a:p>
        </p:txBody>
      </p:sp>
      <p:sp>
        <p:nvSpPr>
          <p:cNvPr id="3" name="Content Placeholder 2"/>
          <p:cNvSpPr>
            <a:spLocks noGrp="1"/>
          </p:cNvSpPr>
          <p:nvPr>
            <p:ph idx="1"/>
          </p:nvPr>
        </p:nvSpPr>
        <p:spPr/>
        <p:txBody>
          <a:bodyPr/>
          <a:lstStyle/>
          <a:p>
            <a:r>
              <a:rPr lang="en-US" dirty="0" smtClean="0"/>
              <a:t>Classes and methods should have only one responsibility.</a:t>
            </a:r>
          </a:p>
          <a:p>
            <a:r>
              <a:rPr lang="en-US" dirty="0" smtClean="0"/>
              <a:t>Classes and methods should have only one reason to change.</a:t>
            </a:r>
          </a:p>
          <a:p>
            <a:r>
              <a:rPr lang="en-US" dirty="0" smtClean="0"/>
              <a:t>One file should contain only one class</a:t>
            </a:r>
          </a:p>
          <a:p>
            <a:r>
              <a:rPr lang="en-US" dirty="0" smtClean="0"/>
              <a:t>SRP classes and methods are easier to understand and test.</a:t>
            </a:r>
          </a:p>
          <a:p>
            <a:r>
              <a:rPr lang="en-US" dirty="0" smtClean="0"/>
              <a:t>Try to state the responsibility without using the word “and”.</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9458678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Duplication</a:t>
            </a:r>
            <a:endParaRPr lang="en-US" dirty="0" smtClean="0"/>
          </a:p>
        </p:txBody>
      </p:sp>
      <p:sp>
        <p:nvSpPr>
          <p:cNvPr id="3" name="Content Placeholder 2"/>
          <p:cNvSpPr>
            <a:spLocks noGrp="1"/>
          </p:cNvSpPr>
          <p:nvPr>
            <p:ph idx="1"/>
          </p:nvPr>
        </p:nvSpPr>
        <p:spPr/>
        <p:txBody>
          <a:bodyPr/>
          <a:lstStyle/>
          <a:p>
            <a:pPr lvl="0"/>
            <a:r>
              <a:rPr lang="en-IN" dirty="0" smtClean="0"/>
              <a:t>“Every piece of knowledge must have a single, unambiguous, authoritative representation within a system</a:t>
            </a:r>
            <a:r>
              <a:rPr lang="en-IN" dirty="0" smtClean="0">
                <a:sym typeface="Wingdings"/>
              </a:rPr>
              <a:t>” </a:t>
            </a:r>
            <a:r>
              <a:rPr lang="en-IN" dirty="0" smtClean="0"/>
              <a:t>- The Pragmatic Programmer: Dave Thomas, Andy Hunt</a:t>
            </a:r>
          </a:p>
          <a:p>
            <a:pPr lvl="0"/>
            <a:r>
              <a:rPr lang="en-IN" dirty="0" smtClean="0"/>
              <a:t>Duplications bloat code making it difficult to read.</a:t>
            </a:r>
          </a:p>
          <a:p>
            <a:r>
              <a:rPr lang="en-IN" dirty="0" smtClean="0"/>
              <a:t>Duplications increase the chances of error when maintaining.</a:t>
            </a:r>
          </a:p>
          <a:p>
            <a:pPr lvl="0"/>
            <a:endParaRPr lang="en-IN" dirty="0" smtClean="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239810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Methods</a:t>
            </a:r>
          </a:p>
        </p:txBody>
      </p:sp>
      <p:sp>
        <p:nvSpPr>
          <p:cNvPr id="3" name="Content Placeholder 2"/>
          <p:cNvSpPr>
            <a:spLocks noGrp="1"/>
          </p:cNvSpPr>
          <p:nvPr>
            <p:ph idx="1"/>
          </p:nvPr>
        </p:nvSpPr>
        <p:spPr/>
        <p:txBody>
          <a:bodyPr/>
          <a:lstStyle/>
          <a:p>
            <a:pPr lvl="0"/>
            <a:r>
              <a:rPr lang="en-IN" dirty="0" smtClean="0"/>
              <a:t>A method should have only one responsibility</a:t>
            </a:r>
          </a:p>
          <a:p>
            <a:pPr lvl="0"/>
            <a:r>
              <a:rPr lang="en-IN" dirty="0" smtClean="0"/>
              <a:t>If a method has more than 15 lines its probably too long.</a:t>
            </a:r>
          </a:p>
          <a:p>
            <a:pPr lvl="0"/>
            <a:r>
              <a:rPr lang="en-IN" dirty="0" smtClean="0"/>
              <a:t>A method should implement only one level of abstraction.</a:t>
            </a:r>
          </a:p>
          <a:p>
            <a:pPr lvl="0"/>
            <a:r>
              <a:rPr lang="en-IN" dirty="0" smtClean="0"/>
              <a:t>A method should have no more than one decision point (if-else, loops, switch)</a:t>
            </a:r>
          </a:p>
          <a:p>
            <a:pPr lvl="0"/>
            <a:r>
              <a:rPr lang="en-IN" dirty="0" smtClean="0"/>
              <a:t>A method should not “steal features” of the objects it uses.</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5905639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Large Classes</a:t>
            </a:r>
          </a:p>
        </p:txBody>
      </p:sp>
      <p:sp>
        <p:nvSpPr>
          <p:cNvPr id="3" name="Content Placeholder 2"/>
          <p:cNvSpPr>
            <a:spLocks noGrp="1"/>
          </p:cNvSpPr>
          <p:nvPr>
            <p:ph idx="1"/>
          </p:nvPr>
        </p:nvSpPr>
        <p:spPr/>
        <p:txBody>
          <a:bodyPr/>
          <a:lstStyle/>
          <a:p>
            <a:pPr lvl="0"/>
            <a:r>
              <a:rPr lang="en-IN" dirty="0" smtClean="0"/>
              <a:t>A class should have only one responsibility</a:t>
            </a:r>
          </a:p>
          <a:p>
            <a:pPr lvl="0"/>
            <a:r>
              <a:rPr lang="en-IN" dirty="0" smtClean="0"/>
              <a:t>If a class has more than 15 methods its probably too large.</a:t>
            </a:r>
          </a:p>
          <a:p>
            <a:pPr lvl="0"/>
            <a:r>
              <a:rPr lang="en-IN" dirty="0" smtClean="0"/>
              <a:t>A class should implement only one level of abstraction.</a:t>
            </a:r>
          </a:p>
          <a:p>
            <a:pPr lvl="0"/>
            <a:r>
              <a:rPr lang="en-IN" dirty="0" smtClean="0"/>
              <a:t>Classes that are not cohesive should be split up.</a:t>
            </a:r>
          </a:p>
          <a:p>
            <a:pPr lvl="0"/>
            <a:r>
              <a:rPr lang="en-IN" dirty="0" smtClean="0"/>
              <a:t>If the class implements a concept that might be reused, that implementation should be in a separate class.</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03081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 Many Arguments</a:t>
            </a:r>
            <a:endParaRPr lang="en-US" dirty="0"/>
          </a:p>
        </p:txBody>
      </p:sp>
      <p:sp>
        <p:nvSpPr>
          <p:cNvPr id="3" name="Content Placeholder 2"/>
          <p:cNvSpPr>
            <a:spLocks noGrp="1"/>
          </p:cNvSpPr>
          <p:nvPr>
            <p:ph idx="1"/>
          </p:nvPr>
        </p:nvSpPr>
        <p:spPr/>
        <p:txBody>
          <a:bodyPr/>
          <a:lstStyle/>
          <a:p>
            <a:r>
              <a:rPr lang="en-US" dirty="0" smtClean="0"/>
              <a:t>No arguments - good</a:t>
            </a:r>
          </a:p>
          <a:p>
            <a:r>
              <a:rPr lang="en-US" dirty="0" smtClean="0"/>
              <a:t>One argument - good</a:t>
            </a:r>
          </a:p>
          <a:p>
            <a:r>
              <a:rPr lang="en-US" dirty="0" smtClean="0"/>
              <a:t>Two arguments – ok</a:t>
            </a:r>
          </a:p>
          <a:p>
            <a:r>
              <a:rPr lang="en-US" dirty="0" smtClean="0"/>
              <a:t>Three arguments – bad: </a:t>
            </a:r>
            <a:r>
              <a:rPr lang="en-US" dirty="0" err="1" smtClean="0"/>
              <a:t>refactor</a:t>
            </a:r>
            <a:endParaRPr lang="en-US" dirty="0" smtClean="0"/>
          </a:p>
          <a:p>
            <a:r>
              <a:rPr lang="en-US" dirty="0" smtClean="0"/>
              <a:t>With three or more arguments developers will need documentation and to take great care in order to call the function with the right arguments and in the right order.</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4037602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Switches and Ifs</a:t>
            </a:r>
          </a:p>
        </p:txBody>
      </p:sp>
      <p:sp>
        <p:nvSpPr>
          <p:cNvPr id="3" name="Content Placeholder 2"/>
          <p:cNvSpPr>
            <a:spLocks noGrp="1"/>
          </p:cNvSpPr>
          <p:nvPr>
            <p:ph idx="1"/>
          </p:nvPr>
        </p:nvSpPr>
        <p:spPr/>
        <p:txBody>
          <a:bodyPr/>
          <a:lstStyle/>
          <a:p>
            <a:pPr lvl="0"/>
            <a:r>
              <a:rPr lang="en-IN" dirty="0" smtClean="0"/>
              <a:t>Switches and ifs on enumeration values that appear more than once are potential violations of the OCP.</a:t>
            </a:r>
          </a:p>
          <a:p>
            <a:pPr lvl="0"/>
            <a:r>
              <a:rPr lang="en-IN" dirty="0" smtClean="0"/>
              <a:t>In particular, switches and ifs on a classes type need to be revisited if a new type is added.</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9231064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Refactoring Techniques</a:t>
            </a:r>
            <a:endParaRPr lang="en-US" dirty="0"/>
          </a:p>
        </p:txBody>
      </p:sp>
      <p:sp>
        <p:nvSpPr>
          <p:cNvPr id="3" name="Content Placeholder 2"/>
          <p:cNvSpPr>
            <a:spLocks noGrp="1"/>
          </p:cNvSpPr>
          <p:nvPr>
            <p:ph idx="1"/>
          </p:nvPr>
        </p:nvSpPr>
        <p:spPr/>
        <p:txBody>
          <a:bodyPr/>
          <a:lstStyle/>
          <a:p>
            <a:r>
              <a:rPr lang="en-US" dirty="0" smtClean="0"/>
              <a:t>How to eliminate code smells</a:t>
            </a:r>
          </a:p>
          <a:p>
            <a:pPr lvl="1"/>
            <a:r>
              <a:rPr lang="en-US" dirty="0" smtClean="0"/>
              <a:t>Comments</a:t>
            </a:r>
          </a:p>
          <a:p>
            <a:pPr lvl="1"/>
            <a:r>
              <a:rPr lang="en-US" dirty="0" smtClean="0"/>
              <a:t>Code duplication</a:t>
            </a:r>
          </a:p>
          <a:p>
            <a:pPr lvl="1"/>
            <a:r>
              <a:rPr lang="en-US" dirty="0" smtClean="0"/>
              <a:t>Long methods</a:t>
            </a:r>
          </a:p>
          <a:p>
            <a:pPr lvl="1"/>
            <a:r>
              <a:rPr lang="en-US" dirty="0" smtClean="0"/>
              <a:t>Large classes</a:t>
            </a:r>
          </a:p>
          <a:p>
            <a:pPr lvl="1"/>
            <a:r>
              <a:rPr lang="en-US" dirty="0" smtClean="0"/>
              <a:t>Too many arguments</a:t>
            </a:r>
          </a:p>
          <a:p>
            <a:pPr lvl="1"/>
            <a:r>
              <a:rPr lang="en-US" dirty="0" smtClean="0"/>
              <a:t>Switches and Ifs</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3470102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sp>
        <p:nvSpPr>
          <p:cNvPr id="3" name="Content Placeholder 2"/>
          <p:cNvSpPr>
            <a:spLocks noGrp="1"/>
          </p:cNvSpPr>
          <p:nvPr>
            <p:ph idx="1"/>
          </p:nvPr>
        </p:nvSpPr>
        <p:spPr/>
        <p:txBody>
          <a:bodyPr/>
          <a:lstStyle/>
          <a:p>
            <a:r>
              <a:rPr lang="en-US" dirty="0" smtClean="0"/>
              <a:t>Make the code legible by renaming methods, fields and variables using revealing names.</a:t>
            </a:r>
          </a:p>
          <a:p>
            <a:r>
              <a:rPr lang="en-US" dirty="0" smtClean="0"/>
              <a:t>Extract Method</a:t>
            </a:r>
          </a:p>
          <a:p>
            <a:pPr lvl="1"/>
            <a:r>
              <a:rPr lang="en-US" dirty="0" smtClean="0"/>
              <a:t>A block within curly braces {} is usually a candidate for a method.</a:t>
            </a:r>
          </a:p>
          <a:p>
            <a:pPr lvl="1"/>
            <a:r>
              <a:rPr lang="en-US" dirty="0" smtClean="0"/>
              <a:t>The name of the new method is a concise version of the comment.</a:t>
            </a:r>
          </a:p>
          <a:p>
            <a:r>
              <a:rPr lang="en-US" dirty="0" smtClean="0"/>
              <a:t>Remove the comment because its redundant.</a:t>
            </a:r>
          </a:p>
          <a:p>
            <a:endParaRPr lang="en-US" dirty="0" smtClean="0"/>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691403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Duplication</a:t>
            </a:r>
            <a:endParaRPr lang="en-US" dirty="0"/>
          </a:p>
        </p:txBody>
      </p:sp>
      <p:sp>
        <p:nvSpPr>
          <p:cNvPr id="3" name="Content Placeholder 2"/>
          <p:cNvSpPr>
            <a:spLocks noGrp="1"/>
          </p:cNvSpPr>
          <p:nvPr>
            <p:ph idx="1"/>
          </p:nvPr>
        </p:nvSpPr>
        <p:spPr/>
        <p:txBody>
          <a:bodyPr/>
          <a:lstStyle/>
          <a:p>
            <a:r>
              <a:rPr lang="en-US" dirty="0" smtClean="0"/>
              <a:t>Use Extract Method on one occurrence of the duplicate code. Create Method1</a:t>
            </a:r>
          </a:p>
          <a:p>
            <a:r>
              <a:rPr lang="en-US" dirty="0" smtClean="0"/>
              <a:t>Use Extract Method on another occurrence of the duplicate code. Create Method2</a:t>
            </a:r>
          </a:p>
          <a:p>
            <a:r>
              <a:rPr lang="en-US" dirty="0" smtClean="0"/>
              <a:t>Compare Method1 and Method2 and verify that they are equal. (If not change them a little)</a:t>
            </a:r>
          </a:p>
          <a:p>
            <a:r>
              <a:rPr lang="en-US" dirty="0" smtClean="0"/>
              <a:t>Remove one of the methods and have its callers call the other method instead.</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527442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Duplication</a:t>
            </a:r>
            <a:endParaRPr lang="en-US" dirty="0"/>
          </a:p>
        </p:txBody>
      </p:sp>
      <p:sp>
        <p:nvSpPr>
          <p:cNvPr id="3" name="Content Placeholder 2"/>
          <p:cNvSpPr>
            <a:spLocks noGrp="1"/>
          </p:cNvSpPr>
          <p:nvPr>
            <p:ph idx="1"/>
          </p:nvPr>
        </p:nvSpPr>
        <p:spPr/>
        <p:txBody>
          <a:bodyPr/>
          <a:lstStyle/>
          <a:p>
            <a:r>
              <a:rPr lang="en-US" dirty="0" smtClean="0"/>
              <a:t>If the functionality of the duplicated code spans more than one function, use Extract Class.</a:t>
            </a:r>
          </a:p>
          <a:p>
            <a:r>
              <a:rPr lang="en-US" dirty="0" smtClean="0"/>
              <a:t>The extracted methods will be methods of the extracted class.</a:t>
            </a:r>
          </a:p>
          <a:p>
            <a:r>
              <a:rPr lang="en-US" dirty="0" smtClean="0"/>
              <a:t>Pull Up duplicate code into a common base class</a:t>
            </a:r>
          </a:p>
          <a:p>
            <a:r>
              <a:rPr lang="en-US" dirty="0" smtClean="0"/>
              <a:t>Extract Class is more difficult to do than Pull Up but is preferable because:</a:t>
            </a:r>
          </a:p>
          <a:p>
            <a:pPr lvl="1"/>
            <a:r>
              <a:rPr lang="en-US" dirty="0" smtClean="0"/>
              <a:t>It results in few dependencies. </a:t>
            </a:r>
          </a:p>
          <a:p>
            <a:pPr lvl="1"/>
            <a:r>
              <a:rPr lang="en-US" dirty="0" smtClean="0"/>
              <a:t>Pull Up may violate the </a:t>
            </a:r>
            <a:r>
              <a:rPr lang="en-US" dirty="0" err="1" smtClean="0"/>
              <a:t>Liskov</a:t>
            </a:r>
            <a:r>
              <a:rPr lang="en-US" dirty="0" smtClean="0"/>
              <a:t> Substitution Principle.</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4158768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 Methods</a:t>
            </a:r>
            <a:endParaRPr lang="en-US" dirty="0"/>
          </a:p>
        </p:txBody>
      </p:sp>
      <p:sp>
        <p:nvSpPr>
          <p:cNvPr id="3" name="Content Placeholder 2"/>
          <p:cNvSpPr>
            <a:spLocks noGrp="1"/>
          </p:cNvSpPr>
          <p:nvPr>
            <p:ph idx="1"/>
          </p:nvPr>
        </p:nvSpPr>
        <p:spPr/>
        <p:txBody>
          <a:bodyPr/>
          <a:lstStyle/>
          <a:p>
            <a:r>
              <a:rPr lang="en-US" dirty="0" smtClean="0"/>
              <a:t>Use Extract Method for code in curly braces</a:t>
            </a:r>
          </a:p>
          <a:p>
            <a:r>
              <a:rPr lang="en-US" dirty="0" smtClean="0"/>
              <a:t>Use Extract Method for code that has a lower level of abstraction than the rest of the method.</a:t>
            </a:r>
          </a:p>
          <a:p>
            <a:r>
              <a:rPr lang="en-US" dirty="0" smtClean="0"/>
              <a:t>Use Move Method when a method “steals features” from another object. Move the method to that object.</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962520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Single Responsibility Principle</a:t>
            </a:r>
            <a:endParaRPr lang="en-US" dirty="0"/>
          </a:p>
        </p:txBody>
      </p:sp>
      <p:sp>
        <p:nvSpPr>
          <p:cNvPr id="3" name="Content Placeholder 2"/>
          <p:cNvSpPr>
            <a:spLocks noGrp="1"/>
          </p:cNvSpPr>
          <p:nvPr>
            <p:ph idx="1"/>
          </p:nvPr>
        </p:nvSpPr>
        <p:spPr/>
        <p:txBody>
          <a:bodyPr/>
          <a:lstStyle/>
          <a:p>
            <a:r>
              <a:rPr lang="en-US" dirty="0" smtClean="0"/>
              <a:t>A good indication of SRP violations is a lack of cohesiveness.</a:t>
            </a:r>
          </a:p>
          <a:p>
            <a:r>
              <a:rPr lang="en-US" dirty="0" smtClean="0"/>
              <a:t>A cohesive class is one in which most fields are used referenced by most methods. </a:t>
            </a:r>
          </a:p>
          <a:p>
            <a:r>
              <a:rPr lang="en-US" dirty="0" smtClean="0"/>
              <a:t>An islands of associated fields and methods should really be a class in itself.</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8268532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 Many Arguments</a:t>
            </a:r>
            <a:endParaRPr lang="en-US" dirty="0"/>
          </a:p>
        </p:txBody>
      </p:sp>
      <p:sp>
        <p:nvSpPr>
          <p:cNvPr id="3" name="Content Placeholder 2"/>
          <p:cNvSpPr>
            <a:spLocks noGrp="1"/>
          </p:cNvSpPr>
          <p:nvPr>
            <p:ph idx="1"/>
          </p:nvPr>
        </p:nvSpPr>
        <p:spPr/>
        <p:txBody>
          <a:bodyPr/>
          <a:lstStyle/>
          <a:p>
            <a:r>
              <a:rPr lang="en-US" dirty="0" smtClean="0"/>
              <a:t>Create a Parameter Object</a:t>
            </a:r>
          </a:p>
          <a:p>
            <a:r>
              <a:rPr lang="en-US" dirty="0" smtClean="0"/>
              <a:t>This will force the method to steal properties and features of the Parameter Object.</a:t>
            </a:r>
          </a:p>
          <a:p>
            <a:r>
              <a:rPr lang="en-US" dirty="0" smtClean="0"/>
              <a:t>Use Move Method to move those parts of the method to the Parameter Object.</a:t>
            </a:r>
          </a:p>
          <a:p>
            <a:r>
              <a:rPr lang="en-US" dirty="0" smtClean="0"/>
              <a:t>Consider making the arguments fields of the class.</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70553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this</a:t>
            </a:r>
            <a:endParaRPr lang="en-US" dirty="0"/>
          </a:p>
        </p:txBody>
      </p:sp>
      <p:sp>
        <p:nvSpPr>
          <p:cNvPr id="3" name="Content Placeholder 2"/>
          <p:cNvSpPr>
            <a:spLocks noGrp="1"/>
          </p:cNvSpPr>
          <p:nvPr>
            <p:ph idx="1"/>
          </p:nvPr>
        </p:nvSpPr>
        <p:spPr/>
        <p:txBody>
          <a:bodyPr/>
          <a:lstStyle/>
          <a:p>
            <a:r>
              <a:rPr lang="en-US" dirty="0" smtClean="0"/>
              <a:t>You have a long method with a number of blocks.</a:t>
            </a:r>
          </a:p>
          <a:p>
            <a:r>
              <a:rPr lang="en-US" dirty="0" smtClean="0"/>
              <a:t>Use Extract Method to for each block.</a:t>
            </a:r>
          </a:p>
          <a:p>
            <a:r>
              <a:rPr lang="en-US" dirty="0" smtClean="0"/>
              <a:t>You will need to pass local variables as arguments to each method.</a:t>
            </a:r>
          </a:p>
          <a:p>
            <a:r>
              <a:rPr lang="en-US" dirty="0" smtClean="0"/>
              <a:t>Make those arguments fields of the class.</a:t>
            </a:r>
          </a:p>
          <a:p>
            <a:r>
              <a:rPr lang="en-US" dirty="0" smtClean="0"/>
              <a:t>You now have an “island”. The new fields are only used by the new methods you added.</a:t>
            </a:r>
          </a:p>
          <a:p>
            <a:r>
              <a:rPr lang="en-US" dirty="0" smtClean="0"/>
              <a:t>Use Extract Class. The new class will contain the  new methods and the new fields.</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908639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Switches and Ifs</a:t>
            </a:r>
            <a:endParaRPr lang="en-US" dirty="0"/>
          </a:p>
        </p:txBody>
      </p:sp>
      <p:sp>
        <p:nvSpPr>
          <p:cNvPr id="3" name="Content Placeholder 2"/>
          <p:cNvSpPr>
            <a:spLocks noGrp="1"/>
          </p:cNvSpPr>
          <p:nvPr>
            <p:ph idx="1"/>
          </p:nvPr>
        </p:nvSpPr>
        <p:spPr/>
        <p:txBody>
          <a:bodyPr/>
          <a:lstStyle/>
          <a:p>
            <a:r>
              <a:rPr lang="en-US" dirty="0" smtClean="0"/>
              <a:t>Replace an enumerated value by a polymorphic type.</a:t>
            </a:r>
          </a:p>
          <a:p>
            <a:r>
              <a:rPr lang="en-US" dirty="0" smtClean="0"/>
              <a:t>Rather than asking the value of the enumerated value and then branching on the result, call a method on the polymorphic type.</a:t>
            </a:r>
          </a:p>
          <a:p>
            <a:r>
              <a:rPr lang="en-US" dirty="0" smtClean="0"/>
              <a:t>Comment implementations of these are the following Design Patterns: Factory, State, Strategy</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40632642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title"/>
          </p:nvPr>
        </p:nvSpPr>
        <p:spPr/>
        <p:txBody>
          <a:bodyPr/>
          <a:lstStyle/>
          <a:p>
            <a:r>
              <a:rPr lang="en-US" dirty="0" smtClean="0"/>
              <a:t>Refactoring and Tests</a:t>
            </a:r>
            <a:endParaRPr lang="en-US" dirty="0"/>
          </a:p>
        </p:txBody>
      </p:sp>
      <p:sp>
        <p:nvSpPr>
          <p:cNvPr id="8" name="Rectangle 3"/>
          <p:cNvSpPr>
            <a:spLocks noGrp="1" noChangeArrowheads="1"/>
          </p:cNvSpPr>
          <p:nvPr>
            <p:ph idx="1"/>
          </p:nvPr>
        </p:nvSpPr>
        <p:spPr/>
        <p:txBody>
          <a:bodyPr/>
          <a:lstStyle/>
          <a:p>
            <a:pPr lvl="0"/>
            <a:r>
              <a:rPr lang="en-US" dirty="0"/>
              <a:t>Why and when should we refactor?</a:t>
            </a:r>
          </a:p>
          <a:p>
            <a:pPr lvl="0"/>
            <a:r>
              <a:rPr lang="en-US" dirty="0"/>
              <a:t>The importance of tests</a:t>
            </a:r>
          </a:p>
          <a:p>
            <a:pPr lvl="0"/>
            <a:r>
              <a:rPr lang="en-US" dirty="0"/>
              <a:t>Using </a:t>
            </a:r>
            <a:r>
              <a:rPr lang="en-US" dirty="0" err="1"/>
              <a:t>Resharper</a:t>
            </a:r>
            <a:r>
              <a:rPr lang="en-US" dirty="0"/>
              <a:t> to refactor safely </a:t>
            </a:r>
          </a:p>
          <a:p>
            <a:pPr marL="0" indent="0">
              <a:buNone/>
            </a:pPr>
            <a:endParaRPr lang="en-US" dirty="0" smtClean="0"/>
          </a:p>
        </p:txBody>
      </p:sp>
      <p:sp>
        <p:nvSpPr>
          <p:cNvPr id="5"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smtClean="0"/>
              <a:t>All rights reserved</a:t>
            </a:r>
            <a:endParaRPr lang="en-US" dirty="0"/>
          </a:p>
        </p:txBody>
      </p:sp>
    </p:spTree>
    <p:extLst>
      <p:ext uri="{BB962C8B-B14F-4D97-AF65-F5344CB8AC3E}">
        <p14:creationId xmlns:p14="http://schemas.microsoft.com/office/powerpoint/2010/main" val="1188723289"/>
      </p:ext>
    </p:extLst>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importance of tests</a:t>
            </a:r>
            <a:endParaRPr lang="en-US" dirty="0"/>
          </a:p>
        </p:txBody>
      </p:sp>
      <p:sp>
        <p:nvSpPr>
          <p:cNvPr id="3" name="Content Placeholder 2"/>
          <p:cNvSpPr>
            <a:spLocks noGrp="1"/>
          </p:cNvSpPr>
          <p:nvPr>
            <p:ph idx="1"/>
          </p:nvPr>
        </p:nvSpPr>
        <p:spPr/>
        <p:txBody>
          <a:bodyPr/>
          <a:lstStyle/>
          <a:p>
            <a:r>
              <a:rPr lang="en-US" dirty="0" smtClean="0"/>
              <a:t>Tests demonstrate code correctness.</a:t>
            </a:r>
          </a:p>
          <a:p>
            <a:r>
              <a:rPr lang="en-US" dirty="0" smtClean="0"/>
              <a:t>But this is not the only objective.</a:t>
            </a:r>
          </a:p>
          <a:p>
            <a:r>
              <a:rPr lang="en-US" dirty="0" smtClean="0"/>
              <a:t>Tests are a design tool that allows a developer to </a:t>
            </a:r>
            <a:r>
              <a:rPr lang="en-US" dirty="0" err="1" smtClean="0"/>
              <a:t>refactor</a:t>
            </a:r>
            <a:r>
              <a:rPr lang="en-US" dirty="0" smtClean="0"/>
              <a:t> code without breaking it.</a:t>
            </a:r>
          </a:p>
          <a:p>
            <a:r>
              <a:rPr lang="en-US" dirty="0" smtClean="0"/>
              <a:t>Tests also encourage developers to design components that are “customer oriented”.</a:t>
            </a:r>
          </a:p>
          <a:p>
            <a:r>
              <a:rPr lang="en-US" dirty="0" smtClean="0"/>
              <a:t>Tests document how the code should be used for other developers.</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0044112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Should Be</a:t>
            </a:r>
            <a:endParaRPr lang="en-US" dirty="0"/>
          </a:p>
        </p:txBody>
      </p:sp>
      <p:sp>
        <p:nvSpPr>
          <p:cNvPr id="3" name="Content Placeholder 2"/>
          <p:cNvSpPr>
            <a:spLocks noGrp="1"/>
          </p:cNvSpPr>
          <p:nvPr>
            <p:ph idx="1"/>
          </p:nvPr>
        </p:nvSpPr>
        <p:spPr/>
        <p:txBody>
          <a:bodyPr/>
          <a:lstStyle/>
          <a:p>
            <a:r>
              <a:rPr lang="en-US" dirty="0" smtClean="0"/>
              <a:t>F – Fast</a:t>
            </a:r>
          </a:p>
          <a:p>
            <a:r>
              <a:rPr lang="en-US" dirty="0" smtClean="0"/>
              <a:t>I – Independent</a:t>
            </a:r>
          </a:p>
          <a:p>
            <a:r>
              <a:rPr lang="en-US" dirty="0" smtClean="0"/>
              <a:t>R – Repeatable</a:t>
            </a:r>
          </a:p>
          <a:p>
            <a:r>
              <a:rPr lang="en-US" dirty="0" smtClean="0"/>
              <a:t>S – Self Validating</a:t>
            </a:r>
          </a:p>
          <a:p>
            <a:r>
              <a:rPr lang="en-US" dirty="0" smtClean="0"/>
              <a:t>T - Timely</a:t>
            </a:r>
          </a:p>
          <a:p>
            <a:endParaRPr lang="en-US" dirty="0" smtClean="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785044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 and Refactoring Lab</a:t>
            </a:r>
            <a:endParaRPr lang="en-US" dirty="0"/>
          </a:p>
        </p:txBody>
      </p:sp>
      <p:sp>
        <p:nvSpPr>
          <p:cNvPr id="3" name="Content Placeholder 2"/>
          <p:cNvSpPr>
            <a:spLocks noGrp="1"/>
          </p:cNvSpPr>
          <p:nvPr>
            <p:ph idx="1"/>
          </p:nvPr>
        </p:nvSpPr>
        <p:spPr/>
        <p:txBody>
          <a:bodyPr/>
          <a:lstStyle/>
          <a:p>
            <a:endParaRPr lang="en-US" dirty="0" smtClean="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96823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Open Closed Principle</a:t>
            </a:r>
            <a:endParaRPr lang="en-US" dirty="0"/>
          </a:p>
        </p:txBody>
      </p:sp>
      <p:sp>
        <p:nvSpPr>
          <p:cNvPr id="3" name="Content Placeholder 2"/>
          <p:cNvSpPr>
            <a:spLocks noGrp="1"/>
          </p:cNvSpPr>
          <p:nvPr>
            <p:ph idx="1"/>
          </p:nvPr>
        </p:nvSpPr>
        <p:spPr/>
        <p:txBody>
          <a:bodyPr/>
          <a:lstStyle/>
          <a:p>
            <a:r>
              <a:rPr lang="en-US" dirty="0" smtClean="0"/>
              <a:t>A design should be open for extension and closed for modification.</a:t>
            </a:r>
          </a:p>
          <a:p>
            <a:r>
              <a:rPr lang="en-US" dirty="0" smtClean="0"/>
              <a:t>That is, adding new functionality should not require changing existing functionality.</a:t>
            </a:r>
          </a:p>
          <a:p>
            <a:r>
              <a:rPr lang="en-US" dirty="0" smtClean="0"/>
              <a:t>Do </a:t>
            </a:r>
            <a:r>
              <a:rPr lang="en-US" u="sng" dirty="0" smtClean="0"/>
              <a:t>not</a:t>
            </a:r>
            <a:r>
              <a:rPr lang="en-US" dirty="0" smtClean="0"/>
              <a:t> add empty interface methods that are not required today.</a:t>
            </a:r>
          </a:p>
          <a:p>
            <a:r>
              <a:rPr lang="en-US" dirty="0" smtClean="0"/>
              <a:t>Instead, use abstractions to simplify.</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581682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Liskov Substitution Principle</a:t>
            </a:r>
            <a:endParaRPr lang="en-US" dirty="0"/>
          </a:p>
        </p:txBody>
      </p:sp>
      <p:sp>
        <p:nvSpPr>
          <p:cNvPr id="3" name="Content Placeholder 2"/>
          <p:cNvSpPr>
            <a:spLocks noGrp="1"/>
          </p:cNvSpPr>
          <p:nvPr>
            <p:ph idx="1"/>
          </p:nvPr>
        </p:nvSpPr>
        <p:spPr/>
        <p:txBody>
          <a:bodyPr/>
          <a:lstStyle/>
          <a:p>
            <a:r>
              <a:rPr lang="en-US" dirty="0" smtClean="0"/>
              <a:t>Derived types must be substitutable for base types</a:t>
            </a:r>
          </a:p>
          <a:p>
            <a:r>
              <a:rPr lang="en-US" dirty="0" smtClean="0"/>
              <a:t>It is not enough to find coincidental equivalence of public method signatures</a:t>
            </a:r>
          </a:p>
          <a:p>
            <a:pPr lvl="1"/>
            <a:r>
              <a:rPr lang="en-US" dirty="0" smtClean="0"/>
              <a:t>Because the way they are expected to be used may differ </a:t>
            </a:r>
          </a:p>
          <a:p>
            <a:r>
              <a:rPr lang="en-US" dirty="0" smtClean="0"/>
              <a:t>It is not enough to find common implementation methods.</a:t>
            </a:r>
          </a:p>
          <a:p>
            <a:pPr lvl="1"/>
            <a:r>
              <a:rPr lang="en-US" dirty="0" smtClean="0"/>
              <a:t>Common implementations can be written in a third implementation class which is then used privately in both classes. </a:t>
            </a: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199918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Interface Segregation Principle</a:t>
            </a:r>
            <a:endParaRPr lang="en-US" dirty="0"/>
          </a:p>
        </p:txBody>
      </p:sp>
      <p:sp>
        <p:nvSpPr>
          <p:cNvPr id="3" name="Content Placeholder 2"/>
          <p:cNvSpPr>
            <a:spLocks noGrp="1"/>
          </p:cNvSpPr>
          <p:nvPr>
            <p:ph idx="1"/>
          </p:nvPr>
        </p:nvSpPr>
        <p:spPr/>
        <p:txBody>
          <a:bodyPr/>
          <a:lstStyle/>
          <a:p>
            <a:r>
              <a:rPr lang="en-US" dirty="0" smtClean="0"/>
              <a:t>Clients should not be forced to depend upon interfaces that they don't use.</a:t>
            </a:r>
          </a:p>
          <a:p>
            <a:r>
              <a:rPr lang="en-US" dirty="0" smtClean="0"/>
              <a:t>If you do, you make it easier for them to use the interface incorrectly.</a:t>
            </a:r>
          </a:p>
          <a:p>
            <a:r>
              <a:rPr lang="en-US" dirty="0" smtClean="0"/>
              <a:t>If you do, you force them to learn more than they need to get a job done</a:t>
            </a:r>
          </a:p>
          <a:p>
            <a:r>
              <a:rPr lang="en-US" dirty="0" smtClean="0"/>
              <a:t>The interfaces you design should reflect how your objects will be used rather than show off how many things they can do.</a:t>
            </a:r>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0927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Interface Segregation Principle</a:t>
            </a:r>
            <a:endParaRPr lang="en-US" dirty="0"/>
          </a:p>
        </p:txBody>
      </p:sp>
      <p:sp>
        <p:nvSpPr>
          <p:cNvPr id="3" name="Content Placeholder 2"/>
          <p:cNvSpPr>
            <a:spLocks noGrp="1"/>
          </p:cNvSpPr>
          <p:nvPr>
            <p:ph idx="1"/>
          </p:nvPr>
        </p:nvSpPr>
        <p:spPr/>
        <p:txBody>
          <a:bodyPr/>
          <a:lstStyle/>
          <a:p>
            <a:r>
              <a:rPr lang="en-US" dirty="0" smtClean="0"/>
              <a:t>Organize methods of a large interface into groups that are used by similar clients.</a:t>
            </a:r>
          </a:p>
          <a:p>
            <a:r>
              <a:rPr lang="en-US" dirty="0" smtClean="0"/>
              <a:t>Convert each group into a new interface.</a:t>
            </a:r>
          </a:p>
          <a:p>
            <a:endParaRPr lang="en-US" dirty="0" smtClean="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smtClean="0"/>
              <a:t>All rights reserved</a:t>
            </a:r>
            <a:endParaRPr lang="en-US" dirty="0"/>
          </a:p>
        </p:txBody>
      </p:sp>
    </p:spTree>
    <p:extLst>
      <p:ext uri="{BB962C8B-B14F-4D97-AF65-F5344CB8AC3E}">
        <p14:creationId xmlns:p14="http://schemas.microsoft.com/office/powerpoint/2010/main" val="2624605907"/>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Arial"/>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1" eaLnBrk="1" fontAlgn="base" latinLnBrk="0" hangingPunct="1">
          <a:lnSpc>
            <a:spcPct val="100000"/>
          </a:lnSpc>
          <a:spcBef>
            <a:spcPct val="0"/>
          </a:spcBef>
          <a:spcAft>
            <a:spcPct val="0"/>
          </a:spcAft>
          <a:buClrTx/>
          <a:buSzTx/>
          <a:buFontTx/>
          <a:buNone/>
          <a:tabLst/>
          <a:defRPr kumimoji="0" lang="he-IL" sz="1800" b="0" i="0" u="none" strike="noStrike" cap="none" normalizeH="0" baseline="0" smtClean="0">
            <a:ln>
              <a:noFill/>
            </a:ln>
            <a:solidFill>
              <a:schemeClr val="tx1"/>
            </a:solidFill>
            <a:effectLst/>
            <a:latin typeface="Tahoma" pitchFamily="34" charset="0"/>
            <a:cs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1" eaLnBrk="1" fontAlgn="base" latinLnBrk="0" hangingPunct="1">
          <a:lnSpc>
            <a:spcPct val="100000"/>
          </a:lnSpc>
          <a:spcBef>
            <a:spcPct val="0"/>
          </a:spcBef>
          <a:spcAft>
            <a:spcPct val="0"/>
          </a:spcAft>
          <a:buClrTx/>
          <a:buSzTx/>
          <a:buFontTx/>
          <a:buNone/>
          <a:tabLst/>
          <a:defRPr kumimoji="0" lang="he-IL" sz="1800" b="0" i="0" u="none" strike="noStrike" cap="none" normalizeH="0" baseline="0" smtClean="0">
            <a:ln>
              <a:noFill/>
            </a:ln>
            <a:solidFill>
              <a:schemeClr val="tx1"/>
            </a:solidFill>
            <a:effectLst/>
            <a:latin typeface="Tahoma" pitchFamily="34" charset="0"/>
            <a:cs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Retalix Template</Template>
  <TotalTime>4810</TotalTime>
  <Words>2878</Words>
  <Application>Microsoft Office PowerPoint</Application>
  <PresentationFormat>On-screen Show (4:3)</PresentationFormat>
  <Paragraphs>342</Paragraphs>
  <Slides>56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Aharoni</vt:lpstr>
      <vt:lpstr>Arial</vt:lpstr>
      <vt:lpstr>Calibri</vt:lpstr>
      <vt:lpstr>Franklin Gothic Book</vt:lpstr>
      <vt:lpstr>Tahoma</vt:lpstr>
      <vt:lpstr>Wingdings</vt:lpstr>
      <vt:lpstr>Blends</vt:lpstr>
      <vt:lpstr>Design Patterns and Refactoring</vt:lpstr>
      <vt:lpstr>Agenda</vt:lpstr>
      <vt:lpstr>The SOLID Principles</vt:lpstr>
      <vt:lpstr>The Single Responsibility Principle</vt:lpstr>
      <vt:lpstr>The Single Responsibility Principle</vt:lpstr>
      <vt:lpstr>The Open Closed Principle</vt:lpstr>
      <vt:lpstr>The Liskov Substitution Principle</vt:lpstr>
      <vt:lpstr>The Interface Segregation Principle</vt:lpstr>
      <vt:lpstr>The Interface Segregation Principle</vt:lpstr>
      <vt:lpstr>The Dependency Inversion Principle</vt:lpstr>
      <vt:lpstr>The Dependency Inversion Principle</vt:lpstr>
      <vt:lpstr>Design Patterns</vt:lpstr>
      <vt:lpstr>Strategy – The Problem</vt:lpstr>
      <vt:lpstr>Strategy – The Solution</vt:lpstr>
      <vt:lpstr>Strategy – Benefits</vt:lpstr>
      <vt:lpstr>Factory Method - Problem</vt:lpstr>
      <vt:lpstr>Factory Method - Problem</vt:lpstr>
      <vt:lpstr>Factory Method - Solution</vt:lpstr>
      <vt:lpstr>Factory Method - Benefits</vt:lpstr>
      <vt:lpstr>Abstract Factory</vt:lpstr>
      <vt:lpstr>Dependency Injection</vt:lpstr>
      <vt:lpstr>Dependency Injection</vt:lpstr>
      <vt:lpstr>Dependency Injection in .NET</vt:lpstr>
      <vt:lpstr>Decorator – Introduction</vt:lpstr>
      <vt:lpstr>Decorator – Problem</vt:lpstr>
      <vt:lpstr>Decorator – Problem</vt:lpstr>
      <vt:lpstr>Decorator – Solution</vt:lpstr>
      <vt:lpstr>Decorator – Solution</vt:lpstr>
      <vt:lpstr>Decorator – Benefits</vt:lpstr>
      <vt:lpstr>Visitor - Problem</vt:lpstr>
      <vt:lpstr>Visitor - Problem</vt:lpstr>
      <vt:lpstr>Visitor - Solution</vt:lpstr>
      <vt:lpstr>Visitor - Solution</vt:lpstr>
      <vt:lpstr>Visitor - Benefits</vt:lpstr>
      <vt:lpstr>Clean Code</vt:lpstr>
      <vt:lpstr>Motivation</vt:lpstr>
      <vt:lpstr>Recommended Reading</vt:lpstr>
      <vt:lpstr>Code Smells</vt:lpstr>
      <vt:lpstr>Comments</vt:lpstr>
      <vt:lpstr>Code Duplication</vt:lpstr>
      <vt:lpstr>Long Methods</vt:lpstr>
      <vt:lpstr>Large Classes</vt:lpstr>
      <vt:lpstr>Too Many Arguments</vt:lpstr>
      <vt:lpstr>Switches and Ifs</vt:lpstr>
      <vt:lpstr>Refactoring Techniques</vt:lpstr>
      <vt:lpstr>Comments</vt:lpstr>
      <vt:lpstr>Code Duplication</vt:lpstr>
      <vt:lpstr>Code Duplication</vt:lpstr>
      <vt:lpstr>Long Methods</vt:lpstr>
      <vt:lpstr>Too Many Arguments</vt:lpstr>
      <vt:lpstr>Consider this</vt:lpstr>
      <vt:lpstr>Switches and Ifs</vt:lpstr>
      <vt:lpstr>Refactoring and Tests</vt:lpstr>
      <vt:lpstr>The importance of tests</vt:lpstr>
      <vt:lpstr>Tests Should Be</vt:lpstr>
      <vt:lpstr>Tests and Refactoring Lab</vt:lpstr>
    </vt:vector>
  </TitlesOfParts>
  <Company>John Bryce Training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Software Development using Design Patterns</dc:title>
  <dc:creator>David Sackstein</dc:creator>
  <cp:lastModifiedBy>David Sackstein</cp:lastModifiedBy>
  <cp:revision>1438</cp:revision>
  <dcterms:created xsi:type="dcterms:W3CDTF">2008-06-29T16:48:05Z</dcterms:created>
  <dcterms:modified xsi:type="dcterms:W3CDTF">2016-04-03T20:30:17Z</dcterms:modified>
</cp:coreProperties>
</file>