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3" r:id="rId1"/>
  </p:sldMasterIdLst>
  <p:notesMasterIdLst>
    <p:notesMasterId r:id="rId98"/>
  </p:notesMasterIdLst>
  <p:handoutMasterIdLst>
    <p:handoutMasterId r:id="rId99"/>
  </p:handoutMasterIdLst>
  <p:sldIdLst>
    <p:sldId id="256" r:id="rId2"/>
    <p:sldId id="455" r:id="rId3"/>
    <p:sldId id="456" r:id="rId4"/>
    <p:sldId id="457" r:id="rId5"/>
    <p:sldId id="335" r:id="rId6"/>
    <p:sldId id="354" r:id="rId7"/>
    <p:sldId id="355" r:id="rId8"/>
    <p:sldId id="356" r:id="rId9"/>
    <p:sldId id="454" r:id="rId10"/>
    <p:sldId id="357" r:id="rId11"/>
    <p:sldId id="392" r:id="rId12"/>
    <p:sldId id="393" r:id="rId13"/>
    <p:sldId id="394" r:id="rId14"/>
    <p:sldId id="358" r:id="rId15"/>
    <p:sldId id="399" r:id="rId16"/>
    <p:sldId id="400" r:id="rId17"/>
    <p:sldId id="401" r:id="rId18"/>
    <p:sldId id="402" r:id="rId19"/>
    <p:sldId id="359" r:id="rId20"/>
    <p:sldId id="395" r:id="rId21"/>
    <p:sldId id="396" r:id="rId22"/>
    <p:sldId id="397" r:id="rId23"/>
    <p:sldId id="398" r:id="rId24"/>
    <p:sldId id="360" r:id="rId25"/>
    <p:sldId id="361" r:id="rId26"/>
    <p:sldId id="403" r:id="rId27"/>
    <p:sldId id="406" r:id="rId28"/>
    <p:sldId id="404" r:id="rId29"/>
    <p:sldId id="364" r:id="rId30"/>
    <p:sldId id="407" r:id="rId31"/>
    <p:sldId id="408" r:id="rId32"/>
    <p:sldId id="362" r:id="rId33"/>
    <p:sldId id="409" r:id="rId34"/>
    <p:sldId id="410" r:id="rId35"/>
    <p:sldId id="411" r:id="rId36"/>
    <p:sldId id="365" r:id="rId37"/>
    <p:sldId id="363" r:id="rId38"/>
    <p:sldId id="366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68" r:id="rId48"/>
    <p:sldId id="367" r:id="rId49"/>
    <p:sldId id="369" r:id="rId50"/>
    <p:sldId id="420" r:id="rId51"/>
    <p:sldId id="421" r:id="rId52"/>
    <p:sldId id="423" r:id="rId53"/>
    <p:sldId id="424" r:id="rId54"/>
    <p:sldId id="374" r:id="rId55"/>
    <p:sldId id="370" r:id="rId56"/>
    <p:sldId id="425" r:id="rId57"/>
    <p:sldId id="426" r:id="rId58"/>
    <p:sldId id="427" r:id="rId59"/>
    <p:sldId id="428" r:id="rId60"/>
    <p:sldId id="429" r:id="rId61"/>
    <p:sldId id="430" r:id="rId62"/>
    <p:sldId id="371" r:id="rId63"/>
    <p:sldId id="443" r:id="rId64"/>
    <p:sldId id="444" r:id="rId65"/>
    <p:sldId id="445" r:id="rId66"/>
    <p:sldId id="372" r:id="rId67"/>
    <p:sldId id="432" r:id="rId68"/>
    <p:sldId id="431" r:id="rId69"/>
    <p:sldId id="433" r:id="rId70"/>
    <p:sldId id="434" r:id="rId71"/>
    <p:sldId id="435" r:id="rId72"/>
    <p:sldId id="436" r:id="rId73"/>
    <p:sldId id="437" r:id="rId74"/>
    <p:sldId id="438" r:id="rId75"/>
    <p:sldId id="373" r:id="rId76"/>
    <p:sldId id="439" r:id="rId77"/>
    <p:sldId id="440" r:id="rId78"/>
    <p:sldId id="441" r:id="rId79"/>
    <p:sldId id="442" r:id="rId80"/>
    <p:sldId id="378" r:id="rId81"/>
    <p:sldId id="447" r:id="rId82"/>
    <p:sldId id="448" r:id="rId83"/>
    <p:sldId id="446" r:id="rId84"/>
    <p:sldId id="449" r:id="rId85"/>
    <p:sldId id="450" r:id="rId86"/>
    <p:sldId id="451" r:id="rId87"/>
    <p:sldId id="375" r:id="rId88"/>
    <p:sldId id="376" r:id="rId89"/>
    <p:sldId id="377" r:id="rId90"/>
    <p:sldId id="379" r:id="rId91"/>
    <p:sldId id="391" r:id="rId92"/>
    <p:sldId id="387" r:id="rId93"/>
    <p:sldId id="388" r:id="rId94"/>
    <p:sldId id="389" r:id="rId95"/>
    <p:sldId id="390" r:id="rId96"/>
    <p:sldId id="452" r:id="rId97"/>
  </p:sldIdLst>
  <p:sldSz cx="9144000" cy="6858000" type="screen4x3"/>
  <p:notesSz cx="6858000" cy="9144000"/>
  <p:defaultTextStyle>
    <a:defPPr>
      <a:defRPr lang="he-IL"/>
    </a:defPPr>
    <a:lvl1pPr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ct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257" autoAdjust="0"/>
    <p:restoredTop sz="84050" autoAdjust="0"/>
  </p:normalViewPr>
  <p:slideViewPr>
    <p:cSldViewPr>
      <p:cViewPr varScale="1">
        <p:scale>
          <a:sx n="94" d="100"/>
          <a:sy n="94" d="100"/>
        </p:scale>
        <p:origin x="24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5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5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fld id="{B6F8B0D4-7EAA-4B61-9399-87AABEEF9A1A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0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fld id="{C5A97941-9823-4E26-9E24-EE19D033B7E3}" type="slidenum">
              <a:rPr lang="he-IL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60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3CAC6A-DF2B-4BB1-B3E6-651B24E73721}" type="slidenum">
              <a:rPr lang="he-IL"/>
              <a:pPr/>
              <a:t>1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31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034BAC-8F97-4636-BC17-945597A4EF85}" type="slidenum">
              <a:rPr lang="he-IL"/>
              <a:pPr/>
              <a:t>36</a:t>
            </a:fld>
            <a:endParaRPr lang="en-US"/>
          </a:p>
        </p:txBody>
      </p:sp>
      <p:sp>
        <p:nvSpPr>
          <p:cNvPr id="55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1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75C03-4626-4F44-A98B-811D0C03731D}" type="slidenum">
              <a:rPr lang="he-IL"/>
              <a:pPr/>
              <a:t>37</a:t>
            </a:fld>
            <a:endParaRPr lang="en-US"/>
          </a:p>
        </p:txBody>
      </p:sp>
      <p:sp>
        <p:nvSpPr>
          <p:cNvPr id="54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95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7C0D70-505D-4EE0-A5EC-E9115209C6E2}" type="slidenum">
              <a:rPr lang="he-IL"/>
              <a:pPr/>
              <a:t>38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Char char="•"/>
            </a:pPr>
            <a:r>
              <a:rPr lang="en-US"/>
              <a:t>Decorator provides a an alternative to subclassing.</a:t>
            </a:r>
          </a:p>
          <a:p>
            <a:pPr algn="l" rtl="0">
              <a:buFontTx/>
              <a:buChar char="•"/>
            </a:pPr>
            <a:r>
              <a:rPr lang="en-US"/>
              <a:t>Inheritance is one way of extension, but not necessarily the best.</a:t>
            </a:r>
          </a:p>
          <a:p>
            <a:pPr algn="l" rtl="0">
              <a:buFontTx/>
              <a:buChar char="•"/>
            </a:pPr>
            <a:r>
              <a:rPr lang="en-US"/>
              <a:t>Composition and delegation offer run-time extension.</a:t>
            </a:r>
          </a:p>
          <a:p>
            <a:pPr algn="l" rtl="0">
              <a:buFontTx/>
              <a:buChar char="•"/>
            </a:pPr>
            <a:r>
              <a:rPr lang="en-US"/>
              <a:t>Our designs should allow behavior to be extended without requiring change.</a:t>
            </a:r>
          </a:p>
          <a:p>
            <a:pPr algn="l" rtl="0">
              <a:buFontTx/>
              <a:buChar char="•"/>
            </a:pPr>
            <a:r>
              <a:rPr lang="en-US"/>
              <a:t>Decorator classes mirror the type of the components they decorate.</a:t>
            </a:r>
          </a:p>
          <a:p>
            <a:pPr algn="l" rtl="0">
              <a:buFontTx/>
              <a:buChar char="•"/>
            </a:pPr>
            <a:r>
              <a:rPr lang="en-US"/>
              <a:t>You can wrap a component with any number of decorators.</a:t>
            </a:r>
          </a:p>
          <a:p>
            <a:pPr algn="l" rtl="0">
              <a:buFontTx/>
              <a:buChar char="•"/>
            </a:pPr>
            <a:r>
              <a:rPr lang="en-US"/>
              <a:t>Decorators can result in many small objects in our design, and overuse can be complex.</a:t>
            </a:r>
          </a:p>
          <a:p>
            <a:pPr algn="l" rtl="0">
              <a:buFontTx/>
              <a:buChar char="•"/>
            </a:pPr>
            <a:endParaRPr lang="en-US"/>
          </a:p>
          <a:p>
            <a:pPr algn="l" rtl="0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6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59BD7-B493-407B-8CD6-F98DF3A7BC77}" type="slidenum">
              <a:rPr lang="he-IL"/>
              <a:pPr/>
              <a:t>47</a:t>
            </a:fld>
            <a:endParaRPr lang="en-US"/>
          </a:p>
        </p:txBody>
      </p:sp>
      <p:sp>
        <p:nvSpPr>
          <p:cNvPr id="558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5E6ED-C73D-4021-AAC2-56E5C86C8915}" type="slidenum">
              <a:rPr lang="he-IL"/>
              <a:pPr/>
              <a:t>48</a:t>
            </a:fld>
            <a:endParaRPr lang="en-US"/>
          </a:p>
        </p:txBody>
      </p:sp>
      <p:sp>
        <p:nvSpPr>
          <p:cNvPr id="556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3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CD2F0B-2853-46CD-A873-9E2347E4BCC3}" type="slidenum">
              <a:rPr lang="he-IL"/>
              <a:pPr/>
              <a:t>49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Char char="•"/>
            </a:pPr>
            <a:r>
              <a:rPr lang="en-US"/>
              <a:t>Defines a one to many relationship between objects</a:t>
            </a:r>
          </a:p>
          <a:p>
            <a:pPr algn="l" rtl="0">
              <a:buFontTx/>
              <a:buChar char="•"/>
            </a:pPr>
            <a:r>
              <a:rPr lang="en-US"/>
              <a:t>Subjects update Observers using a common interface.</a:t>
            </a:r>
          </a:p>
          <a:p>
            <a:pPr algn="l" rtl="0">
              <a:buFontTx/>
              <a:buChar char="•"/>
            </a:pPr>
            <a:r>
              <a:rPr lang="en-US"/>
              <a:t>Observers are loosely coupled in that the Subject knows nothing about them.</a:t>
            </a:r>
          </a:p>
          <a:p>
            <a:pPr algn="l" rtl="0">
              <a:buFontTx/>
              <a:buChar char="•"/>
            </a:pPr>
            <a:r>
              <a:rPr lang="en-US"/>
              <a:t>You can push or pull date from the Subject.</a:t>
            </a:r>
          </a:p>
          <a:p>
            <a:pPr algn="l" rtl="0">
              <a:buFontTx/>
              <a:buChar char="•"/>
            </a:pPr>
            <a:r>
              <a:rPr lang="en-US"/>
              <a:t>Don’t rely on particular order of notification.</a:t>
            </a:r>
          </a:p>
          <a:p>
            <a:pPr algn="l" rtl="0">
              <a:buFontTx/>
              <a:buChar char="•"/>
            </a:pPr>
            <a:endParaRPr lang="en-US"/>
          </a:p>
          <a:p>
            <a:pPr algn="l" rtl="0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3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79486-EFC9-4095-AC5D-442F75610030}" type="slidenum">
              <a:rPr lang="he-IL"/>
              <a:pPr/>
              <a:t>54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56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709C8E-D488-4F7F-8C8A-DBD50B6DC0D3}" type="slidenum">
              <a:rPr lang="he-IL"/>
              <a:pPr/>
              <a:t>55</a:t>
            </a:fld>
            <a:endParaRPr lang="en-US"/>
          </a:p>
        </p:txBody>
      </p:sp>
      <p:sp>
        <p:nvSpPr>
          <p:cNvPr id="562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69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9365-2461-47AA-9CD7-097EA959C2A9}" type="slidenum">
              <a:rPr lang="he-IL"/>
              <a:pPr/>
              <a:t>62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0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F80B-8029-420B-A1E8-AE1BE0A454A4}" type="slidenum">
              <a:rPr lang="he-IL"/>
              <a:pPr/>
              <a:t>66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Char char="•"/>
            </a:pPr>
            <a:r>
              <a:rPr lang="en-US"/>
              <a:t>Encapsulates commands as objects allowing you parameterize other objects with different requests, queue or log requests, and support undoable operations.</a:t>
            </a:r>
          </a:p>
          <a:p>
            <a:pPr algn="l" rtl="0">
              <a:buFontTx/>
              <a:buChar char="•"/>
            </a:pPr>
            <a:r>
              <a:rPr lang="en-US"/>
              <a:t>Decouples an object requesting the operation and the receiver that knows how to perform it.</a:t>
            </a:r>
          </a:p>
          <a:p>
            <a:pPr algn="l" rtl="0">
              <a:buFontTx/>
              <a:buChar char="•"/>
            </a:pPr>
            <a:r>
              <a:rPr lang="en-US"/>
              <a:t>Command can support macros, undo, logging etc.</a:t>
            </a:r>
          </a:p>
          <a:p>
            <a:pPr algn="l" rtl="0">
              <a:buFontTx/>
              <a:buChar char="•"/>
            </a:pPr>
            <a:endParaRPr lang="en-US"/>
          </a:p>
          <a:p>
            <a:pPr algn="l" rt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BF8EB1-DD4C-4FD2-B4F4-85468F28F731}" type="slidenum">
              <a:rPr lang="he-IL"/>
              <a:pPr/>
              <a:t>2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2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E4CD6-F9BF-450A-9354-46A23714DC0E}" type="slidenum">
              <a:rPr lang="he-IL"/>
              <a:pPr/>
              <a:t>75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853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B97074-6BD8-4FFB-89B6-A320E6186A61}" type="slidenum">
              <a:rPr lang="he-IL"/>
              <a:pPr/>
              <a:t>80</a:t>
            </a:fld>
            <a:endParaRPr lang="en-US"/>
          </a:p>
        </p:txBody>
      </p:sp>
      <p:sp>
        <p:nvSpPr>
          <p:cNvPr id="578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2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CD0F3-E5DB-435C-89F7-CAAFB1081F95}" type="slidenum">
              <a:rPr lang="he-IL"/>
              <a:pPr/>
              <a:t>87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32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C1AC7-F4B6-40AD-BAB7-41B662F9B0C3}" type="slidenum">
              <a:rPr lang="he-IL"/>
              <a:pPr/>
              <a:t>88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15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A3CF9-8A5C-46CB-AC5E-AEEE2CD4FB86}" type="slidenum">
              <a:rPr lang="he-IL"/>
              <a:pPr/>
              <a:t>89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2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0B5CC-7BE2-402D-A3AA-DC84F85F015D}" type="slidenum">
              <a:rPr lang="he-IL"/>
              <a:pPr/>
              <a:t>90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4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9F352A-75CB-4831-8DD1-C05A76FA7F87}" type="slidenum">
              <a:rPr lang="he-IL"/>
              <a:pPr/>
              <a:t>92</a:t>
            </a:fld>
            <a:endParaRPr lang="en-US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337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6CBF1-5641-4C26-9D47-23A9743FE43B}" type="slidenum">
              <a:rPr lang="he-IL"/>
              <a:pPr/>
              <a:t>93</a:t>
            </a:fld>
            <a:endParaRPr lang="en-US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50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47A14-B965-4BE2-9AE9-7820C6636887}" type="slidenum">
              <a:rPr lang="he-IL"/>
              <a:pPr/>
              <a:t>94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66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847A14-B965-4BE2-9AE9-7820C6636887}" type="slidenum">
              <a:rPr lang="he-IL"/>
              <a:pPr/>
              <a:t>95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6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77946-7B43-46DE-AB08-26A0F082D48A}" type="slidenum">
              <a:rPr lang="he-IL"/>
              <a:pPr/>
              <a:t>10</a:t>
            </a:fld>
            <a:endParaRPr lang="en-US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Char char="•"/>
            </a:pPr>
            <a:r>
              <a:rPr lang="en-US" dirty="0"/>
              <a:t>All factory patterns promote loose coupling between clients and concrete implementations.</a:t>
            </a:r>
          </a:p>
          <a:p>
            <a:pPr algn="l" rtl="0">
              <a:buFontTx/>
              <a:buChar char="•"/>
            </a:pPr>
            <a:r>
              <a:rPr lang="en-US" dirty="0"/>
              <a:t>Defines an interface for creating an object but lets subclasses decide which to create.</a:t>
            </a:r>
          </a:p>
          <a:p>
            <a:pPr algn="l" rtl="0">
              <a:buFontTx/>
              <a:buChar char="•"/>
            </a:pPr>
            <a:r>
              <a:rPr lang="en-US" dirty="0"/>
              <a:t>Factory relies on inheritance.</a:t>
            </a:r>
          </a:p>
          <a:p>
            <a:pPr algn="l" rtl="0">
              <a:buFontTx/>
              <a:buChar char="•"/>
            </a:pPr>
            <a:r>
              <a:rPr lang="en-US" dirty="0"/>
              <a:t>Abstract Factory relies on object composition.</a:t>
            </a:r>
          </a:p>
          <a:p>
            <a:pPr algn="l" rtl="0">
              <a:buFontTx/>
              <a:buChar char="•"/>
            </a:pPr>
            <a:r>
              <a:rPr lang="en-US" dirty="0"/>
              <a:t>The intent of Factory is to defer instantiation to subclasses. The intent of Abstract Factory is to create families of related objects.</a:t>
            </a:r>
          </a:p>
          <a:p>
            <a:pPr algn="l" rtl="0">
              <a:buFontTx/>
              <a:buChar char="•"/>
            </a:pPr>
            <a:endParaRPr lang="en-US" dirty="0"/>
          </a:p>
          <a:p>
            <a:pPr algn="l" rtl="0"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0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E3D5B8-58A9-47BE-80A9-D2A2BE970321}" type="slidenum">
              <a:rPr lang="he-IL"/>
              <a:pPr/>
              <a:t>14</a:t>
            </a:fld>
            <a:endParaRPr lang="en-US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2385F8-C768-4840-A355-2B3D19D5F54B}" type="slidenum">
              <a:rPr lang="he-IL"/>
              <a:pPr/>
              <a:t>19</a:t>
            </a:fld>
            <a:endParaRPr lang="en-US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5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77E23-7718-44F6-ACCC-D1873D12090C}" type="slidenum">
              <a:rPr lang="he-IL"/>
              <a:pPr/>
              <a:t>24</a:t>
            </a:fld>
            <a:endParaRPr lang="en-US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2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D89831-DE51-4D86-AAF8-59B6D3B85BA1}" type="slidenum">
              <a:rPr lang="he-IL"/>
              <a:pPr/>
              <a:t>25</a:t>
            </a:fld>
            <a:endParaRPr lang="en-US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buFontTx/>
              <a:buChar char="•"/>
            </a:pPr>
            <a:r>
              <a:rPr lang="en-US"/>
              <a:t>Ensures you have at most one instance of a class and provides a global access point to it.</a:t>
            </a:r>
          </a:p>
          <a:p>
            <a:pPr algn="l" rtl="0">
              <a:buFontTx/>
              <a:buChar char="•"/>
            </a:pPr>
            <a:r>
              <a:rPr lang="en-US"/>
              <a:t>Double checked locking can be used to improve performance.</a:t>
            </a:r>
          </a:p>
          <a:p>
            <a:pPr algn="l" rtl="0"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640DF9-99DC-491D-BDDB-36BAB18F357F}" type="slidenum">
              <a:rPr lang="he-IL"/>
              <a:pPr/>
              <a:t>29</a:t>
            </a:fld>
            <a:endParaRPr lang="en-US"/>
          </a:p>
        </p:txBody>
      </p:sp>
      <p:sp>
        <p:nvSpPr>
          <p:cNvPr id="549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44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8A1A69-D7F8-4D28-9375-6FE2F79DCABD}" type="slidenum">
              <a:rPr lang="he-IL"/>
              <a:pPr/>
              <a:t>32</a:t>
            </a:fld>
            <a:endParaRPr lang="en-US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ChangeArrowheads="1"/>
          </p:cNvSpPr>
          <p:nvPr/>
        </p:nvSpPr>
        <p:spPr bwMode="auto">
          <a:xfrm flipV="1">
            <a:off x="315913" y="3260725"/>
            <a:ext cx="8693150" cy="55563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182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183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718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rtl="0">
              <a:defRPr sz="1400">
                <a:solidFill>
                  <a:schemeClr val="bg2"/>
                </a:solidFill>
              </a:defRPr>
            </a:lvl1pPr>
          </a:lstStyle>
          <a:p>
            <a:fld id="{E1278D7F-F9AE-4CC5-A707-3EDD5894A536}" type="slidenum">
              <a:rPr lang="he-IL" smtClean="0"/>
              <a:pPr/>
              <a:t>‹#›</a:t>
            </a:fld>
            <a:endParaRPr lang="en-US"/>
          </a:p>
        </p:txBody>
      </p:sp>
      <p:pic>
        <p:nvPicPr>
          <p:cNvPr id="10" name="תמונה 2" descr="jb-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51262"/>
            <a:ext cx="1163782" cy="482138"/>
          </a:xfrm>
          <a:prstGeom prst="rect">
            <a:avLst/>
          </a:prstGeom>
          <a:noFill/>
        </p:spPr>
      </p:pic>
      <p:pic>
        <p:nvPicPr>
          <p:cNvPr id="12" name="תמונה 1" descr="matrix_ריק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349710" y="38100"/>
            <a:ext cx="110947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025" y="214313"/>
            <a:ext cx="1882775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500687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535862" cy="11572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1828800"/>
            <a:ext cx="7504112" cy="4303713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rtl="0">
              <a:defRPr/>
            </a:lvl1pPr>
            <a:lvl2pPr algn="l" rtl="0">
              <a:defRPr/>
            </a:lvl2pPr>
            <a:lvl3pPr algn="l" rtl="0">
              <a:defRPr/>
            </a:lvl3pPr>
            <a:lvl4pPr algn="l" rtl="0">
              <a:defRPr/>
            </a:lvl4pPr>
            <a:lvl5pPr algn="l" rtl="0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743200" y="6243638"/>
            <a:ext cx="4572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All Rights Reserved To John Bryce Training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1828800"/>
            <a:ext cx="3675062" cy="430371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0150" y="1828800"/>
            <a:ext cx="3676650" cy="4303713"/>
          </a:xfrm>
        </p:spPr>
        <p:txBody>
          <a:bodyPr/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1800"/>
            </a:lvl4pPr>
            <a:lvl5pPr algn="l" rtl="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rt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4922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rtl="0"/>
            <a:endParaRPr kumimoji="1" lang="en-US" sz="2400"/>
          </a:p>
        </p:txBody>
      </p:sp>
      <p:sp>
        <p:nvSpPr>
          <p:cNvPr id="615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535862" cy="115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5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828800"/>
            <a:ext cx="7504112" cy="430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/>
          </p:cNvSpPr>
          <p:nvPr/>
        </p:nvSpPr>
        <p:spPr bwMode="auto">
          <a:xfrm>
            <a:off x="304800" y="6096000"/>
            <a:ext cx="457200" cy="457200"/>
          </a:xfrm>
          <a:prstGeom prst="ellipse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wrap="none" lIns="0" tIns="0" rIns="0" bIns="0" anchor="ctr" anchorCtr="1"/>
          <a:lstStyle/>
          <a:p>
            <a:pPr rtl="0"/>
            <a:fld id="{7D1D8B1C-39E7-4ED8-AA74-B6DE22AFBA23}" type="slidenum">
              <a:rPr lang="he-IL" sz="2400">
                <a:solidFill>
                  <a:schemeClr val="bg1"/>
                </a:solidFill>
                <a:latin typeface="Franklin Gothic Book" pitchFamily="34" charset="0"/>
                <a:cs typeface="Aharoni" pitchFamily="2" charset="-79"/>
              </a:rPr>
              <a:pPr rtl="0"/>
              <a:t>‹#›</a:t>
            </a:fld>
            <a:endParaRPr lang="en-US" sz="2400">
              <a:solidFill>
                <a:schemeClr val="bg1"/>
              </a:solidFill>
              <a:latin typeface="Franklin Gothic Book" pitchFamily="34" charset="0"/>
            </a:endParaRPr>
          </a:p>
        </p:txBody>
      </p:sp>
      <p:pic>
        <p:nvPicPr>
          <p:cNvPr id="9" name="תמונה 2" descr="jb-jpe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6200" y="51262"/>
            <a:ext cx="1163782" cy="482138"/>
          </a:xfrm>
          <a:prstGeom prst="rect">
            <a:avLst/>
          </a:prstGeom>
          <a:noFill/>
        </p:spPr>
      </p:pic>
      <p:pic>
        <p:nvPicPr>
          <p:cNvPr id="11" name="תמונה 1" descr="matrix_ריק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1349710" y="38100"/>
            <a:ext cx="110947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iming>
    <p:tnLst>
      <p:par>
        <p:cTn id="1" dur="indefinite" restart="never" nodeType="tmRoot"/>
      </p:par>
    </p:tnLst>
  </p:timing>
  <p:txStyles>
    <p:titleStyle>
      <a:lvl1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  <a:cs typeface="Arial" charset="0"/>
        </a:defRPr>
      </a:lvl9pPr>
    </p:titleStyle>
    <p:bodyStyle>
      <a:lvl1pPr marL="342900" indent="-3429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2"/>
          </a:solidFill>
          <a:latin typeface="+mn-lt"/>
          <a:cs typeface="+mn-cs"/>
        </a:defRPr>
      </a:lvl2pPr>
      <a:lvl3pPr marL="11430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2"/>
          </a:solidFill>
          <a:latin typeface="+mn-lt"/>
          <a:cs typeface="+mn-cs"/>
        </a:defRPr>
      </a:lvl3pPr>
      <a:lvl4pPr marL="16002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4pPr>
      <a:lvl5pPr marL="20574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5pPr>
      <a:lvl6pPr marL="25146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6pPr>
      <a:lvl7pPr marL="29718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7pPr>
      <a:lvl8pPr marL="34290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8pPr>
      <a:lvl9pPr marL="3886200" indent="-228600" algn="r" rtl="1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6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slide" Target="slid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slide" Target="slid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3.bin"/><Relationship Id="rId4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4.bin"/><Relationship Id="rId4" Type="http://schemas.openxmlformats.org/officeDocument/2006/relationships/slide" Target="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5.bin"/><Relationship Id="rId4" Type="http://schemas.openxmlformats.org/officeDocument/2006/relationships/slide" Target="sl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6.bin"/><Relationship Id="rId4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7.bin"/><Relationship Id="rId4" Type="http://schemas.openxmlformats.org/officeDocument/2006/relationships/slide" Target="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8.bin"/><Relationship Id="rId4" Type="http://schemas.openxmlformats.org/officeDocument/2006/relationships/slide" Target="slide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9.bin"/><Relationship Id="rId4" Type="http://schemas.openxmlformats.org/officeDocument/2006/relationships/slide" Target="slid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0.bin"/><Relationship Id="rId4" Type="http://schemas.openxmlformats.org/officeDocument/2006/relationships/slide" Target="slide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11.bin"/><Relationship Id="rId4" Type="http://schemas.openxmlformats.org/officeDocument/2006/relationships/slide" Target="slide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12.bin"/><Relationship Id="rId4" Type="http://schemas.openxmlformats.org/officeDocument/2006/relationships/slide" Target="slid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13.bin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14.bin"/><Relationship Id="rId4" Type="http://schemas.openxmlformats.org/officeDocument/2006/relationships/slide" Target="slide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emf"/><Relationship Id="rId5" Type="http://schemas.openxmlformats.org/officeDocument/2006/relationships/oleObject" Target="../embeddings/oleObject15.bin"/><Relationship Id="rId4" Type="http://schemas.openxmlformats.org/officeDocument/2006/relationships/slide" Target="slide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5.xml"/><Relationship Id="rId5" Type="http://schemas.openxmlformats.org/officeDocument/2006/relationships/slide" Target="slide24.xml"/><Relationship Id="rId4" Type="http://schemas.openxmlformats.org/officeDocument/2006/relationships/slide" Target="slide1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16.bin"/><Relationship Id="rId4" Type="http://schemas.openxmlformats.org/officeDocument/2006/relationships/slide" Target="slide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17.bin"/><Relationship Id="rId4" Type="http://schemas.openxmlformats.org/officeDocument/2006/relationships/slide" Target="slide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7" Type="http://schemas.openxmlformats.org/officeDocument/2006/relationships/slide" Target="slide4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7.xml"/><Relationship Id="rId5" Type="http://schemas.openxmlformats.org/officeDocument/2006/relationships/slide" Target="slide38.xml"/><Relationship Id="rId4" Type="http://schemas.openxmlformats.org/officeDocument/2006/relationships/slide" Target="slide29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18.bin"/><Relationship Id="rId4" Type="http://schemas.openxmlformats.org/officeDocument/2006/relationships/slide" Target="slide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75.xml"/><Relationship Id="rId3" Type="http://schemas.openxmlformats.org/officeDocument/2006/relationships/slide" Target="slide37.xml"/><Relationship Id="rId7" Type="http://schemas.openxmlformats.org/officeDocument/2006/relationships/slide" Target="slide66.xml"/><Relationship Id="rId2" Type="http://schemas.openxmlformats.org/officeDocument/2006/relationships/slide" Target="slide4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2.xml"/><Relationship Id="rId5" Type="http://schemas.openxmlformats.org/officeDocument/2006/relationships/slide" Target="slide55.xml"/><Relationship Id="rId4" Type="http://schemas.openxmlformats.org/officeDocument/2006/relationships/slide" Target="slide54.xml"/><Relationship Id="rId9" Type="http://schemas.openxmlformats.org/officeDocument/2006/relationships/slide" Target="slide80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9.emf"/><Relationship Id="rId5" Type="http://schemas.openxmlformats.org/officeDocument/2006/relationships/oleObject" Target="../embeddings/oleObject19.bin"/><Relationship Id="rId4" Type="http://schemas.openxmlformats.org/officeDocument/2006/relationships/slide" Target="slide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20.bin"/><Relationship Id="rId4" Type="http://schemas.openxmlformats.org/officeDocument/2006/relationships/slide" Target="slide8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21.bin"/><Relationship Id="rId4" Type="http://schemas.openxmlformats.org/officeDocument/2006/relationships/slide" Target="slide8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22.bin"/><Relationship Id="rId4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87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0.xml"/><Relationship Id="rId4" Type="http://schemas.openxmlformats.org/officeDocument/2006/relationships/slide" Target="slide89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7.emf"/><Relationship Id="rId5" Type="http://schemas.openxmlformats.org/officeDocument/2006/relationships/oleObject" Target="../embeddings/oleObject23.bin"/><Relationship Id="rId4" Type="http://schemas.openxmlformats.org/officeDocument/2006/relationships/slide" Target="slide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rtl="0"/>
            <a:r>
              <a:rPr lang="en-US" dirty="0" smtClean="0"/>
              <a:t>Design Patterns in C#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23 Gang Of Four Patterns</a:t>
            </a:r>
            <a:endParaRPr lang="en-US" dirty="0"/>
          </a:p>
        </p:txBody>
      </p:sp>
      <p:sp>
        <p:nvSpPr>
          <p:cNvPr id="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dirty="0"/>
              <a:t>David Sackstein,</a:t>
            </a:r>
          </a:p>
          <a:p>
            <a:pPr>
              <a:lnSpc>
                <a:spcPct val="100000"/>
              </a:lnSpc>
            </a:pPr>
            <a:r>
              <a:rPr lang="en-US" sz="1800" dirty="0" smtClean="0"/>
              <a:t>John </a:t>
            </a:r>
            <a:r>
              <a:rPr lang="en-US" sz="1800" dirty="0" smtClean="0"/>
              <a:t>Bryce Training</a:t>
            </a:r>
            <a:endParaRPr lang="en-US" sz="1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Creational: Factory Method (1/5)</a:t>
            </a:r>
            <a:endParaRPr lang="en-US"/>
          </a:p>
        </p:txBody>
      </p:sp>
      <p:graphicFrame>
        <p:nvGraphicFramePr>
          <p:cNvPr id="5345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01650" y="2286001"/>
          <a:ext cx="6546950" cy="251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40" name="Visio" r:id="rId5" imgW="4275125" imgH="1643786" progId="">
                  <p:embed/>
                </p:oleObj>
              </mc:Choice>
              <mc:Fallback>
                <p:oleObj name="Visio" r:id="rId5" imgW="4275125" imgH="164378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650" y="2286001"/>
                        <a:ext cx="6546950" cy="251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34532" name="Text Box 4"/>
          <p:cNvSpPr txBox="1">
            <a:spLocks noChangeArrowheads="1"/>
          </p:cNvSpPr>
          <p:nvPr/>
        </p:nvSpPr>
        <p:spPr bwMode="auto">
          <a:xfrm>
            <a:off x="1295400" y="5408613"/>
            <a:ext cx="6781800" cy="9159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Define an interface for creating an object, but let subclasses decide which class to instantiate. Factory Method lets a class defer instantiation to subclasses.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768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828800"/>
            <a:ext cx="4568007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Create Factory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5621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56388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 Factory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7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60215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Creational: Prototype (2/5)</a:t>
            </a:r>
            <a:endParaRPr lang="en-US"/>
          </a:p>
        </p:txBody>
      </p:sp>
      <p:graphicFrame>
        <p:nvGraphicFramePr>
          <p:cNvPr id="53657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90442" y="1981200"/>
          <a:ext cx="5580271" cy="314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88" name="Visio" r:id="rId5" imgW="4071518" imgH="2297887" progId="">
                  <p:embed/>
                </p:oleObj>
              </mc:Choice>
              <mc:Fallback>
                <p:oleObj name="Visio" r:id="rId5" imgW="4071518" imgH="229788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442" y="1981200"/>
                        <a:ext cx="5580271" cy="314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36580" name="Text Box 4"/>
          <p:cNvSpPr txBox="1">
            <a:spLocks noChangeArrowheads="1"/>
          </p:cNvSpPr>
          <p:nvPr/>
        </p:nvSpPr>
        <p:spPr bwMode="auto">
          <a:xfrm>
            <a:off x="1295400" y="5408613"/>
            <a:ext cx="678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Specify the kind of objects to create using a prototypical instance, and create new objects by copying this prototype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ICloneable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8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4775981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How old is Fred?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8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575869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Implementing </a:t>
            </a:r>
            <a:r>
              <a:rPr lang="en-US" dirty="0" err="1" smtClean="0"/>
              <a:t>ICloneable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8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828800"/>
            <a:ext cx="755991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Implementing </a:t>
            </a:r>
            <a:r>
              <a:rPr lang="en-US" dirty="0" err="1" smtClean="0"/>
              <a:t>ICloneable</a:t>
            </a:r>
            <a:endParaRPr lang="he-IL" dirty="0"/>
          </a:p>
        </p:txBody>
      </p:sp>
      <p:pic>
        <p:nvPicPr>
          <p:cNvPr id="6871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828800"/>
            <a:ext cx="7496431" cy="1614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7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886200"/>
            <a:ext cx="7510849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Creational: Abstract Factory (3/5)</a:t>
            </a:r>
            <a:endParaRPr lang="en-US"/>
          </a:p>
        </p:txBody>
      </p:sp>
      <p:graphicFrame>
        <p:nvGraphicFramePr>
          <p:cNvPr id="53862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04912" y="1960562"/>
          <a:ext cx="3976688" cy="421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36" name="Visio" r:id="rId5" imgW="3976116" imgH="4211726" progId="">
                  <p:embed/>
                </p:oleObj>
              </mc:Choice>
              <mc:Fallback>
                <p:oleObj name="Visio" r:id="rId5" imgW="3976116" imgH="421172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2" y="1960562"/>
                        <a:ext cx="3976688" cy="421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38628" name="Text Box 4"/>
          <p:cNvSpPr txBox="1">
            <a:spLocks noChangeArrowheads="1"/>
          </p:cNvSpPr>
          <p:nvPr/>
        </p:nvSpPr>
        <p:spPr bwMode="auto">
          <a:xfrm>
            <a:off x="5715000" y="1981200"/>
            <a:ext cx="2895600" cy="146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Provide an interface for creating families of related or dependent objects without specifying their concrete classes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  <a:endParaRPr lang="en-US" dirty="0"/>
          </a:p>
        </p:txBody>
      </p:sp>
      <p:sp>
        <p:nvSpPr>
          <p:cNvPr id="36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Patterns harness object orientation to promote reusability, extensibility and ease of maintenance.</a:t>
            </a:r>
          </a:p>
          <a:p>
            <a:r>
              <a:rPr lang="en-US" dirty="0" smtClean="0"/>
              <a:t>“Design patterns are recurring solutions to design problems you see over and over.” (The Smalltalk Companion, James W. Cooper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he-IL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7994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3342894" cy="12653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7994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6185" y="2438400"/>
            <a:ext cx="4920615" cy="16714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79946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4360164"/>
            <a:ext cx="5795391" cy="18120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 Factory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8096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763637" cy="415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8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1" y="1828800"/>
            <a:ext cx="7086600" cy="418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pic>
        <p:nvPicPr>
          <p:cNvPr id="6830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070738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Creational: Builder (4/5)</a:t>
            </a:r>
            <a:endParaRPr lang="en-US"/>
          </a:p>
        </p:txBody>
      </p:sp>
      <p:graphicFrame>
        <p:nvGraphicFramePr>
          <p:cNvPr id="5406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08839" y="2362200"/>
          <a:ext cx="5882561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684" name="Visio" r:id="rId5" imgW="3832555" imgH="1564234" progId="">
                  <p:embed/>
                </p:oleObj>
              </mc:Choice>
              <mc:Fallback>
                <p:oleObj name="Visio" r:id="rId5" imgW="3832555" imgH="1564234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839" y="2362200"/>
                        <a:ext cx="5882561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40676" name="Text Box 4"/>
          <p:cNvSpPr txBox="1">
            <a:spLocks noChangeArrowheads="1"/>
          </p:cNvSpPr>
          <p:nvPr/>
        </p:nvSpPr>
        <p:spPr bwMode="auto">
          <a:xfrm>
            <a:off x="1295400" y="5257800"/>
            <a:ext cx="67818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Separate the construction of a complex object from its representation so that the same construction process can create different representations.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Creational: Singleton (5/5)</a:t>
            </a:r>
            <a:endParaRPr lang="en-US"/>
          </a:p>
        </p:txBody>
      </p:sp>
      <p:graphicFrame>
        <p:nvGraphicFramePr>
          <p:cNvPr id="5427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374739" y="2438400"/>
          <a:ext cx="6245261" cy="194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32" name="Visio" r:id="rId5" imgW="2568245" imgH="797966" progId="">
                  <p:embed/>
                </p:oleObj>
              </mc:Choice>
              <mc:Fallback>
                <p:oleObj name="Visio" r:id="rId5" imgW="2568245" imgH="79796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39" y="2438400"/>
                        <a:ext cx="6245261" cy="194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1295400" y="5408613"/>
            <a:ext cx="67818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Ensure a class has only one instance and provide a global point of access to it.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Singleton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8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94173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Lazy Singleton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752600"/>
            <a:ext cx="716336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Lazy Singleton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806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57237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Façade (1/7)</a:t>
            </a:r>
            <a:endParaRPr lang="en-US" dirty="0"/>
          </a:p>
        </p:txBody>
      </p:sp>
      <p:graphicFrame>
        <p:nvGraphicFramePr>
          <p:cNvPr id="5488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3400" y="2133600"/>
          <a:ext cx="488017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876" name="Visio" r:id="rId5" imgW="3369259" imgH="2366467" progId="">
                  <p:embed/>
                </p:oleObj>
              </mc:Choice>
              <mc:Fallback>
                <p:oleObj name="Visio" r:id="rId5" imgW="3369259" imgH="236646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133600"/>
                        <a:ext cx="4880172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48868" name="Text Box 4"/>
          <p:cNvSpPr txBox="1">
            <a:spLocks noChangeArrowheads="1"/>
          </p:cNvSpPr>
          <p:nvPr/>
        </p:nvSpPr>
        <p:spPr bwMode="auto">
          <a:xfrm>
            <a:off x="5638800" y="2209800"/>
            <a:ext cx="2514600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Provide a unified interface to a set of interfaces in a subsystem. Fa</a:t>
            </a:r>
            <a:r>
              <a:rPr lang="en-US">
                <a:latin typeface="Arial"/>
              </a:rPr>
              <a:t>ç</a:t>
            </a:r>
            <a:r>
              <a:rPr lang="en-US"/>
              <a:t>ade defines a higher-level interface that makes the subsystem easier to use.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Design Patterns (cont)</a:t>
            </a:r>
            <a:endParaRPr lang="en-US" dirty="0"/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patterns and design principles address issues of change in software.</a:t>
            </a:r>
          </a:p>
          <a:p>
            <a:r>
              <a:rPr lang="en-US" dirty="0" smtClean="0"/>
              <a:t>Most patterns allow some part of a system to vary independently of other parts.</a:t>
            </a:r>
          </a:p>
          <a:p>
            <a:r>
              <a:rPr lang="en-US" dirty="0" smtClean="0"/>
              <a:t>Patterns provide a shared language among developers.</a:t>
            </a:r>
          </a:p>
          <a:p>
            <a:r>
              <a:rPr lang="en-US" dirty="0" smtClean="0"/>
              <a:t>Patterns don’t give you code, they give you experience.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12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81200"/>
            <a:ext cx="770322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94007"/>
            <a:ext cx="5638800" cy="4859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Adapter (2/7)</a:t>
            </a:r>
            <a:endParaRPr lang="en-US" dirty="0"/>
          </a:p>
        </p:txBody>
      </p:sp>
      <p:graphicFrame>
        <p:nvGraphicFramePr>
          <p:cNvPr id="5447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587472" y="1951654"/>
          <a:ext cx="6946928" cy="3915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0" name="Visio" r:id="rId5" imgW="3914851" imgH="2206447" progId="">
                  <p:embed/>
                </p:oleObj>
              </mc:Choice>
              <mc:Fallback>
                <p:oleObj name="Visio" r:id="rId5" imgW="3914851" imgH="220644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472" y="1951654"/>
                        <a:ext cx="6946928" cy="3915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44772" name="Text Box 4"/>
          <p:cNvSpPr txBox="1">
            <a:spLocks noChangeArrowheads="1"/>
          </p:cNvSpPr>
          <p:nvPr/>
        </p:nvSpPr>
        <p:spPr bwMode="auto">
          <a:xfrm>
            <a:off x="1219200" y="3276600"/>
            <a:ext cx="2514600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Convert the interface of a class into another interface clients expect. Adapter lets classes work together that couldn't otherwise because of incompatible interfaces.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Compatible?</a:t>
            </a:r>
            <a:endParaRPr lang="he-I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2590800"/>
            <a:ext cx="3844365" cy="2362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69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828800"/>
            <a:ext cx="3400159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 Adapter</a:t>
            </a:r>
            <a:endParaRPr lang="he-IL" dirty="0"/>
          </a:p>
        </p:txBody>
      </p:sp>
      <p:pic>
        <p:nvPicPr>
          <p:cNvPr id="6942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199" y="1828800"/>
            <a:ext cx="67558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920196"/>
            <a:ext cx="5562601" cy="432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Proxy (3/7)</a:t>
            </a:r>
            <a:endParaRPr lang="en-US" dirty="0"/>
          </a:p>
        </p:txBody>
      </p:sp>
      <p:graphicFrame>
        <p:nvGraphicFramePr>
          <p:cNvPr id="550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76272" y="1752600"/>
          <a:ext cx="6881625" cy="4190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24" name="Visio" r:id="rId5" imgW="3698138" imgH="2252167" progId="">
                  <p:embed/>
                </p:oleObj>
              </mc:Choice>
              <mc:Fallback>
                <p:oleObj name="Visio" r:id="rId5" imgW="3698138" imgH="225216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272" y="1752600"/>
                        <a:ext cx="6881625" cy="4190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50916" name="Text Box 4"/>
          <p:cNvSpPr txBox="1">
            <a:spLocks noChangeArrowheads="1"/>
          </p:cNvSpPr>
          <p:nvPr/>
        </p:nvSpPr>
        <p:spPr bwMode="auto">
          <a:xfrm>
            <a:off x="1066800" y="4572000"/>
            <a:ext cx="25146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Provide a surrogate or placeholder for another object to control access to it.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Bridge (4/7)</a:t>
            </a:r>
            <a:endParaRPr lang="en-US" dirty="0"/>
          </a:p>
        </p:txBody>
      </p:sp>
      <p:graphicFrame>
        <p:nvGraphicFramePr>
          <p:cNvPr id="5468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295400" y="1828800"/>
          <a:ext cx="674226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28" name="Visio" r:id="rId5" imgW="4123030" imgH="2655113" progId="">
                  <p:embed/>
                </p:oleObj>
              </mc:Choice>
              <mc:Fallback>
                <p:oleObj name="Visio" r:id="rId5" imgW="4123030" imgH="26551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674226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 rot="10800000" flipV="1">
            <a:off x="4038600" y="1828800"/>
            <a:ext cx="401955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Decouple an abstraction from its implementation so that the two can vary independently.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Structural: Decorator (5/7)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52964" name="Text Box 4"/>
          <p:cNvSpPr txBox="1">
            <a:spLocks noChangeArrowheads="1"/>
          </p:cNvSpPr>
          <p:nvPr/>
        </p:nvSpPr>
        <p:spPr bwMode="auto">
          <a:xfrm>
            <a:off x="762000" y="3429000"/>
            <a:ext cx="2514600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Attach additional responsibilities to an object dynamically. Decorators provide a flexible alternative to subclassing for extending functionality.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124200" y="1676400"/>
          <a:ext cx="5334000" cy="42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73" name="Visio" r:id="rId5" imgW="3937102" imgH="3143707" progId="">
                  <p:embed/>
                </p:oleObj>
              </mc:Choice>
              <mc:Fallback>
                <p:oleObj name="Visio" r:id="rId5" imgW="3937102" imgH="314370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5334000" cy="425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Abstract Component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63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486696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The GOF Patterns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5400" y="1905000"/>
            <a:ext cx="3389173" cy="4303713"/>
          </a:xfrm>
        </p:spPr>
      </p:pic>
      <p:sp>
        <p:nvSpPr>
          <p:cNvPr id="5" name="Rectangle 4"/>
          <p:cNvSpPr/>
          <p:nvPr/>
        </p:nvSpPr>
        <p:spPr>
          <a:xfrm>
            <a:off x="304800" y="1905000"/>
            <a:ext cx="472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 23 Gang of Four (</a:t>
            </a:r>
            <a:r>
              <a:rPr lang="en-US" sz="2400" dirty="0" err="1"/>
              <a:t>GoF</a:t>
            </a:r>
            <a:r>
              <a:rPr lang="en-US" sz="2400" dirty="0"/>
              <a:t>) patterns are generally considered the foundation for all other patterns.</a:t>
            </a:r>
          </a:p>
        </p:txBody>
      </p:sp>
    </p:spTree>
    <p:extLst>
      <p:ext uri="{BB962C8B-B14F-4D97-AF65-F5344CB8AC3E}">
        <p14:creationId xmlns:p14="http://schemas.microsoft.com/office/powerpoint/2010/main" val="30813503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Components</a:t>
            </a:r>
            <a:endParaRPr lang="he-IL" dirty="0"/>
          </a:p>
        </p:txBody>
      </p:sp>
      <p:pic>
        <p:nvPicPr>
          <p:cNvPr id="6973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114800"/>
            <a:ext cx="4806086" cy="2156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735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52600"/>
            <a:ext cx="480608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Decorator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83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87790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Decorator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69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6553200" cy="436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Decorator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04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752600"/>
            <a:ext cx="635519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619449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(partial)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24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828800"/>
            <a:ext cx="7084862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 (partial)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34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828800"/>
            <a:ext cx="7977809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Composite (6/7)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57060" name="Text Box 4"/>
          <p:cNvSpPr txBox="1">
            <a:spLocks noChangeArrowheads="1"/>
          </p:cNvSpPr>
          <p:nvPr/>
        </p:nvSpPr>
        <p:spPr bwMode="auto">
          <a:xfrm>
            <a:off x="1143000" y="3429000"/>
            <a:ext cx="2514600" cy="2289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Compose objects into tree structures to represent part-whole hierarchies. Composite lets clients treat individual objects and compositions of objects uniformly.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276600" y="1955800"/>
          <a:ext cx="5257800" cy="373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069" name="Visio" r:id="rId5" imgW="4112666" imgH="2924251" progId="">
                  <p:embed/>
                </p:oleObj>
              </mc:Choice>
              <mc:Fallback>
                <p:oleObj name="Visio" r:id="rId5" imgW="4112666" imgH="292425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55800"/>
                        <a:ext cx="5257800" cy="373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Flyweight (7/7)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762000" y="3429000"/>
            <a:ext cx="25146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Use sharing to support large numbers of fine-grained objects efficiently.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3276600" y="1981200"/>
          <a:ext cx="52578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021" name="Visio" r:id="rId5" imgW="4268419" imgH="2562149" progId="">
                  <p:embed/>
                </p:oleObj>
              </mc:Choice>
              <mc:Fallback>
                <p:oleObj name="Visio" r:id="rId5" imgW="4268419" imgH="256214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1200"/>
                        <a:ext cx="52578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Behavioral: Observer (1/11)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59108" name="Rectangle 4"/>
          <p:cNvSpPr>
            <a:spLocks noChangeArrowheads="1"/>
          </p:cNvSpPr>
          <p:nvPr/>
        </p:nvSpPr>
        <p:spPr bwMode="auto">
          <a:xfrm>
            <a:off x="5791200" y="1752600"/>
            <a:ext cx="3048000" cy="1739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Define a one-to-many dependency between objects so that when one object changes state, all its dependents are notified and updated automatically.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5800" y="1905000"/>
          <a:ext cx="5334000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117" name="Visio" r:id="rId5" imgW="3781044" imgH="2779166" progId="">
                  <p:embed/>
                </p:oleObj>
              </mc:Choice>
              <mc:Fallback>
                <p:oleObj name="Visio" r:id="rId5" imgW="3781044" imgH="277916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5334000" cy="392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23 Gang Of Four Patterns</a:t>
            </a:r>
            <a:endParaRPr lang="en-US" dirty="0"/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Design Patterns?</a:t>
            </a:r>
          </a:p>
          <a:p>
            <a:r>
              <a:rPr lang="en-US" dirty="0" smtClean="0"/>
              <a:t>Creational Patterns</a:t>
            </a:r>
          </a:p>
          <a:p>
            <a:r>
              <a:rPr lang="en-US" dirty="0" smtClean="0"/>
              <a:t>Structural Patterns</a:t>
            </a:r>
          </a:p>
          <a:p>
            <a:r>
              <a:rPr lang="en-US" dirty="0" smtClean="0"/>
              <a:t>Behavioral Patterns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Interfaces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7193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5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828800"/>
            <a:ext cx="7184421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656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799" y="1752600"/>
            <a:ext cx="52048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9873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Template Method (2/11)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69348" name="Rectangle 4"/>
          <p:cNvSpPr>
            <a:spLocks noChangeArrowheads="1"/>
          </p:cNvSpPr>
          <p:nvPr/>
        </p:nvSpPr>
        <p:spPr bwMode="auto">
          <a:xfrm>
            <a:off x="3505200" y="3810000"/>
            <a:ext cx="5349875" cy="1465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Define the skeleton of an algorithm in an operation, deferring some steps to subclasses. Template Method lets subclasses redefine certain steps of an algorithm without changing the algorithm's structure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43000" y="2057400"/>
          <a:ext cx="5105400" cy="324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357" name="Visio" r:id="rId5" imgW="2954122" imgH="1876654" progId="">
                  <p:embed/>
                </p:oleObj>
              </mc:Choice>
              <mc:Fallback>
                <p:oleObj name="Visio" r:id="rId5" imgW="2954122" imgH="187665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5105400" cy="324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State (3/11)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61156" name="Rectangle 4"/>
          <p:cNvSpPr>
            <a:spLocks noChangeArrowheads="1"/>
          </p:cNvSpPr>
          <p:nvPr/>
        </p:nvSpPr>
        <p:spPr bwMode="auto">
          <a:xfrm>
            <a:off x="990600" y="4648200"/>
            <a:ext cx="6172200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Allow an object to alter its behavior when its internal state changes. The object will appear to change its class.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43000" y="2133600"/>
          <a:ext cx="495300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65" name="Visio" r:id="rId5" imgW="3542386" imgH="1506931" progId="">
                  <p:embed/>
                </p:oleObj>
              </mc:Choice>
              <mc:Fallback>
                <p:oleObj name="Visio" r:id="rId5" imgW="3542386" imgH="150693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4953000" cy="210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Before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28800"/>
            <a:ext cx="4953000" cy="43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Before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0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4999"/>
            <a:ext cx="4267200" cy="411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After (Abstract State)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06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315200" cy="3885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After (Concrete States)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599"/>
            <a:ext cx="5334000" cy="4710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Creational Patterns</a:t>
            </a:r>
            <a:endParaRPr lang="en-US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Factory Method</a:t>
            </a:r>
          </a:p>
          <a:p>
            <a:pPr marL="457200" indent="-4572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Prototype</a:t>
            </a:r>
            <a:endParaRPr lang="en-US" dirty="0" smtClean="0">
              <a:hlinkClick r:id="rId2" action="ppaction://hlinksldjump"/>
            </a:endParaRPr>
          </a:p>
          <a:p>
            <a:pPr marL="457200" indent="-4572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dirty="0" smtClean="0">
                <a:hlinkClick r:id="rId4" action="ppaction://hlinksldjump"/>
              </a:rPr>
              <a:t>Abstract Factory</a:t>
            </a:r>
            <a:endParaRPr lang="en-US" dirty="0" smtClean="0">
              <a:hlinkClick r:id="rId2" action="ppaction://hlinksldjump"/>
            </a:endParaRPr>
          </a:p>
          <a:p>
            <a:pPr marL="457200" indent="-4572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Builder</a:t>
            </a:r>
            <a:endParaRPr lang="en-US" dirty="0" smtClean="0">
              <a:hlinkClick r:id="rId2" action="ppaction://hlinksldjump"/>
            </a:endParaRPr>
          </a:p>
          <a:p>
            <a:pPr marL="457200" indent="-457200">
              <a:lnSpc>
                <a:spcPct val="150000"/>
              </a:lnSpc>
              <a:buSzPct val="90000"/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Singleton</a:t>
            </a:r>
            <a:endParaRPr lang="en-US" dirty="0" smtClean="0">
              <a:hlinkClick r:id="rId2" action="ppaction://hlinksldjump"/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After (Concrete States)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562600" cy="467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After (Application Class)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37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3962400" cy="449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Strategy (4/11)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63204" name="Rectangle 4"/>
          <p:cNvSpPr>
            <a:spLocks noChangeArrowheads="1"/>
          </p:cNvSpPr>
          <p:nvPr/>
        </p:nvSpPr>
        <p:spPr bwMode="auto">
          <a:xfrm>
            <a:off x="990600" y="4648200"/>
            <a:ext cx="6931025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Define a family of algorithms, encapsulate each one, and make them interchangeable. </a:t>
            </a:r>
          </a:p>
          <a:p>
            <a:pPr algn="l"/>
            <a:r>
              <a:rPr lang="en-US"/>
              <a:t>Strategy lets the algorithm vary independently from clients that use it.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66800" y="2057400"/>
          <a:ext cx="58674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13" name="Visio" r:id="rId5" imgW="4015740" imgH="1455115" progId="">
                  <p:embed/>
                </p:oleObj>
              </mc:Choice>
              <mc:Fallback>
                <p:oleObj name="Visio" r:id="rId5" imgW="4015740" imgH="145511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057400"/>
                        <a:ext cx="58674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Typical Use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70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715000" cy="482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Strategies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80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257800" cy="4860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Using the strategy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90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599"/>
            <a:ext cx="6096000" cy="4815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Command (5/11)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65252" name="Rectangle 4"/>
          <p:cNvSpPr>
            <a:spLocks noChangeArrowheads="1"/>
          </p:cNvSpPr>
          <p:nvPr/>
        </p:nvSpPr>
        <p:spPr bwMode="auto">
          <a:xfrm>
            <a:off x="1143000" y="4800600"/>
            <a:ext cx="50292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Encapsulate a request as an object, thereby letting you parameterize clients with different requests, queue or log requests, and support undoable operations.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590800" y="1981200"/>
          <a:ext cx="5791200" cy="367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261" name="Visio" r:id="rId5" imgW="3551225" imgH="2252167" progId="">
                  <p:embed/>
                </p:oleObj>
              </mc:Choice>
              <mc:Fallback>
                <p:oleObj name="Visio" r:id="rId5" imgW="3551225" imgH="225216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81200"/>
                        <a:ext cx="5791200" cy="367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Receiver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477000" cy="46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Command</a:t>
            </a:r>
            <a:endParaRPr lang="he-IL" dirty="0"/>
          </a:p>
        </p:txBody>
      </p:sp>
      <p:pic>
        <p:nvPicPr>
          <p:cNvPr id="7147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905001"/>
            <a:ext cx="5029201" cy="164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Command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47044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Structural Patterns</a:t>
            </a:r>
            <a:endParaRPr lang="en-US"/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2" action="ppaction://hlinksldjump"/>
              </a:rPr>
              <a:t>Fa</a:t>
            </a:r>
            <a:r>
              <a:rPr lang="en-US" dirty="0" smtClean="0">
                <a:latin typeface="Arial"/>
                <a:hlinkClick r:id="rId2" action="ppaction://hlinksldjump"/>
              </a:rPr>
              <a:t>ç</a:t>
            </a:r>
            <a:r>
              <a:rPr lang="en-US" dirty="0" smtClean="0">
                <a:hlinkClick r:id="rId2" action="ppaction://hlinksldjump"/>
              </a:rPr>
              <a:t>ade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3" action="ppaction://hlinksldjump"/>
              </a:rPr>
              <a:t>Adapter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4" action="ppaction://hlinksldjump"/>
              </a:rPr>
              <a:t>Proxy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2" action="ppaction://hlinksldjump"/>
              </a:rPr>
              <a:t>Bridge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5" action="ppaction://hlinksldjump"/>
              </a:rPr>
              <a:t>Decorator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6" action="ppaction://hlinksldjump"/>
              </a:rPr>
              <a:t>Composite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7" action="ppaction://hlinksldjump"/>
              </a:rPr>
              <a:t>Flyweight</a:t>
            </a:r>
            <a:endParaRPr lang="en-US" dirty="0" smtClean="0"/>
          </a:p>
          <a:p>
            <a:pPr marL="609600" indent="-609600"/>
            <a:endParaRPr lang="en-US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Command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78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466" y="1828800"/>
            <a:ext cx="618344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Concrete Command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578122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User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198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7567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User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752600"/>
            <a:ext cx="789967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User (3)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19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775800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</a:t>
            </a:r>
            <a:r>
              <a:rPr lang="en-US" dirty="0" err="1" smtClean="0">
                <a:hlinkClick r:id="rId4" action="ppaction://hlinksldjump"/>
              </a:rPr>
              <a:t>Iterator</a:t>
            </a:r>
            <a:r>
              <a:rPr lang="en-US" dirty="0" smtClean="0">
                <a:hlinkClick r:id="rId4" action="ppaction://hlinksldjump"/>
              </a:rPr>
              <a:t> (6/11)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67300" name="Rectangle 4"/>
          <p:cNvSpPr>
            <a:spLocks noChangeArrowheads="1"/>
          </p:cNvSpPr>
          <p:nvPr/>
        </p:nvSpPr>
        <p:spPr bwMode="auto">
          <a:xfrm>
            <a:off x="3886200" y="4724400"/>
            <a:ext cx="4891088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Provide a way to access the elements of an aggregate object sequentially without exposing its underlying representation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43000" y="1981200"/>
          <a:ext cx="4648200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309" name="Visio" r:id="rId5" imgW="3566160" imgH="2489911" progId="">
                  <p:embed/>
                </p:oleObj>
              </mc:Choice>
              <mc:Fallback>
                <p:oleObj name="Visio" r:id="rId5" imgW="3566160" imgH="248991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4648200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IEnumerable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29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905000"/>
            <a:ext cx="6700838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IEnumerator</a:t>
            </a:r>
            <a:r>
              <a:rPr lang="en-US" dirty="0" smtClean="0"/>
              <a:t>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39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6134806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dirty="0" err="1" smtClean="0"/>
              <a:t>IEnumerator</a:t>
            </a:r>
            <a:r>
              <a:rPr lang="en-US" dirty="0" smtClean="0"/>
              <a:t>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49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410200" cy="483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Usage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260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1" y="1752600"/>
            <a:ext cx="6019800" cy="198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Behavioral Patterns 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>
                <a:hlinkClick r:id="rId2" action="ppaction://hlinksldjump"/>
              </a:rPr>
              <a:t>Observer</a:t>
            </a:r>
            <a:endParaRPr lang="en-US" dirty="0">
              <a:hlinkClick r:id="rId3" action="ppaction://hlinksldjump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4" action="ppaction://hlinksldjump"/>
              </a:rPr>
              <a:t>Template Method</a:t>
            </a:r>
            <a:endParaRPr lang="en-US" dirty="0" smtClean="0">
              <a:hlinkClick r:id="rId3" action="ppaction://hlinksldjump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5" action="ppaction://hlinksldjump"/>
              </a:rPr>
              <a:t>State</a:t>
            </a:r>
            <a:endParaRPr lang="en-US" dirty="0">
              <a:hlinkClick r:id="rId3" action="ppaction://hlinksldjump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>
                <a:hlinkClick r:id="rId6" action="ppaction://hlinksldjump"/>
              </a:rPr>
              <a:t>Strategy </a:t>
            </a:r>
            <a:endParaRPr lang="en-US" dirty="0">
              <a:hlinkClick r:id="rId3" action="ppaction://hlinksldjump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>
                <a:hlinkClick r:id="rId7" action="ppaction://hlinksldjump"/>
              </a:rPr>
              <a:t>Command</a:t>
            </a:r>
            <a:endParaRPr lang="en-US" dirty="0">
              <a:hlinkClick r:id="rId3" action="ppaction://hlinksldjump"/>
            </a:endParaRPr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err="1" smtClean="0">
                <a:hlinkClick r:id="rId8" action="ppaction://hlinksldjump"/>
              </a:rPr>
              <a:t>Iterator</a:t>
            </a:r>
            <a:endParaRPr lang="en-US" dirty="0" smtClean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/>
            </a:pPr>
            <a:r>
              <a:rPr lang="en-US" dirty="0" smtClean="0">
                <a:hlinkClick r:id="rId9" action="ppaction://hlinksldjump"/>
              </a:rPr>
              <a:t>Visitor</a:t>
            </a:r>
            <a:endParaRPr lang="en-US" dirty="0">
              <a:hlinkClick r:id="rId3" action="ppaction://hlinksldjump"/>
            </a:endParaRP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Visitor (7/11)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6096000" y="1981200"/>
            <a:ext cx="2682875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Represent an operation to be performed on the elements of an object structure. Visitor lets you define a new operation without changing the classes of the elements on which it operates.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54125" y="1676400"/>
          <a:ext cx="4232275" cy="484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9" name="Visio" r:id="rId5" imgW="4282745" imgH="4898746" progId="">
                  <p:embed/>
                </p:oleObj>
              </mc:Choice>
              <mc:Fallback>
                <p:oleObj name="Visio" r:id="rId5" imgW="4282745" imgH="489874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1676400"/>
                        <a:ext cx="4232275" cy="484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Dispatch Idiom</a:t>
            </a:r>
            <a:endParaRPr lang="en-US" dirty="0"/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problem: </a:t>
            </a:r>
          </a:p>
          <a:p>
            <a:pPr lvl="1"/>
            <a:r>
              <a:rPr lang="en-US" dirty="0" smtClean="0"/>
              <a:t>We have a graphics editor that can display shapes</a:t>
            </a:r>
          </a:p>
          <a:p>
            <a:pPr lvl="1"/>
            <a:r>
              <a:rPr lang="en-US" dirty="0" smtClean="0"/>
              <a:t>We need to be able to know if two shapes intersect one another</a:t>
            </a:r>
          </a:p>
          <a:p>
            <a:pPr lvl="1"/>
            <a:r>
              <a:rPr lang="en-US" dirty="0" smtClean="0"/>
              <a:t>The calculation depends on the types of both objects.</a:t>
            </a:r>
          </a:p>
          <a:p>
            <a:pPr lvl="1"/>
            <a:r>
              <a:rPr lang="en-US" dirty="0" smtClean="0"/>
              <a:t>How can we know if two polymorphic shapes intersect when we only have access to the base class?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Dispatch Idiom (cont)</a:t>
            </a:r>
            <a:endParaRPr lang="en-US" dirty="0"/>
          </a:p>
        </p:txBody>
      </p:sp>
      <p:sp>
        <p:nvSpPr>
          <p:cNvPr id="42906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a problem?</a:t>
            </a:r>
          </a:p>
          <a:p>
            <a:pPr lvl="1"/>
            <a:r>
              <a:rPr lang="en-US" dirty="0" smtClean="0"/>
              <a:t>The left hand side is resolved dynamically through virtual a table</a:t>
            </a:r>
          </a:p>
          <a:p>
            <a:pPr lvl="1"/>
            <a:r>
              <a:rPr lang="en-US" dirty="0" smtClean="0"/>
              <a:t>The right hand side (parameter) is resolved by the type of the reference.</a:t>
            </a:r>
          </a:p>
          <a:p>
            <a:r>
              <a:rPr lang="en-US" dirty="0" smtClean="0"/>
              <a:t>Solution</a:t>
            </a:r>
          </a:p>
          <a:p>
            <a:pPr lvl="1"/>
            <a:r>
              <a:rPr lang="en-US" dirty="0" smtClean="0"/>
              <a:t>Delegate </a:t>
            </a:r>
            <a:r>
              <a:rPr lang="en-US" smtClean="0"/>
              <a:t>through the virtual </a:t>
            </a:r>
            <a:r>
              <a:rPr lang="en-US" dirty="0" smtClean="0"/>
              <a:t>table of the right hand side (parameter)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301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752600"/>
            <a:ext cx="661307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What should be printed?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31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752600"/>
            <a:ext cx="5996709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(1)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3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752600"/>
            <a:ext cx="5873977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Implementation (2)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73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1752600"/>
            <a:ext cx="604401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Chain of Resp. (8/11)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71396" name="Rectangle 4"/>
          <p:cNvSpPr>
            <a:spLocks noChangeArrowheads="1"/>
          </p:cNvSpPr>
          <p:nvPr/>
        </p:nvSpPr>
        <p:spPr bwMode="auto">
          <a:xfrm>
            <a:off x="1143000" y="3124200"/>
            <a:ext cx="2819400" cy="2563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Avoid coupling the sender of a request to its receiver by giving more than one object a chance to handle the request. Chain the receiving objects and pass the request along the chain until an object handles it.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05000" y="1828800"/>
          <a:ext cx="6477000" cy="271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405" name="Visio" r:id="rId5" imgW="3475025" imgH="1455115" progId="">
                  <p:embed/>
                </p:oleObj>
              </mc:Choice>
              <mc:Fallback>
                <p:oleObj name="Visio" r:id="rId5" imgW="3475025" imgH="145511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6477000" cy="2713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Behavioral: Mediator (9/11)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1447800" y="5181600"/>
            <a:ext cx="6934200" cy="1190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Define an object that encapsulates how a set of objects interact. Mediator promotes loose coupling by keeping objects from referring to each other explicitly, and it lets you vary their interaction independently.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66800" y="1981200"/>
          <a:ext cx="5943600" cy="294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53" name="Visio" r:id="rId5" imgW="3742334" imgH="1855927" progId="">
                  <p:embed/>
                </p:oleObj>
              </mc:Choice>
              <mc:Fallback>
                <p:oleObj name="Visio" r:id="rId5" imgW="3742334" imgH="1855927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5943600" cy="294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4" action="ppaction://hlinksldjump"/>
              </a:rPr>
              <a:t>Structural: Memento (10/11)</a:t>
            </a:r>
            <a:endParaRPr lang="en-US" dirty="0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75492" name="Rectangle 4"/>
          <p:cNvSpPr>
            <a:spLocks noChangeArrowheads="1"/>
          </p:cNvSpPr>
          <p:nvPr/>
        </p:nvSpPr>
        <p:spPr bwMode="auto">
          <a:xfrm>
            <a:off x="1143000" y="4648200"/>
            <a:ext cx="6934200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Without violating encapsulation, capture and externalize an object's internal state so that the object can be restored to this state later..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143000" y="2057400"/>
          <a:ext cx="6553200" cy="228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501" name="Visio" r:id="rId5" imgW="4054145" imgH="1410614" progId="">
                  <p:embed/>
                </p:oleObj>
              </mc:Choice>
              <mc:Fallback>
                <p:oleObj name="Visio" r:id="rId5" imgW="4054145" imgH="141061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57400"/>
                        <a:ext cx="6553200" cy="228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smtClean="0"/>
              <a:t>Patterns (cont) </a:t>
            </a:r>
            <a:endParaRPr lang="en-US" dirty="0"/>
          </a:p>
        </p:txBody>
      </p:sp>
      <p:sp>
        <p:nvSpPr>
          <p:cNvPr id="533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SzPct val="90000"/>
              <a:buFont typeface="+mj-lt"/>
              <a:buAutoNum type="arabicPeriod" startAt="8"/>
            </a:pPr>
            <a:r>
              <a:rPr lang="en-US" sz="2400" dirty="0" smtClean="0">
                <a:hlinkClick r:id="rId2" action="ppaction://hlinksldjump"/>
              </a:rPr>
              <a:t>Chain </a:t>
            </a:r>
            <a:r>
              <a:rPr lang="en-US" sz="2400" dirty="0">
                <a:hlinkClick r:id="rId2" action="ppaction://hlinksldjump"/>
              </a:rPr>
              <a:t>of Responsibility</a:t>
            </a:r>
            <a:endParaRPr lang="en-US" sz="2400" dirty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400" dirty="0">
                <a:hlinkClick r:id="rId3" action="ppaction://hlinksldjump"/>
              </a:rPr>
              <a:t>Mediator</a:t>
            </a:r>
            <a:endParaRPr lang="en-US" sz="2400" dirty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400" dirty="0">
                <a:hlinkClick r:id="rId4" action="ppaction://hlinksldjump"/>
              </a:rPr>
              <a:t>Memento</a:t>
            </a:r>
            <a:endParaRPr lang="en-US" sz="2400" dirty="0"/>
          </a:p>
          <a:p>
            <a:pPr marL="609600" indent="-609600">
              <a:lnSpc>
                <a:spcPct val="150000"/>
              </a:lnSpc>
              <a:buSzPct val="90000"/>
              <a:buFont typeface="Wingdings" pitchFamily="2" charset="2"/>
              <a:buAutoNum type="arabicPeriod" startAt="8"/>
            </a:pPr>
            <a:r>
              <a:rPr lang="en-US" sz="2400" dirty="0" smtClean="0">
                <a:hlinkClick r:id="rId5" action="ppaction://hlinksldjump"/>
              </a:rPr>
              <a:t>Interpreter</a:t>
            </a:r>
            <a:endParaRPr lang="en-US" sz="2400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hlinkClick r:id="rId4" action="ppaction://hlinksldjump"/>
              </a:rPr>
              <a:t>Behavioral: Interpreter (11/11)</a:t>
            </a: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All rights reserved</a:t>
            </a:r>
            <a:endParaRPr lang="en-US" dirty="0"/>
          </a:p>
        </p:txBody>
      </p:sp>
      <p:sp>
        <p:nvSpPr>
          <p:cNvPr id="579588" name="Rectangle 4"/>
          <p:cNvSpPr>
            <a:spLocks noChangeArrowheads="1"/>
          </p:cNvSpPr>
          <p:nvPr/>
        </p:nvSpPr>
        <p:spPr bwMode="auto">
          <a:xfrm>
            <a:off x="457200" y="1828800"/>
            <a:ext cx="2590800" cy="2014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/>
              <a:t>Given a language, define a representation for its grammar along with an interpreter that uses the representation to interpret sentences in the language. 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971800" y="1954213"/>
          <a:ext cx="5791200" cy="365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97" name="Visio" r:id="rId5" imgW="3685337" imgH="2323795" progId="">
                  <p:embed/>
                </p:oleObj>
              </mc:Choice>
              <mc:Fallback>
                <p:oleObj name="Visio" r:id="rId5" imgW="3685337" imgH="232379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954213"/>
                        <a:ext cx="5791200" cy="365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Summary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 Creational Patterns</a:t>
            </a:r>
            <a:endParaRPr lang="en-US" sz="4000"/>
          </a:p>
        </p:txBody>
      </p:sp>
      <p:graphicFrame>
        <p:nvGraphicFramePr>
          <p:cNvPr id="504835" name="Group 3"/>
          <p:cNvGraphicFramePr>
            <a:graphicFrameLocks noGrp="1"/>
          </p:cNvGraphicFramePr>
          <p:nvPr>
            <p:ph idx="1"/>
          </p:nvPr>
        </p:nvGraphicFramePr>
        <p:xfrm>
          <a:off x="1182688" y="1828800"/>
          <a:ext cx="7504112" cy="3273108"/>
        </p:xfrm>
        <a:graphic>
          <a:graphicData uri="http://schemas.openxmlformats.org/drawingml/2006/table">
            <a:tbl>
              <a:tblPr rtl="1"/>
              <a:tblGrid>
                <a:gridCol w="5482478"/>
                <a:gridCol w="2021634"/>
              </a:tblGrid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Creates an instance of several derived classes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Factory Method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fully initialized instance to be copied or cloned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Prototype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Creates an instance of several families of classes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Abstract Factory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Separates object construction from its representation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Builder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class of which only a single instance can exist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Singleton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Seven Structural Patterns</a:t>
            </a:r>
            <a:endParaRPr lang="en-US" sz="4000"/>
          </a:p>
        </p:txBody>
      </p:sp>
      <p:graphicFrame>
        <p:nvGraphicFramePr>
          <p:cNvPr id="506883" name="Group 3"/>
          <p:cNvGraphicFramePr>
            <a:graphicFrameLocks noGrp="1"/>
          </p:cNvGraphicFramePr>
          <p:nvPr>
            <p:ph idx="1"/>
          </p:nvPr>
        </p:nvGraphicFramePr>
        <p:xfrm>
          <a:off x="1182688" y="1828800"/>
          <a:ext cx="7504112" cy="4217989"/>
        </p:xfrm>
        <a:graphic>
          <a:graphicData uri="http://schemas.openxmlformats.org/drawingml/2006/table">
            <a:tbl>
              <a:tblPr rtl="1"/>
              <a:tblGrid>
                <a:gridCol w="5997466"/>
                <a:gridCol w="1506646"/>
              </a:tblGrid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single class that represents an entire subsystem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Fa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Arial" charset="0"/>
                        </a:rPr>
                        <a:t>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ade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Match interfaces of different classes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Adapter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An object representing another object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Proxy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Separates an object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cs typeface="Arial" charset="0"/>
                        </a:rPr>
                        <a:t>’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 interface from its implementation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Bridge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Add responsibilities to objects dynamically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Decorator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tree structure of simple and composite objects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Composite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fine-grained instance used for efficient sharing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Flyweight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Eleven Behavioral Patterns</a:t>
            </a:r>
            <a:endParaRPr lang="en-US" sz="4000"/>
          </a:p>
        </p:txBody>
      </p:sp>
      <p:graphicFrame>
        <p:nvGraphicFramePr>
          <p:cNvPr id="508931" name="Group 3"/>
          <p:cNvGraphicFramePr>
            <a:graphicFrameLocks noGrp="1"/>
          </p:cNvGraphicFramePr>
          <p:nvPr>
            <p:ph idx="1"/>
          </p:nvPr>
        </p:nvGraphicFramePr>
        <p:xfrm>
          <a:off x="1182688" y="1828800"/>
          <a:ext cx="7504112" cy="3883027"/>
        </p:xfrm>
        <a:graphic>
          <a:graphicData uri="http://schemas.openxmlformats.org/drawingml/2006/table">
            <a:tbl>
              <a:tblPr rtl="1"/>
              <a:tblGrid>
                <a:gridCol w="5703187"/>
                <a:gridCol w="1800925"/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way of notifying change to a number of classes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Observer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Defer the exact steps of an algorithm to a subclass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Template Method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Alter an object's behavior when its state changes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State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Encapsulates an algorithm inside a class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Strategy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Encapsulate a command request as an object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Command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Sequentially access the elements of a collection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Iterator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Behavioral Patterns </a:t>
            </a:r>
            <a:r>
              <a:rPr lang="en-US" sz="4000" dirty="0" smtClean="0"/>
              <a:t>(cont)</a:t>
            </a:r>
            <a:endParaRPr lang="en-US" sz="4000" dirty="0"/>
          </a:p>
        </p:txBody>
      </p:sp>
      <p:graphicFrame>
        <p:nvGraphicFramePr>
          <p:cNvPr id="508931" name="Group 3"/>
          <p:cNvGraphicFramePr>
            <a:graphicFrameLocks noGrp="1"/>
          </p:cNvGraphicFramePr>
          <p:nvPr>
            <p:ph idx="1"/>
          </p:nvPr>
        </p:nvGraphicFramePr>
        <p:xfrm>
          <a:off x="1182688" y="1828800"/>
          <a:ext cx="7504112" cy="3507106"/>
        </p:xfrm>
        <a:graphic>
          <a:graphicData uri="http://schemas.openxmlformats.org/drawingml/2006/table">
            <a:tbl>
              <a:tblPr rtl="1"/>
              <a:tblGrid>
                <a:gridCol w="5703187"/>
                <a:gridCol w="1800925"/>
              </a:tblGrid>
              <a:tr h="731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Defines a new operation to a class without change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Visitor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way of passing a request between a chain of objects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Chain of Responsibility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Defines simplified communication between classes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Mediator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Capture and restore an object's internal state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Memento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A way to include language elements in a program</a:t>
                      </a:r>
                    </a:p>
                  </a:txBody>
                  <a:tcPr marL="88284" marR="882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cs typeface="Arial" charset="0"/>
                        </a:rPr>
                        <a:t>Interpreter</a:t>
                      </a:r>
                    </a:p>
                  </a:txBody>
                  <a:tcPr marL="88284" marR="882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15"/>
          <p:cNvSpPr>
            <a:spLocks noGrp="1" noChangeArrowheads="1"/>
          </p:cNvSpPr>
          <p:nvPr>
            <p:ph type="ftr" sz="quarter" idx="10"/>
          </p:nvPr>
        </p:nvSpPr>
        <p:spPr>
          <a:xfrm>
            <a:off x="6400800" y="6324600"/>
            <a:ext cx="3429000" cy="457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smtClean="0"/>
              <a:t>All rights reserved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Retalix Template</Template>
  <TotalTime>4390</TotalTime>
  <Words>1862</Words>
  <Application>Microsoft Office PowerPoint</Application>
  <PresentationFormat>On-screen Show (4:3)</PresentationFormat>
  <Paragraphs>299</Paragraphs>
  <Slides>96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Aharoni</vt:lpstr>
      <vt:lpstr>Arial</vt:lpstr>
      <vt:lpstr>Franklin Gothic Book</vt:lpstr>
      <vt:lpstr>Tahoma</vt:lpstr>
      <vt:lpstr>Wingdings</vt:lpstr>
      <vt:lpstr>Blends</vt:lpstr>
      <vt:lpstr>Visio</vt:lpstr>
      <vt:lpstr>Design Patterns in C#  The 23 Gang Of Four Patterns</vt:lpstr>
      <vt:lpstr>What are Design Patterns?</vt:lpstr>
      <vt:lpstr>What are Design Patterns (cont)</vt:lpstr>
      <vt:lpstr>The GOF Patterns</vt:lpstr>
      <vt:lpstr>The 23 Gang Of Four Patterns</vt:lpstr>
      <vt:lpstr>Creational Patterns</vt:lpstr>
      <vt:lpstr>Structural Patterns</vt:lpstr>
      <vt:lpstr>Behavioral Patterns </vt:lpstr>
      <vt:lpstr>Behavioral Patterns (cont) </vt:lpstr>
      <vt:lpstr>Creational: Factory Method (1/5)</vt:lpstr>
      <vt:lpstr>Example: Interfaces</vt:lpstr>
      <vt:lpstr>Example: Create Factory</vt:lpstr>
      <vt:lpstr>Example: Use Factory</vt:lpstr>
      <vt:lpstr>Creational: Prototype (2/5)</vt:lpstr>
      <vt:lpstr>Example: ICloneable</vt:lpstr>
      <vt:lpstr>Example: How old is Fred?</vt:lpstr>
      <vt:lpstr>Example: Implementing ICloneable</vt:lpstr>
      <vt:lpstr>Example: Implementing ICloneable</vt:lpstr>
      <vt:lpstr>Creational: Abstract Factory (3/5)</vt:lpstr>
      <vt:lpstr>Example: Interfaces</vt:lpstr>
      <vt:lpstr>Example: Use Factory</vt:lpstr>
      <vt:lpstr>Example: Implementation (1)</vt:lpstr>
      <vt:lpstr>Example: Implementation (2)</vt:lpstr>
      <vt:lpstr>Creational: Builder (4/5)</vt:lpstr>
      <vt:lpstr>Creational: Singleton (5/5)</vt:lpstr>
      <vt:lpstr>Example: Singleton</vt:lpstr>
      <vt:lpstr>Example: Lazy Singleton (1)</vt:lpstr>
      <vt:lpstr>Example: Lazy Singleton (2)</vt:lpstr>
      <vt:lpstr>Structural: Façade (1/7)</vt:lpstr>
      <vt:lpstr>Example</vt:lpstr>
      <vt:lpstr>Example: Implementation</vt:lpstr>
      <vt:lpstr>Structural: Adapter (2/7)</vt:lpstr>
      <vt:lpstr>Example: Compatible?</vt:lpstr>
      <vt:lpstr>Example: Implement Adapter</vt:lpstr>
      <vt:lpstr>Example: Usage</vt:lpstr>
      <vt:lpstr>Structural: Proxy (3/7)</vt:lpstr>
      <vt:lpstr>Structural: Bridge (4/7)</vt:lpstr>
      <vt:lpstr>Structural: Decorator (5/7)</vt:lpstr>
      <vt:lpstr>Example: Abstract Component</vt:lpstr>
      <vt:lpstr>Example: Concrete Components</vt:lpstr>
      <vt:lpstr>Example: Decorator</vt:lpstr>
      <vt:lpstr>Example: Concrete Decorator (1)</vt:lpstr>
      <vt:lpstr>Example: Concrete Decorator (2)</vt:lpstr>
      <vt:lpstr>Example: Usage</vt:lpstr>
      <vt:lpstr>Another Example (partial)</vt:lpstr>
      <vt:lpstr>Another Example (partial)</vt:lpstr>
      <vt:lpstr>Structural: Composite (6/7)</vt:lpstr>
      <vt:lpstr>Structural: Flyweight (7/7)</vt:lpstr>
      <vt:lpstr>Behavioral: Observer (1/11)</vt:lpstr>
      <vt:lpstr>Example: Interfaces</vt:lpstr>
      <vt:lpstr>Example: Implementation (1)</vt:lpstr>
      <vt:lpstr>Example: Implementation (2)</vt:lpstr>
      <vt:lpstr>Example: Implementation (3)</vt:lpstr>
      <vt:lpstr>Behavioral: Template Method (2/11)</vt:lpstr>
      <vt:lpstr>Behavioral: State (3/11)</vt:lpstr>
      <vt:lpstr>Example: Before (1)</vt:lpstr>
      <vt:lpstr>Example: Before (2)</vt:lpstr>
      <vt:lpstr>Example: After (Abstract State)</vt:lpstr>
      <vt:lpstr>Example: After (Concrete States)</vt:lpstr>
      <vt:lpstr>Example: After (Concrete States)</vt:lpstr>
      <vt:lpstr>Example: After (Application Class)</vt:lpstr>
      <vt:lpstr>Behavioral: Strategy (4/11)</vt:lpstr>
      <vt:lpstr>Example: Typical Use</vt:lpstr>
      <vt:lpstr>Example: Strategies</vt:lpstr>
      <vt:lpstr>Example: Using the strategy</vt:lpstr>
      <vt:lpstr>Behavioral: Command (5/11)</vt:lpstr>
      <vt:lpstr>Example: Receiver</vt:lpstr>
      <vt:lpstr>Example: Command</vt:lpstr>
      <vt:lpstr>Example: Concrete Command (1)</vt:lpstr>
      <vt:lpstr>Example: Concrete Command (2)</vt:lpstr>
      <vt:lpstr>Example: Concrete Command (3)</vt:lpstr>
      <vt:lpstr>Example: User (1)</vt:lpstr>
      <vt:lpstr>Example: User (2)</vt:lpstr>
      <vt:lpstr>Example: User (3)</vt:lpstr>
      <vt:lpstr>Behavioral: Iterator (6/11)</vt:lpstr>
      <vt:lpstr>Example: IEnumerable</vt:lpstr>
      <vt:lpstr>Example: IEnumerator (1)</vt:lpstr>
      <vt:lpstr>Example: IEnumerator (2)</vt:lpstr>
      <vt:lpstr>Example: Usage</vt:lpstr>
      <vt:lpstr>Behavioral: Visitor (7/11)</vt:lpstr>
      <vt:lpstr>Double Dispatch Idiom</vt:lpstr>
      <vt:lpstr>Double Dispatch Idiom (cont)</vt:lpstr>
      <vt:lpstr>Example</vt:lpstr>
      <vt:lpstr>Example: What should be printed?</vt:lpstr>
      <vt:lpstr>Example: Implementation (1)</vt:lpstr>
      <vt:lpstr>Example: Implementation (2)</vt:lpstr>
      <vt:lpstr>Behavioral: Chain of Resp. (8/11)</vt:lpstr>
      <vt:lpstr>Behavioral: Mediator (9/11)</vt:lpstr>
      <vt:lpstr>Structural: Memento (10/11)</vt:lpstr>
      <vt:lpstr>Behavioral: Interpreter (11/11)</vt:lpstr>
      <vt:lpstr>Patterns Summary</vt:lpstr>
      <vt:lpstr>Five Creational Patterns</vt:lpstr>
      <vt:lpstr>Seven Structural Patterns</vt:lpstr>
      <vt:lpstr>Eleven Behavioral Patterns</vt:lpstr>
      <vt:lpstr>Behavioral Patterns (cont)</vt:lpstr>
      <vt:lpstr>Questions?</vt:lpstr>
    </vt:vector>
  </TitlesOfParts>
  <Company>John Bryce Training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Software Development using Design Patterns</dc:title>
  <dc:creator>David Sackstein</dc:creator>
  <cp:lastModifiedBy>David Sackstein</cp:lastModifiedBy>
  <cp:revision>1259</cp:revision>
  <dcterms:created xsi:type="dcterms:W3CDTF">2008-06-29T16:48:05Z</dcterms:created>
  <dcterms:modified xsi:type="dcterms:W3CDTF">2016-02-22T11:28:43Z</dcterms:modified>
</cp:coreProperties>
</file>