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80" r:id="rId5"/>
    <p:sldId id="278" r:id="rId6"/>
    <p:sldId id="279" r:id="rId7"/>
    <p:sldId id="282" r:id="rId8"/>
    <p:sldId id="281" r:id="rId9"/>
    <p:sldId id="283" r:id="rId10"/>
    <p:sldId id="284" r:id="rId11"/>
    <p:sldId id="285" r:id="rId12"/>
    <p:sldId id="286" r:id="rId13"/>
    <p:sldId id="28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660" autoAdjust="0"/>
  </p:normalViewPr>
  <p:slideViewPr>
    <p:cSldViewPr>
      <p:cViewPr varScale="1">
        <p:scale>
          <a:sx n="90" d="100"/>
          <a:sy n="90" d="100"/>
        </p:scale>
        <p:origin x="1178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CE6AF-D938-7C85-3949-7D2A7663097B}"/>
              </a:ext>
            </a:extLst>
          </p:cNvPr>
          <p:cNvSpPr/>
          <p:nvPr userDrawn="1"/>
        </p:nvSpPr>
        <p:spPr>
          <a:xfrm flipV="1">
            <a:off x="457200" y="1324294"/>
            <a:ext cx="8229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rgbClr val="0070C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Good Design Practices for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David </a:t>
            </a:r>
            <a:r>
              <a:rPr lang="en-US" dirty="0" err="1"/>
              <a:t>Sackstein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EF2C-28C2-E91A-C26E-04E0A5A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Shared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F81-9676-C6BF-E92E-12FF2D2D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in Windows: Dynamically Linked Libraries</a:t>
            </a:r>
          </a:p>
          <a:p>
            <a:r>
              <a:rPr lang="en-US" dirty="0"/>
              <a:t>Prefer them over static libraries because:</a:t>
            </a:r>
          </a:p>
          <a:p>
            <a:pPr lvl="1"/>
            <a:r>
              <a:rPr lang="en-US" dirty="0"/>
              <a:t>They provide better control over exported symbols (encapsulation)</a:t>
            </a:r>
          </a:p>
          <a:p>
            <a:pPr lvl="1"/>
            <a:r>
              <a:rPr lang="en-US" dirty="0"/>
              <a:t>Prevent image bloat</a:t>
            </a:r>
          </a:p>
          <a:p>
            <a:pPr lvl="1"/>
            <a:r>
              <a:rPr lang="en-US" dirty="0"/>
              <a:t>Though, there is a slight load time overhead</a:t>
            </a:r>
          </a:p>
          <a:p>
            <a:r>
              <a:rPr lang="en-US" dirty="0"/>
              <a:t>Prefer a few exported factory functions that export interfaces.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9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EF2C-28C2-E91A-C26E-04E0A5A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Driven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F81-9676-C6BF-E92E-12FF2D2D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Driven Development requires tests before code.</a:t>
            </a:r>
          </a:p>
          <a:p>
            <a:r>
              <a:rPr lang="en-US" dirty="0"/>
              <a:t>This is not suitable for every situation.</a:t>
            </a:r>
          </a:p>
          <a:p>
            <a:r>
              <a:rPr lang="en-US" dirty="0"/>
              <a:t>However, Test Driven Design means:</a:t>
            </a:r>
          </a:p>
          <a:p>
            <a:pPr lvl="1"/>
            <a:r>
              <a:rPr lang="en-US" dirty="0"/>
              <a:t>The tests determine the design of the components</a:t>
            </a:r>
          </a:p>
          <a:p>
            <a:pPr lvl="1"/>
            <a:r>
              <a:rPr lang="en-US" dirty="0"/>
              <a:t>So they can be tested</a:t>
            </a:r>
          </a:p>
          <a:p>
            <a:r>
              <a:rPr lang="en-US" dirty="0"/>
              <a:t>Testable code is code that is organized in small components with well defined concise APIs.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665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EF2C-28C2-E91A-C26E-04E0A5A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Legacy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F81-9676-C6BF-E92E-12FF2D2D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Legacy code typically does not have tests.</a:t>
            </a:r>
          </a:p>
          <a:p>
            <a:r>
              <a:rPr lang="en-US" dirty="0"/>
              <a:t>Try to make changes incrementally, adding tests where you can.</a:t>
            </a:r>
          </a:p>
          <a:p>
            <a:r>
              <a:rPr lang="en-US" dirty="0"/>
              <a:t>Try to encapsulate new functionality in a class, so that changes to existing code are minimal.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641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525963"/>
          </a:xfrm>
        </p:spPr>
        <p:txBody>
          <a:bodyPr>
            <a:normAutofit/>
          </a:bodyPr>
          <a:lstStyle/>
          <a:p>
            <a:r>
              <a:rPr lang="en-US" sz="2800" dirty="0"/>
              <a:t>The Crux of the Matter</a:t>
            </a:r>
          </a:p>
          <a:p>
            <a:r>
              <a:rPr lang="en-US" sz="2800" dirty="0"/>
              <a:t>OOD Foundations</a:t>
            </a:r>
          </a:p>
          <a:p>
            <a:r>
              <a:rPr lang="en-US" sz="2800" dirty="0"/>
              <a:t>The SRP</a:t>
            </a:r>
          </a:p>
          <a:p>
            <a:r>
              <a:rPr lang="en-US" sz="2800" dirty="0"/>
              <a:t>Preventing Dependencies</a:t>
            </a:r>
          </a:p>
          <a:p>
            <a:r>
              <a:rPr lang="en-US" sz="2800" dirty="0"/>
              <a:t>Programming by Interface</a:t>
            </a:r>
          </a:p>
          <a:p>
            <a:r>
              <a:rPr lang="en-US" sz="2800" dirty="0"/>
              <a:t>Use Shared Objects (DLLs)</a:t>
            </a:r>
          </a:p>
          <a:p>
            <a:r>
              <a:rPr lang="en-US" sz="2800" dirty="0"/>
              <a:t>Test Driven Design</a:t>
            </a:r>
          </a:p>
          <a:p>
            <a:r>
              <a:rPr lang="en-US" sz="2800" dirty="0"/>
              <a:t>Working with Legacy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E59AC57-E838-329A-59A0-4289CD7BF8E5}"/>
              </a:ext>
            </a:extLst>
          </p:cNvPr>
          <p:cNvSpPr txBox="1">
            <a:spLocks/>
          </p:cNvSpPr>
          <p:nvPr/>
        </p:nvSpPr>
        <p:spPr>
          <a:xfrm>
            <a:off x="4876800" y="1600200"/>
            <a:ext cx="36576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rgbClr val="0070C0"/>
                </a:solidFill>
              </a:rPr>
              <a:t>Dependencies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Encapsulation</a:t>
            </a:r>
          </a:p>
          <a:p>
            <a:r>
              <a:rPr lang="en-US" sz="2800" dirty="0">
                <a:solidFill>
                  <a:srgbClr val="0070C0"/>
                </a:solidFill>
              </a:rPr>
              <a:t>Functions, Classes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Headers, headers</a:t>
            </a:r>
          </a:p>
          <a:p>
            <a:r>
              <a:rPr lang="en-US" sz="2800" dirty="0">
                <a:solidFill>
                  <a:srgbClr val="0070C0"/>
                </a:solidFill>
              </a:rPr>
              <a:t>Pure virtual</a:t>
            </a:r>
          </a:p>
          <a:p>
            <a:r>
              <a:rPr lang="en-US" sz="2800" dirty="0">
                <a:solidFill>
                  <a:srgbClr val="0070C0"/>
                </a:solidFill>
              </a:rPr>
              <a:t>Binary encapsulation</a:t>
            </a:r>
          </a:p>
          <a:p>
            <a:r>
              <a:rPr lang="en-US" sz="2800" dirty="0">
                <a:solidFill>
                  <a:srgbClr val="0070C0"/>
                </a:solidFill>
              </a:rPr>
              <a:t>Design for testability</a:t>
            </a:r>
          </a:p>
          <a:p>
            <a:r>
              <a:rPr lang="en-US" sz="2800" dirty="0">
                <a:solidFill>
                  <a:srgbClr val="0070C0"/>
                </a:solidFill>
              </a:rPr>
              <a:t>Incremental change</a:t>
            </a:r>
          </a:p>
        </p:txBody>
      </p:sp>
    </p:spTree>
    <p:extLst>
      <p:ext uri="{BB962C8B-B14F-4D97-AF65-F5344CB8AC3E}">
        <p14:creationId xmlns:p14="http://schemas.microsoft.com/office/powerpoint/2010/main" val="424088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Crux of the Matter</a:t>
            </a:r>
          </a:p>
          <a:p>
            <a:r>
              <a:rPr lang="en-US" dirty="0"/>
              <a:t>Foundations of Object-Oriented Design</a:t>
            </a:r>
          </a:p>
          <a:p>
            <a:r>
              <a:rPr lang="en-US" dirty="0"/>
              <a:t>The Single Responsibility Principle</a:t>
            </a:r>
          </a:p>
          <a:p>
            <a:r>
              <a:rPr lang="en-US" dirty="0"/>
              <a:t>Preventing Dependencies</a:t>
            </a:r>
          </a:p>
          <a:p>
            <a:r>
              <a:rPr lang="en-US" dirty="0"/>
              <a:t>Programming by Interface</a:t>
            </a:r>
          </a:p>
          <a:p>
            <a:r>
              <a:rPr lang="en-US" dirty="0"/>
              <a:t>Use Shared Objects (DLLs)</a:t>
            </a:r>
          </a:p>
          <a:p>
            <a:r>
              <a:rPr lang="en-US" dirty="0"/>
              <a:t>Test Driven Design</a:t>
            </a:r>
          </a:p>
          <a:p>
            <a:r>
              <a:rPr lang="en-US" dirty="0"/>
              <a:t>Working with Legacy Code</a:t>
            </a:r>
          </a:p>
        </p:txBody>
      </p:sp>
    </p:spTree>
    <p:extLst>
      <p:ext uri="{BB962C8B-B14F-4D97-AF65-F5344CB8AC3E}">
        <p14:creationId xmlns:p14="http://schemas.microsoft.com/office/powerpoint/2010/main" val="356436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Crux of the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Dependencies are our biggest problem</a:t>
            </a:r>
          </a:p>
          <a:p>
            <a:r>
              <a:rPr lang="en-US" dirty="0"/>
              <a:t>The solution is to break large solutions into smaller components that:</a:t>
            </a:r>
          </a:p>
          <a:p>
            <a:pPr lvl="1"/>
            <a:r>
              <a:rPr lang="en-US" dirty="0"/>
              <a:t>Have one responsibility</a:t>
            </a:r>
          </a:p>
          <a:p>
            <a:pPr lvl="1"/>
            <a:r>
              <a:rPr lang="en-US" dirty="0"/>
              <a:t>Have a clear and concise interface</a:t>
            </a:r>
          </a:p>
          <a:p>
            <a:pPr lvl="1"/>
            <a:r>
              <a:rPr lang="en-US" dirty="0"/>
              <a:t>Have tests that use the interface</a:t>
            </a:r>
          </a:p>
          <a:p>
            <a:pPr lvl="1"/>
            <a:r>
              <a:rPr lang="en-US" dirty="0"/>
              <a:t>Use a small number of components</a:t>
            </a:r>
          </a:p>
          <a:p>
            <a:pPr lvl="1"/>
            <a:r>
              <a:rPr lang="en-US" dirty="0"/>
              <a:t>Only use the public interface of other components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0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Foundations of OOD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dirty="0"/>
              <a:t>Encapsulation, Inheritance and Polymorphism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BE1D588-359F-5106-FF13-3F8BB304ADD2}"/>
              </a:ext>
            </a:extLst>
          </p:cNvPr>
          <p:cNvSpPr txBox="1">
            <a:spLocks/>
          </p:cNvSpPr>
          <p:nvPr/>
        </p:nvSpPr>
        <p:spPr>
          <a:xfrm>
            <a:off x="473298" y="2438400"/>
            <a:ext cx="8229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Encapsulation is the most important</a:t>
            </a:r>
          </a:p>
          <a:p>
            <a:r>
              <a:rPr lang="en-US" dirty="0">
                <a:solidFill>
                  <a:srgbClr val="0070C0"/>
                </a:solidFill>
              </a:rPr>
              <a:t>Polymorphism is an encapsulation technique</a:t>
            </a:r>
          </a:p>
          <a:p>
            <a:r>
              <a:rPr lang="en-US" dirty="0">
                <a:solidFill>
                  <a:srgbClr val="0070C0"/>
                </a:solidFill>
              </a:rPr>
              <a:t>Inheritance, commonly used to share code, breaks encapsulation. </a:t>
            </a:r>
          </a:p>
          <a:p>
            <a:r>
              <a:rPr lang="en-US" dirty="0">
                <a:solidFill>
                  <a:srgbClr val="0070C0"/>
                </a:solidFill>
              </a:rPr>
              <a:t>Use composition instead.</a:t>
            </a:r>
          </a:p>
        </p:txBody>
      </p:sp>
    </p:spTree>
    <p:extLst>
      <p:ext uri="{BB962C8B-B14F-4D97-AF65-F5344CB8AC3E}">
        <p14:creationId xmlns:p14="http://schemas.microsoft.com/office/powerpoint/2010/main" val="2825138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The Single Responsibility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Each file, class, function, library should have one responsibility.</a:t>
            </a:r>
          </a:p>
          <a:p>
            <a:r>
              <a:rPr lang="en-US" dirty="0"/>
              <a:t>Responsibilities can be measured in size:</a:t>
            </a:r>
          </a:p>
          <a:p>
            <a:pPr lvl="1"/>
            <a:r>
              <a:rPr lang="en-US" dirty="0"/>
              <a:t>File &lt; 200 lines</a:t>
            </a:r>
          </a:p>
          <a:p>
            <a:pPr lvl="1"/>
            <a:r>
              <a:rPr lang="en-US" dirty="0"/>
              <a:t>Function &lt; 15 lines</a:t>
            </a:r>
          </a:p>
          <a:p>
            <a:pPr lvl="1"/>
            <a:r>
              <a:rPr lang="en-US" dirty="0"/>
              <a:t>Class header &lt; 50 lines</a:t>
            </a:r>
          </a:p>
          <a:p>
            <a:pPr lvl="1"/>
            <a:r>
              <a:rPr lang="en-US" dirty="0"/>
              <a:t>Class source &lt; 200 lines</a:t>
            </a:r>
          </a:p>
          <a:p>
            <a:r>
              <a:rPr lang="en-US" dirty="0"/>
              <a:t>But these are not enough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451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think about the SRP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r>
              <a:rPr lang="en-US" dirty="0"/>
              <a:t>Code grows (way past its original design)</a:t>
            </a:r>
          </a:p>
          <a:p>
            <a:r>
              <a:rPr lang="en-US" dirty="0"/>
              <a:t>Do not allow classes, files, functions to grow.</a:t>
            </a:r>
          </a:p>
          <a:p>
            <a:r>
              <a:rPr lang="en-US" dirty="0"/>
              <a:t>Split existing ones by responsibility.</a:t>
            </a:r>
          </a:p>
          <a:p>
            <a:r>
              <a:rPr lang="en-US" dirty="0"/>
              <a:t>Add tests for the new classes</a:t>
            </a:r>
          </a:p>
          <a:p>
            <a:r>
              <a:rPr lang="en-US" dirty="0"/>
              <a:t>Consider hiding the API of each class behind an interface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71626C-C312-EB96-E810-3B6834C8FEFF}"/>
              </a:ext>
            </a:extLst>
          </p:cNvPr>
          <p:cNvSpPr txBox="1">
            <a:spLocks/>
          </p:cNvSpPr>
          <p:nvPr/>
        </p:nvSpPr>
        <p:spPr>
          <a:xfrm>
            <a:off x="457200" y="5181600"/>
            <a:ext cx="82296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70C0"/>
                </a:solidFill>
              </a:rPr>
              <a:t>Increasing the number of parts of a system is usually a sign of good </a:t>
            </a:r>
            <a:r>
              <a:rPr lang="en-US">
                <a:solidFill>
                  <a:srgbClr val="0070C0"/>
                </a:solidFill>
              </a:rPr>
              <a:t>engineering - not of over-engineering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52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Preventing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Manage headers wisely</a:t>
            </a:r>
          </a:p>
          <a:p>
            <a:pPr lvl="1"/>
            <a:r>
              <a:rPr lang="en-US" dirty="0"/>
              <a:t>A header should include all headers it needs.</a:t>
            </a:r>
          </a:p>
          <a:p>
            <a:pPr lvl="1"/>
            <a:r>
              <a:rPr lang="en-US" dirty="0"/>
              <a:t>A header should not include headers it does not need.</a:t>
            </a:r>
          </a:p>
          <a:p>
            <a:pPr lvl="1"/>
            <a:r>
              <a:rPr lang="en-US" dirty="0"/>
              <a:t>Include specific headers before general headers</a:t>
            </a:r>
          </a:p>
          <a:p>
            <a:pPr lvl="1"/>
            <a:r>
              <a:rPr lang="en-US" dirty="0"/>
              <a:t>Do not place unrelated definitions in the same header.</a:t>
            </a:r>
          </a:p>
          <a:p>
            <a:pPr lvl="1"/>
            <a:r>
              <a:rPr lang="en-US" dirty="0"/>
              <a:t>Separate implementation headers and API headers.</a:t>
            </a:r>
          </a:p>
          <a:p>
            <a:pPr lvl="1"/>
            <a:r>
              <a:rPr lang="en-US" dirty="0"/>
              <a:t>Avoid inlining implementations in headers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575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Preventing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/>
              <a:t>Prefer composition over inheritance</a:t>
            </a:r>
          </a:p>
          <a:p>
            <a:r>
              <a:rPr lang="en-US" dirty="0"/>
              <a:t>Use interface members, or forward declared pointers to avoid dependencies on implementation headers.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8EF2C-28C2-E91A-C26E-04E0A5A7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Programming by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15F81-9676-C6BF-E92E-12FF2D2D7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interfaces: </a:t>
            </a:r>
          </a:p>
          <a:p>
            <a:pPr lvl="1"/>
            <a:r>
              <a:rPr lang="en-US" dirty="0"/>
              <a:t>Where you expect changes to occur.</a:t>
            </a:r>
          </a:p>
          <a:p>
            <a:pPr lvl="1"/>
            <a:r>
              <a:rPr lang="en-US" dirty="0"/>
              <a:t>Where you need to supply a mock in a test.</a:t>
            </a:r>
          </a:p>
          <a:p>
            <a:pPr lvl="1"/>
            <a:r>
              <a:rPr lang="en-US" dirty="0"/>
              <a:t>When you want to hide the implementation.</a:t>
            </a:r>
          </a:p>
          <a:p>
            <a:r>
              <a:rPr lang="en-US" dirty="0"/>
              <a:t>An interface in C++ should:</a:t>
            </a:r>
          </a:p>
          <a:p>
            <a:pPr lvl="1"/>
            <a:r>
              <a:rPr lang="en-US" dirty="0"/>
              <a:t>Have only public pure virtual methods.</a:t>
            </a:r>
          </a:p>
          <a:p>
            <a:pPr lvl="1"/>
            <a:r>
              <a:rPr lang="en-US" dirty="0"/>
              <a:t>A virtual destructor (public or protected)</a:t>
            </a:r>
          </a:p>
          <a:p>
            <a:pPr lvl="1"/>
            <a:r>
              <a:rPr lang="en-US" dirty="0"/>
              <a:t>Have no data fields</a:t>
            </a:r>
          </a:p>
        </p:txBody>
      </p:sp>
    </p:spTree>
    <p:extLst>
      <p:ext uri="{BB962C8B-B14F-4D97-AF65-F5344CB8AC3E}">
        <p14:creationId xmlns:p14="http://schemas.microsoft.com/office/powerpoint/2010/main" val="74442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561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Good Design Practices for C++</vt:lpstr>
      <vt:lpstr>Agenda</vt:lpstr>
      <vt:lpstr>The Crux of the Matter</vt:lpstr>
      <vt:lpstr>Foundations of OOD</vt:lpstr>
      <vt:lpstr>The Single Responsibility Principle</vt:lpstr>
      <vt:lpstr>How to think about the SRP</vt:lpstr>
      <vt:lpstr>Preventing Dependencies</vt:lpstr>
      <vt:lpstr>Preventing Dependencies</vt:lpstr>
      <vt:lpstr>Programming by Interface</vt:lpstr>
      <vt:lpstr>Using Shared Objects</vt:lpstr>
      <vt:lpstr>Test Driven Design</vt:lpstr>
      <vt:lpstr>Working with Legacy Code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306</cp:revision>
  <dcterms:created xsi:type="dcterms:W3CDTF">2018-03-26T13:04:32Z</dcterms:created>
  <dcterms:modified xsi:type="dcterms:W3CDTF">2025-07-06T18:29:56Z</dcterms:modified>
</cp:coreProperties>
</file>