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6" r:id="rId4"/>
    <p:sldId id="278" r:id="rId5"/>
    <p:sldId id="289" r:id="rId6"/>
    <p:sldId id="290" r:id="rId7"/>
    <p:sldId id="279" r:id="rId8"/>
    <p:sldId id="280" r:id="rId9"/>
    <p:sldId id="281" r:id="rId10"/>
    <p:sldId id="294" r:id="rId11"/>
    <p:sldId id="295" r:id="rId12"/>
    <p:sldId id="282" r:id="rId13"/>
    <p:sldId id="285" r:id="rId14"/>
    <p:sldId id="283" r:id="rId15"/>
    <p:sldId id="286" r:id="rId16"/>
    <p:sldId id="287" r:id="rId17"/>
    <p:sldId id="288" r:id="rId18"/>
    <p:sldId id="284" r:id="rId19"/>
    <p:sldId id="291" r:id="rId20"/>
    <p:sldId id="29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60" autoAdjust="0"/>
  </p:normalViewPr>
  <p:slideViewPr>
    <p:cSldViewPr>
      <p:cViewPr varScale="1">
        <p:scale>
          <a:sx n="55" d="100"/>
          <a:sy n="55" d="100"/>
        </p:scale>
        <p:origin x="458" y="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6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6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3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4CE6AF-D938-7C85-3949-7D2A7663097B}"/>
              </a:ext>
            </a:extLst>
          </p:cNvPr>
          <p:cNvSpPr/>
          <p:nvPr userDrawn="1"/>
        </p:nvSpPr>
        <p:spPr>
          <a:xfrm flipV="1">
            <a:off x="457200" y="1324294"/>
            <a:ext cx="82296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30000">
                <a:srgbClr val="0070C0"/>
              </a:gs>
              <a:gs pos="6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2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5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7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3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8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3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982D4-381D-4B7B-A1A5-B3B6E72EF21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5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Importance of Tests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Sackstein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01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CE4240-DCCC-0E66-2EE3-42F83B94E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799" y="228600"/>
            <a:ext cx="4641477" cy="57912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98F62B3A-C94D-1584-BC47-1870B1CA258E}"/>
              </a:ext>
            </a:extLst>
          </p:cNvPr>
          <p:cNvSpPr/>
          <p:nvPr/>
        </p:nvSpPr>
        <p:spPr>
          <a:xfrm>
            <a:off x="304800" y="310668"/>
            <a:ext cx="2819400" cy="685800"/>
          </a:xfrm>
          <a:prstGeom prst="borderCallout1">
            <a:avLst>
              <a:gd name="adj1" fmla="val 52701"/>
              <a:gd name="adj2" fmla="val 99645"/>
              <a:gd name="adj3" fmla="val 3858"/>
              <a:gd name="adj4" fmla="val 147022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The </a:t>
            </a:r>
            <a:r>
              <a:rPr lang="fr-FR" dirty="0" err="1">
                <a:solidFill>
                  <a:schemeClr val="tx1"/>
                </a:solidFill>
              </a:rPr>
              <a:t>only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include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you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need</a:t>
            </a:r>
            <a:r>
              <a:rPr lang="fr-FR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D5DBBB3E-5044-41DC-5CFD-92AB5C2C5A65}"/>
              </a:ext>
            </a:extLst>
          </p:cNvPr>
          <p:cNvSpPr/>
          <p:nvPr/>
        </p:nvSpPr>
        <p:spPr>
          <a:xfrm>
            <a:off x="292100" y="1447800"/>
            <a:ext cx="2819400" cy="685800"/>
          </a:xfrm>
          <a:prstGeom prst="borderCallout1">
            <a:avLst>
              <a:gd name="adj1" fmla="val 52701"/>
              <a:gd name="adj2" fmla="val 99645"/>
              <a:gd name="adj3" fmla="val 19907"/>
              <a:gd name="adj4" fmla="val 148823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The TEST macro </a:t>
            </a:r>
            <a:r>
              <a:rPr lang="fr-FR" dirty="0" err="1">
                <a:solidFill>
                  <a:schemeClr val="tx1"/>
                </a:solidFill>
              </a:rPr>
              <a:t>defines</a:t>
            </a:r>
            <a:r>
              <a:rPr lang="fr-FR" dirty="0">
                <a:solidFill>
                  <a:schemeClr val="tx1"/>
                </a:solidFill>
              </a:rPr>
              <a:t> a suite </a:t>
            </a:r>
            <a:r>
              <a:rPr lang="fr-FR" dirty="0" err="1">
                <a:solidFill>
                  <a:schemeClr val="tx1"/>
                </a:solidFill>
              </a:rPr>
              <a:t>name</a:t>
            </a:r>
            <a:r>
              <a:rPr lang="fr-FR" dirty="0">
                <a:solidFill>
                  <a:schemeClr val="tx1"/>
                </a:solidFill>
              </a:rPr>
              <a:t> and a test </a:t>
            </a:r>
            <a:r>
              <a:rPr lang="fr-FR" dirty="0" err="1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1204816E-E939-5D1B-C39C-E8CD741210E3}"/>
              </a:ext>
            </a:extLst>
          </p:cNvPr>
          <p:cNvSpPr/>
          <p:nvPr/>
        </p:nvSpPr>
        <p:spPr>
          <a:xfrm>
            <a:off x="304800" y="3048000"/>
            <a:ext cx="2819400" cy="685800"/>
          </a:xfrm>
          <a:prstGeom prst="borderCallout1">
            <a:avLst>
              <a:gd name="adj1" fmla="val 52701"/>
              <a:gd name="adj2" fmla="val 99645"/>
              <a:gd name="adj3" fmla="val 48919"/>
              <a:gd name="adj4" fmla="val 154378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Assertions </a:t>
            </a:r>
            <a:r>
              <a:rPr lang="fr-FR" dirty="0" err="1">
                <a:solidFill>
                  <a:schemeClr val="tx1"/>
                </a:solidFill>
              </a:rPr>
              <a:t>abort</a:t>
            </a:r>
            <a:r>
              <a:rPr lang="fr-FR" dirty="0">
                <a:solidFill>
                  <a:schemeClr val="tx1"/>
                </a:solidFill>
              </a:rPr>
              <a:t> the test if </a:t>
            </a:r>
            <a:r>
              <a:rPr lang="fr-FR" dirty="0" err="1">
                <a:solidFill>
                  <a:schemeClr val="tx1"/>
                </a:solidFill>
              </a:rPr>
              <a:t>they</a:t>
            </a:r>
            <a:r>
              <a:rPr lang="fr-FR" dirty="0">
                <a:solidFill>
                  <a:schemeClr val="tx1"/>
                </a:solidFill>
              </a:rPr>
              <a:t> fail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3FC75EBD-93E6-FD7B-F839-1B4189FDEF4F}"/>
              </a:ext>
            </a:extLst>
          </p:cNvPr>
          <p:cNvSpPr/>
          <p:nvPr/>
        </p:nvSpPr>
        <p:spPr>
          <a:xfrm>
            <a:off x="292100" y="4262968"/>
            <a:ext cx="2819400" cy="685800"/>
          </a:xfrm>
          <a:prstGeom prst="borderCallout1">
            <a:avLst>
              <a:gd name="adj1" fmla="val 52701"/>
              <a:gd name="adj2" fmla="val 99645"/>
              <a:gd name="adj3" fmla="val 47684"/>
              <a:gd name="adj4" fmla="val 155729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Expectations </a:t>
            </a:r>
            <a:r>
              <a:rPr lang="fr-FR" dirty="0" err="1">
                <a:solidFill>
                  <a:schemeClr val="tx1"/>
                </a:solidFill>
              </a:rPr>
              <a:t>allow</a:t>
            </a:r>
            <a:r>
              <a:rPr lang="fr-FR" dirty="0">
                <a:solidFill>
                  <a:schemeClr val="tx1"/>
                </a:solidFill>
              </a:rPr>
              <a:t> the test to continue if </a:t>
            </a:r>
            <a:r>
              <a:rPr lang="fr-FR" dirty="0" err="1">
                <a:solidFill>
                  <a:schemeClr val="tx1"/>
                </a:solidFill>
              </a:rPr>
              <a:t>they</a:t>
            </a:r>
            <a:r>
              <a:rPr lang="fr-FR" dirty="0">
                <a:solidFill>
                  <a:schemeClr val="tx1"/>
                </a:solidFill>
              </a:rPr>
              <a:t> fail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71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B2B982-CA70-B17D-9B35-990695B25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283" y="228600"/>
            <a:ext cx="4675275" cy="6058425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1561CC-C5BA-EA31-18F7-D61F6B811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67" y="3886200"/>
            <a:ext cx="3429000" cy="2687149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sp>
        <p:nvSpPr>
          <p:cNvPr id="12" name="Callout: Line 11">
            <a:extLst>
              <a:ext uri="{FF2B5EF4-FFF2-40B4-BE49-F238E27FC236}">
                <a16:creationId xmlns:a16="http://schemas.microsoft.com/office/drawing/2014/main" id="{BD310A20-2E26-D4F7-FBF7-BD50599D8B9F}"/>
              </a:ext>
            </a:extLst>
          </p:cNvPr>
          <p:cNvSpPr/>
          <p:nvPr/>
        </p:nvSpPr>
        <p:spPr>
          <a:xfrm>
            <a:off x="1201321" y="948277"/>
            <a:ext cx="2743201" cy="685793"/>
          </a:xfrm>
          <a:prstGeom prst="borderCallout1">
            <a:avLst>
              <a:gd name="adj1" fmla="val 52701"/>
              <a:gd name="adj2" fmla="val 99645"/>
              <a:gd name="adj3" fmla="val 22994"/>
              <a:gd name="adj4" fmla="val 118998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The TEST_F macro </a:t>
            </a:r>
            <a:r>
              <a:rPr lang="fr-FR" dirty="0" err="1">
                <a:solidFill>
                  <a:schemeClr val="tx1"/>
                </a:solidFill>
              </a:rPr>
              <a:t>defines</a:t>
            </a:r>
            <a:r>
              <a:rPr lang="fr-FR" dirty="0">
                <a:solidFill>
                  <a:schemeClr val="tx1"/>
                </a:solidFill>
              </a:rPr>
              <a:t> a test </a:t>
            </a:r>
            <a:r>
              <a:rPr lang="fr-FR" dirty="0" err="1">
                <a:solidFill>
                  <a:schemeClr val="tx1"/>
                </a:solidFill>
              </a:rPr>
              <a:t>name</a:t>
            </a:r>
            <a:r>
              <a:rPr lang="fr-FR" dirty="0">
                <a:solidFill>
                  <a:schemeClr val="tx1"/>
                </a:solidFill>
              </a:rPr>
              <a:t> in a fixture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953B4085-73F5-EE3A-75A8-F6166B688B17}"/>
              </a:ext>
            </a:extLst>
          </p:cNvPr>
          <p:cNvSpPr/>
          <p:nvPr/>
        </p:nvSpPr>
        <p:spPr>
          <a:xfrm>
            <a:off x="232833" y="152400"/>
            <a:ext cx="2819400" cy="685800"/>
          </a:xfrm>
          <a:prstGeom prst="borderCallout1">
            <a:avLst>
              <a:gd name="adj1" fmla="val 101466"/>
              <a:gd name="adj2" fmla="val 7753"/>
              <a:gd name="adj3" fmla="val 524229"/>
              <a:gd name="adj4" fmla="val 8583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</a:rPr>
              <a:t>Define</a:t>
            </a:r>
            <a:r>
              <a:rPr lang="fr-FR" dirty="0">
                <a:solidFill>
                  <a:schemeClr val="tx1"/>
                </a:solidFill>
              </a:rPr>
              <a:t> the fixture as a class in the 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DC9254D2-71E6-9CCB-012C-DC419F035655}"/>
              </a:ext>
            </a:extLst>
          </p:cNvPr>
          <p:cNvSpPr/>
          <p:nvPr/>
        </p:nvSpPr>
        <p:spPr>
          <a:xfrm>
            <a:off x="1201320" y="1748380"/>
            <a:ext cx="2743201" cy="914400"/>
          </a:xfrm>
          <a:prstGeom prst="borderCallout1">
            <a:avLst>
              <a:gd name="adj1" fmla="val 50848"/>
              <a:gd name="adj2" fmla="val 100095"/>
              <a:gd name="adj3" fmla="val 132716"/>
              <a:gd name="adj4" fmla="val 119387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</a:rPr>
              <a:t>SetupSuite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TearDownSuite</a:t>
            </a:r>
            <a:r>
              <a:rPr lang="fr-FR" dirty="0">
                <a:solidFill>
                  <a:schemeClr val="tx1"/>
                </a:solidFill>
              </a:rPr>
              <a:t> are </a:t>
            </a:r>
            <a:r>
              <a:rPr lang="fr-FR" dirty="0" err="1">
                <a:solidFill>
                  <a:schemeClr val="tx1"/>
                </a:solidFill>
              </a:rPr>
              <a:t>called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before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after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entire</a:t>
            </a:r>
            <a:r>
              <a:rPr lang="fr-FR" dirty="0">
                <a:solidFill>
                  <a:schemeClr val="tx1"/>
                </a:solidFill>
              </a:rPr>
              <a:t> fixture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E9235E98-7E3F-A163-82BF-FCC33EDFC53A}"/>
              </a:ext>
            </a:extLst>
          </p:cNvPr>
          <p:cNvSpPr/>
          <p:nvPr/>
        </p:nvSpPr>
        <p:spPr>
          <a:xfrm>
            <a:off x="1201320" y="2777090"/>
            <a:ext cx="2743201" cy="685800"/>
          </a:xfrm>
          <a:prstGeom prst="borderCallout1">
            <a:avLst>
              <a:gd name="adj1" fmla="val 50848"/>
              <a:gd name="adj2" fmla="val 100095"/>
              <a:gd name="adj3" fmla="val 252007"/>
              <a:gd name="adj4" fmla="val 119386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Setup/</a:t>
            </a:r>
            <a:r>
              <a:rPr lang="fr-FR" dirty="0" err="1">
                <a:solidFill>
                  <a:schemeClr val="tx1"/>
                </a:solidFill>
              </a:rPr>
              <a:t>TearDown</a:t>
            </a:r>
            <a:r>
              <a:rPr lang="fr-FR" dirty="0">
                <a:solidFill>
                  <a:schemeClr val="tx1"/>
                </a:solidFill>
              </a:rPr>
              <a:t> are </a:t>
            </a:r>
            <a:r>
              <a:rPr lang="fr-FR" dirty="0" err="1">
                <a:solidFill>
                  <a:schemeClr val="tx1"/>
                </a:solidFill>
              </a:rPr>
              <a:t>called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before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after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test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0A45FD-8D8B-0255-6CF8-9F531C1412BA}"/>
              </a:ext>
            </a:extLst>
          </p:cNvPr>
          <p:cNvCxnSpPr>
            <a:cxnSpLocks/>
          </p:cNvCxnSpPr>
          <p:nvPr/>
        </p:nvCxnSpPr>
        <p:spPr>
          <a:xfrm>
            <a:off x="3052233" y="304800"/>
            <a:ext cx="12911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09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E7955-9311-AA71-04DA-791006B7F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36A1-DFCD-CA8F-D9CD-617BB5D78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2FF0F-A532-7022-E459-75F4784C9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Dependency Injection is a style of encoding that improves testability and extensibility.</a:t>
            </a:r>
          </a:p>
          <a:p>
            <a:r>
              <a:rPr lang="en-US" dirty="0"/>
              <a:t>Rather than depending on concrete classes, depend on interfaces.</a:t>
            </a:r>
          </a:p>
          <a:p>
            <a:r>
              <a:rPr lang="en-US" dirty="0"/>
              <a:t>The interfaces are passed into the </a:t>
            </a:r>
            <a:r>
              <a:rPr lang="en-US" dirty="0" err="1"/>
              <a:t>ctor</a:t>
            </a:r>
            <a:r>
              <a:rPr lang="en-US" dirty="0"/>
              <a:t> and stored as immutable fields.</a:t>
            </a:r>
          </a:p>
          <a:p>
            <a:r>
              <a:rPr lang="en-US" dirty="0"/>
              <a:t>This is the Composition in Prefer Composition over Inheritance</a:t>
            </a:r>
          </a:p>
        </p:txBody>
      </p:sp>
    </p:spTree>
    <p:extLst>
      <p:ext uri="{BB962C8B-B14F-4D97-AF65-F5344CB8AC3E}">
        <p14:creationId xmlns:p14="http://schemas.microsoft.com/office/powerpoint/2010/main" val="3140612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27E7F-144F-C286-DCB7-7D9B5B610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691B-EF07-F420-4A33-90A5B877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Dependency Injection: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3E7EA-6D4B-EEE9-2DC2-E6F3C23A0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Implementations can be changed without changing the class that uses them.</a:t>
            </a:r>
          </a:p>
          <a:p>
            <a:r>
              <a:rPr lang="en-US" dirty="0"/>
              <a:t>This allows you to extend the code easily.</a:t>
            </a:r>
          </a:p>
          <a:p>
            <a:r>
              <a:rPr lang="en-US" dirty="0"/>
              <a:t>It also allows you to replace real implementations with mocks and stubs.</a:t>
            </a:r>
          </a:p>
          <a:p>
            <a:r>
              <a:rPr lang="en-US" dirty="0"/>
              <a:t>This makes your class testable.</a:t>
            </a:r>
          </a:p>
        </p:txBody>
      </p:sp>
    </p:spTree>
    <p:extLst>
      <p:ext uri="{BB962C8B-B14F-4D97-AF65-F5344CB8AC3E}">
        <p14:creationId xmlns:p14="http://schemas.microsoft.com/office/powerpoint/2010/main" val="2013702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C4585-3C48-C5EF-2A6A-4253B9048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D536-F8D6-311C-9543-CD3273211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Mocks and Stubs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13D56-C195-CF52-2427-EBF80FDEE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Problem</a:t>
            </a:r>
          </a:p>
          <a:p>
            <a:pPr lvl="1"/>
            <a:r>
              <a:rPr lang="en-US" dirty="0"/>
              <a:t>Testing requires running a class in an isolated environment.</a:t>
            </a:r>
          </a:p>
          <a:p>
            <a:pPr lvl="1"/>
            <a:r>
              <a:rPr lang="en-US" dirty="0"/>
              <a:t>This requires separation between the class and its environment.</a:t>
            </a:r>
          </a:p>
          <a:p>
            <a:pPr lvl="1"/>
            <a:r>
              <a:rPr lang="en-US" dirty="0"/>
              <a:t>But if the class is coupled with databases, files, and other classes, this is very difficult. </a:t>
            </a:r>
          </a:p>
          <a:p>
            <a:pPr lvl="1"/>
            <a:r>
              <a:rPr lang="en-US" dirty="0"/>
              <a:t>As a result, you need to set up all the dependencies in order to test the class.</a:t>
            </a:r>
          </a:p>
          <a:p>
            <a:pPr lvl="1"/>
            <a:r>
              <a:rPr lang="en-US" dirty="0"/>
              <a:t>Apart from the setup complexity it also makes the tests run slowly. </a:t>
            </a:r>
          </a:p>
        </p:txBody>
      </p:sp>
    </p:spTree>
    <p:extLst>
      <p:ext uri="{BB962C8B-B14F-4D97-AF65-F5344CB8AC3E}">
        <p14:creationId xmlns:p14="http://schemas.microsoft.com/office/powerpoint/2010/main" val="1548564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18391-4AA4-F1A3-5214-320D251C4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FF73-BF3D-9C4B-A58D-DB6A7D233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Mocks and Stubs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E789B-03CD-CC3A-FC6E-6879F962C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The Solution: Stubs</a:t>
            </a:r>
          </a:p>
          <a:p>
            <a:pPr lvl="1"/>
            <a:r>
              <a:rPr lang="en-US" dirty="0"/>
              <a:t>If the dependencies are interfaces, you can supply a special implementation that does the minimum required to allow the test to pass.</a:t>
            </a:r>
          </a:p>
          <a:p>
            <a:pPr lvl="1"/>
            <a:r>
              <a:rPr lang="en-US" dirty="0"/>
              <a:t>This is ideal for dependencies that do not change the behavior of the class (a logger, for instance).</a:t>
            </a:r>
          </a:p>
          <a:p>
            <a:pPr lvl="1"/>
            <a:r>
              <a:rPr lang="en-US" dirty="0"/>
              <a:t>These are stubs.</a:t>
            </a:r>
          </a:p>
          <a:p>
            <a:pPr lvl="1"/>
            <a:r>
              <a:rPr lang="en-US" dirty="0"/>
              <a:t>A stub is a minimal implementation of an interface to allow a class to run in a test environment.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78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BE243-AB33-38F2-C329-ACCB7AE6C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A840-570A-7ED5-77A1-9BB6C4CA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Mocks and Stubs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345FC-76DC-AC23-4586-69BB4311D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The Problem</a:t>
            </a:r>
          </a:p>
          <a:p>
            <a:pPr lvl="1"/>
            <a:r>
              <a:rPr lang="en-US" dirty="0"/>
              <a:t>Stubs allow us to call the public API of the class in a test environment.</a:t>
            </a:r>
          </a:p>
          <a:p>
            <a:pPr lvl="1"/>
            <a:r>
              <a:rPr lang="en-US" dirty="0"/>
              <a:t>But what if we want to test the private methods?</a:t>
            </a:r>
          </a:p>
          <a:p>
            <a:pPr lvl="1"/>
            <a:r>
              <a:rPr lang="en-US" dirty="0"/>
              <a:t>One solution is to extract a class in which the private methods become the public methods of the extracted class. These methods can be tested.</a:t>
            </a:r>
          </a:p>
          <a:p>
            <a:pPr lvl="1"/>
            <a:r>
              <a:rPr lang="en-US" dirty="0"/>
              <a:t>Another solution is to write mocks.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2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2E80C-4950-7649-3C0D-54BCBB540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30AC-159C-A274-8026-B138F33B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Mocks are like spies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6651-F1C6-748C-6C16-BA5C41A74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mock is an implementation of a dependency interface that maintains a state.</a:t>
            </a:r>
          </a:p>
          <a:p>
            <a:r>
              <a:rPr lang="en-US" dirty="0"/>
              <a:t>It can record arguments that are passed to its methods, react in different ways to those methods.</a:t>
            </a:r>
          </a:p>
          <a:p>
            <a:r>
              <a:rPr lang="en-US" dirty="0"/>
              <a:t>Moreover, it is useful to program a mock to exercise certain behaviors and to query it after the test to verify how it was invoked by the test.</a:t>
            </a:r>
          </a:p>
        </p:txBody>
      </p:sp>
    </p:spTree>
    <p:extLst>
      <p:ext uri="{BB962C8B-B14F-4D97-AF65-F5344CB8AC3E}">
        <p14:creationId xmlns:p14="http://schemas.microsoft.com/office/powerpoint/2010/main" val="1645378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212F2-4823-2B5A-B0F2-014E88F3D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D706-A64E-5290-3E70-6EEBB8678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Testability 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23E1E-EAB4-9686-C830-7FED4065B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How can I test private methods?</a:t>
            </a:r>
          </a:p>
          <a:p>
            <a:pPr lvl="1"/>
            <a:r>
              <a:rPr lang="en-US" dirty="0"/>
              <a:t>Use a mock or extract a class (discussed above)</a:t>
            </a:r>
          </a:p>
          <a:p>
            <a:r>
              <a:rPr lang="en-US" dirty="0"/>
              <a:t>Methods that use sleep are not fast.</a:t>
            </a:r>
          </a:p>
          <a:p>
            <a:pPr lvl="1"/>
            <a:r>
              <a:rPr lang="en-US" dirty="0"/>
              <a:t>Stub the sleep function to do nothing</a:t>
            </a:r>
          </a:p>
          <a:p>
            <a:pPr lvl="1"/>
            <a:r>
              <a:rPr lang="en-US" dirty="0"/>
              <a:t>Or increment a time variable, if you need to know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630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3F13E-7CC0-218C-E5B5-E00EB650D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4FA6-2953-20C9-064E-7D89F88E0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Testability 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CB4EB-97F5-8FD8-7EDB-6F9BAD21A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Methods that depend on time may not be repeatable.</a:t>
            </a:r>
          </a:p>
          <a:p>
            <a:pPr lvl="1"/>
            <a:r>
              <a:rPr lang="en-US" dirty="0"/>
              <a:t>Try not to depend on time</a:t>
            </a:r>
          </a:p>
          <a:p>
            <a:pPr lvl="1"/>
            <a:r>
              <a:rPr lang="en-US" dirty="0"/>
              <a:t>Instead of requesting the time, accept time as a parameter. Push the problem up in the call stack.</a:t>
            </a:r>
          </a:p>
          <a:p>
            <a:pPr lvl="1"/>
            <a:r>
              <a:rPr lang="en-US" dirty="0"/>
              <a:t>If you must request the time, provide the clock as an interface and mock it.</a:t>
            </a:r>
          </a:p>
          <a:p>
            <a:pPr lvl="1"/>
            <a:r>
              <a:rPr lang="en-US" dirty="0"/>
              <a:t>You may want to define a mock that provides immediate responses to sleep(), </a:t>
            </a:r>
            <a:r>
              <a:rPr lang="en-US" dirty="0" err="1"/>
              <a:t>gettime</a:t>
            </a:r>
            <a:r>
              <a:rPr lang="en-US"/>
              <a:t>(), wait() and so 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0FB6C-81C6-BBCB-E50D-F93729F6D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8663-A39D-87B3-9A3E-1E2BC2F6C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EFF2-B200-10B0-586E-79DB9DCF9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this module we will learn why tests are so important. Verification is the obvious benefit, but there are many more. </a:t>
            </a:r>
          </a:p>
          <a:p>
            <a:r>
              <a:rPr lang="en-US" dirty="0"/>
              <a:t>We will describe different levels of tests: Unit Tests, Integration Tests, System Tests. Everyone does System Testing (hopefully) but is that enough? </a:t>
            </a:r>
            <a:br>
              <a:rPr lang="en-US" dirty="0"/>
            </a:br>
            <a:r>
              <a:rPr lang="en-US" dirty="0"/>
              <a:t>Building on Module 1 we will learn what makes code testable and we will consider the benefits of Dependency Injection, Mocks and Stubs.</a:t>
            </a:r>
          </a:p>
          <a:p>
            <a:r>
              <a:rPr lang="en-US" dirty="0"/>
              <a:t>It is all actually much simpler than it may sound, and I will demonstrate with code examples to prove it. </a:t>
            </a:r>
          </a:p>
        </p:txBody>
      </p:sp>
    </p:spTree>
    <p:extLst>
      <p:ext uri="{BB962C8B-B14F-4D97-AF65-F5344CB8AC3E}">
        <p14:creationId xmlns:p14="http://schemas.microsoft.com/office/powerpoint/2010/main" val="1222598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03953-2582-076F-BE8E-4F76A5199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82A3-CF31-CF7E-73C8-D076AC7A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Testability 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7360C-D103-E5A2-61A9-4CD1BF137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Classes that run concurrent tasks may not be repeatable.</a:t>
            </a:r>
          </a:p>
          <a:p>
            <a:pPr lvl="1"/>
            <a:r>
              <a:rPr lang="en-US" dirty="0"/>
              <a:t>Do you really need concurrency? (I have to ask)</a:t>
            </a:r>
          </a:p>
          <a:p>
            <a:pPr lvl="1"/>
            <a:r>
              <a:rPr lang="en-US" dirty="0"/>
              <a:t>Push concurrency as high up as possible in the call stack, keeping logic single threaded and repeatable. </a:t>
            </a:r>
          </a:p>
          <a:p>
            <a:pPr lvl="1"/>
            <a:r>
              <a:rPr lang="en-US" dirty="0"/>
              <a:t>Focus on the non-current parts and test different possible orderings that are repeatable.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2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Why do we need tests?</a:t>
            </a:r>
          </a:p>
          <a:p>
            <a:r>
              <a:rPr lang="en-US" dirty="0"/>
              <a:t>What are good tests?</a:t>
            </a:r>
          </a:p>
          <a:p>
            <a:r>
              <a:rPr lang="en-US" dirty="0"/>
              <a:t>Types of tests</a:t>
            </a:r>
          </a:p>
          <a:p>
            <a:r>
              <a:rPr lang="en-US" dirty="0"/>
              <a:t>How do we make code testable?</a:t>
            </a:r>
          </a:p>
          <a:p>
            <a:r>
              <a:rPr lang="en-US" dirty="0" err="1"/>
              <a:t>GoogleTest</a:t>
            </a:r>
            <a:r>
              <a:rPr lang="en-US" dirty="0"/>
              <a:t> basics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Mocks and stubs</a:t>
            </a:r>
          </a:p>
          <a:p>
            <a:r>
              <a:rPr lang="en-US" dirty="0"/>
              <a:t>Testability challenges and the options you have</a:t>
            </a:r>
          </a:p>
        </p:txBody>
      </p:sp>
    </p:spTree>
    <p:extLst>
      <p:ext uri="{BB962C8B-B14F-4D97-AF65-F5344CB8AC3E}">
        <p14:creationId xmlns:p14="http://schemas.microsoft.com/office/powerpoint/2010/main" val="356436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FECCE-C73B-77E6-A4C3-14EEEB812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CC03-B433-E2B1-B933-DE65E5E4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Why do we need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63351-3ACC-22D7-3E33-64B0F37A7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verify that the code works as expected</a:t>
            </a:r>
          </a:p>
          <a:p>
            <a:r>
              <a:rPr lang="en-US" dirty="0"/>
              <a:t>To debug behaviors in a debrief</a:t>
            </a:r>
          </a:p>
          <a:p>
            <a:r>
              <a:rPr lang="en-US" dirty="0"/>
              <a:t>To document usage of the code</a:t>
            </a:r>
          </a:p>
          <a:p>
            <a:r>
              <a:rPr lang="en-US" dirty="0"/>
              <a:t>To lock in certain functionality so we can make changes safely</a:t>
            </a:r>
          </a:p>
          <a:p>
            <a:r>
              <a:rPr lang="en-US" dirty="0"/>
              <a:t>To force us to use good design principles, in particularly </a:t>
            </a:r>
          </a:p>
          <a:p>
            <a:pPr lvl="1"/>
            <a:r>
              <a:rPr lang="en-US" dirty="0"/>
              <a:t>Decoupling</a:t>
            </a:r>
          </a:p>
          <a:p>
            <a:pPr lvl="1"/>
            <a:r>
              <a:rPr lang="en-US" dirty="0"/>
              <a:t>Clear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98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A2C0C-5CF8-8C10-F55E-1CA95BD32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CB3A-9F8C-E575-55E8-7BBDA637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What are good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0AC82-AA93-C661-394D-A060F762C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Test should be F-I-R-S-T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Independent</a:t>
            </a:r>
          </a:p>
          <a:p>
            <a:r>
              <a:rPr lang="en-US" dirty="0"/>
              <a:t>Repeatable</a:t>
            </a:r>
          </a:p>
          <a:p>
            <a:r>
              <a:rPr lang="en-US" dirty="0"/>
              <a:t>Self-validating</a:t>
            </a:r>
          </a:p>
          <a:p>
            <a:r>
              <a:rPr lang="en-US" dirty="0"/>
              <a:t>Timely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0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B987C-D7F9-8BD6-EFFB-33882BCD2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FDB5-CC5E-9CE1-1BAA-AE2EF19A0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Types of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3850F-83BD-5ECB-0BF0-90B0154F6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Unit test</a:t>
            </a:r>
          </a:p>
          <a:p>
            <a:pPr lvl="1"/>
            <a:r>
              <a:rPr lang="en-US" dirty="0"/>
              <a:t>Test a function of set of functions usually of one class.</a:t>
            </a:r>
          </a:p>
          <a:p>
            <a:r>
              <a:rPr lang="en-US" dirty="0"/>
              <a:t>Component test</a:t>
            </a:r>
          </a:p>
          <a:p>
            <a:pPr lvl="1"/>
            <a:r>
              <a:rPr lang="en-US" dirty="0"/>
              <a:t>Tests an entire component, mocking interactions with other components</a:t>
            </a:r>
          </a:p>
          <a:p>
            <a:r>
              <a:rPr lang="en-US" dirty="0"/>
              <a:t>Integration test</a:t>
            </a:r>
          </a:p>
          <a:p>
            <a:pPr lvl="1"/>
            <a:r>
              <a:rPr lang="en-US" dirty="0"/>
              <a:t>Tests the interaction between components.</a:t>
            </a:r>
          </a:p>
          <a:p>
            <a:r>
              <a:rPr lang="en-US" dirty="0"/>
              <a:t>Functional test (or end-to-end)</a:t>
            </a:r>
          </a:p>
          <a:p>
            <a:pPr lvl="1"/>
            <a:r>
              <a:rPr lang="en-US" dirty="0"/>
              <a:t>Tests the entire functionality of flow as used by the user.</a:t>
            </a:r>
          </a:p>
        </p:txBody>
      </p:sp>
    </p:spTree>
    <p:extLst>
      <p:ext uri="{BB962C8B-B14F-4D97-AF65-F5344CB8AC3E}">
        <p14:creationId xmlns:p14="http://schemas.microsoft.com/office/powerpoint/2010/main" val="3371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86854-1130-6881-772F-1B7990394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6CE1-3826-2DE3-2761-B349A09D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How do we make code testable?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F96AD-CBF6-7C57-1463-E09E37E47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Apply the principles we learned:</a:t>
            </a:r>
          </a:p>
          <a:p>
            <a:pPr lvl="1"/>
            <a:r>
              <a:rPr lang="en-US" dirty="0"/>
              <a:t>Components should be small</a:t>
            </a:r>
          </a:p>
          <a:p>
            <a:pPr lvl="1"/>
            <a:r>
              <a:rPr lang="en-US" dirty="0"/>
              <a:t>Components should have one responsibility</a:t>
            </a:r>
          </a:p>
          <a:p>
            <a:pPr lvl="1"/>
            <a:r>
              <a:rPr lang="en-US" dirty="0"/>
              <a:t>Components should have a clear interface</a:t>
            </a:r>
          </a:p>
          <a:p>
            <a:r>
              <a:rPr lang="en-US" dirty="0"/>
              <a:t>Implement Dependency Injection</a:t>
            </a:r>
          </a:p>
          <a:p>
            <a:pPr lvl="1"/>
            <a:r>
              <a:rPr lang="en-US" dirty="0"/>
              <a:t>Dependencies should be provided as arguments to the constructor and not modified.</a:t>
            </a:r>
          </a:p>
          <a:p>
            <a:pPr lvl="1"/>
            <a:r>
              <a:rPr lang="en-US" dirty="0"/>
              <a:t>They should preferably be references or const pointers so they cannot be reassigned.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58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54D4E-AE4B-9C27-35DE-3AF69A98F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02F2-78B4-65E1-5BE2-8D0AE7296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D545B-596C-7BA5-113E-E4B449F4A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TDD takes testing a step further.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Write failing tests (Red)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Write the code to make the tests pass (Green)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Refactor, if necessary (keep Green)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Go to 1</a:t>
            </a:r>
          </a:p>
          <a:p>
            <a:r>
              <a:rPr lang="en-US" dirty="0"/>
              <a:t>TDD ensures good test coverage</a:t>
            </a:r>
          </a:p>
          <a:p>
            <a:r>
              <a:rPr lang="en-US" dirty="0"/>
              <a:t>Sometimes the rigid ritual it is not justified</a:t>
            </a:r>
          </a:p>
          <a:p>
            <a:r>
              <a:rPr lang="en-US" dirty="0"/>
              <a:t>It is another tool in your toolbox</a:t>
            </a:r>
          </a:p>
        </p:txBody>
      </p:sp>
    </p:spTree>
    <p:extLst>
      <p:ext uri="{BB962C8B-B14F-4D97-AF65-F5344CB8AC3E}">
        <p14:creationId xmlns:p14="http://schemas.microsoft.com/office/powerpoint/2010/main" val="395166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FD5B3-3146-D088-9B5B-D48FFEE1B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8679-80A6-D99B-E78D-E5CFE7777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Google Test basics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8318B82-056F-ED51-A95E-E0D80E7A2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/>
              <a:t>A popular C++ unit testing framework by Google</a:t>
            </a:r>
          </a:p>
          <a:p>
            <a:pPr lvl="0"/>
            <a:r>
              <a:rPr lang="en-US" altLang="en-US" dirty="0"/>
              <a:t>Provides:</a:t>
            </a:r>
          </a:p>
          <a:p>
            <a:pPr lvl="1"/>
            <a:r>
              <a:rPr lang="en-US" altLang="en-US" dirty="0"/>
              <a:t>Assertions for comparing values</a:t>
            </a:r>
          </a:p>
          <a:p>
            <a:pPr lvl="1"/>
            <a:r>
              <a:rPr lang="en-US" altLang="en-US" dirty="0"/>
              <a:t>Test fixtures for reusable setup/teardown</a:t>
            </a:r>
          </a:p>
          <a:p>
            <a:pPr lvl="1"/>
            <a:r>
              <a:rPr lang="en-US" altLang="en-US" dirty="0"/>
              <a:t>Integrated test discovery and execution</a:t>
            </a:r>
          </a:p>
          <a:p>
            <a:r>
              <a:rPr lang="en-US" altLang="en-US" dirty="0"/>
              <a:t>Google Mock provides simple mocks and stubs</a:t>
            </a:r>
          </a:p>
          <a:p>
            <a:pPr lvl="1"/>
            <a:r>
              <a:rPr lang="en-US" altLang="en-US" dirty="0"/>
              <a:t>I recommend you write your own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2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1062</Words>
  <Application>Microsoft Office PowerPoint</Application>
  <PresentationFormat>On-screen Show (4:3)</PresentationFormat>
  <Paragraphs>122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The Importance of Tests</vt:lpstr>
      <vt:lpstr>Overview</vt:lpstr>
      <vt:lpstr>Agenda</vt:lpstr>
      <vt:lpstr>Why do we need tests?</vt:lpstr>
      <vt:lpstr>What are good tests?</vt:lpstr>
      <vt:lpstr>Types of tests</vt:lpstr>
      <vt:lpstr>How do we make code testable?</vt:lpstr>
      <vt:lpstr>Test driven development</vt:lpstr>
      <vt:lpstr>Google Test basics</vt:lpstr>
      <vt:lpstr>PowerPoint Presentation</vt:lpstr>
      <vt:lpstr>PowerPoint Presentation</vt:lpstr>
      <vt:lpstr>Dependency Injection</vt:lpstr>
      <vt:lpstr>Dependency Injection: Benefits</vt:lpstr>
      <vt:lpstr>Mocks and Stubs</vt:lpstr>
      <vt:lpstr>Mocks and Stubs</vt:lpstr>
      <vt:lpstr>Mocks and Stubs</vt:lpstr>
      <vt:lpstr>Mocks are like spies</vt:lpstr>
      <vt:lpstr>Testability challenges and solutions</vt:lpstr>
      <vt:lpstr>Testability challenges and solutions</vt:lpstr>
      <vt:lpstr>Testability challenges and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Sackstein</dc:creator>
  <cp:lastModifiedBy>David Sackstein</cp:lastModifiedBy>
  <cp:revision>462</cp:revision>
  <dcterms:created xsi:type="dcterms:W3CDTF">2018-03-26T13:04:32Z</dcterms:created>
  <dcterms:modified xsi:type="dcterms:W3CDTF">2025-07-14T21:15:17Z</dcterms:modified>
</cp:coreProperties>
</file>