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7" r:id="rId3"/>
    <p:sldId id="276" r:id="rId4"/>
    <p:sldId id="319" r:id="rId5"/>
    <p:sldId id="295" r:id="rId6"/>
    <p:sldId id="296" r:id="rId7"/>
    <p:sldId id="321" r:id="rId8"/>
    <p:sldId id="297" r:id="rId9"/>
    <p:sldId id="324" r:id="rId10"/>
    <p:sldId id="323" r:id="rId11"/>
    <p:sldId id="299" r:id="rId12"/>
    <p:sldId id="325" r:id="rId13"/>
    <p:sldId id="322" r:id="rId14"/>
    <p:sldId id="311" r:id="rId15"/>
    <p:sldId id="312" r:id="rId16"/>
    <p:sldId id="315" r:id="rId17"/>
    <p:sldId id="314" r:id="rId18"/>
    <p:sldId id="283" r:id="rId19"/>
    <p:sldId id="313" r:id="rId20"/>
    <p:sldId id="287" r:id="rId21"/>
    <p:sldId id="316" r:id="rId22"/>
    <p:sldId id="317" r:id="rId23"/>
    <p:sldId id="318" r:id="rId24"/>
    <p:sldId id="303" r:id="rId25"/>
    <p:sldId id="28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24" autoAdjust="0"/>
    <p:restoredTop sz="78692" autoAdjust="0"/>
  </p:normalViewPr>
  <p:slideViewPr>
    <p:cSldViewPr>
      <p:cViewPr varScale="1">
        <p:scale>
          <a:sx n="73" d="100"/>
          <a:sy n="73" d="100"/>
        </p:scale>
        <p:origin x="1061" y="3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773CF2-9D3B-4AA9-832B-968C6A53CE3B}" type="datetimeFigureOut">
              <a:rPr lang="en-US" smtClean="0"/>
              <a:t>7/15/2025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3F6DC5-1049-46C3-9CC2-51A933231ED5}" type="slidenum">
              <a:rPr lang="en-US" smtClean="0"/>
              <a:t>‹#›</a:t>
            </a:fld>
            <a:endParaRPr lang="en-US"/>
          </a:p>
        </p:txBody>
      </p:sp>
    </p:spTree>
    <p:extLst>
      <p:ext uri="{BB962C8B-B14F-4D97-AF65-F5344CB8AC3E}">
        <p14:creationId xmlns:p14="http://schemas.microsoft.com/office/powerpoint/2010/main" val="862392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F6DC5-1049-46C3-9CC2-51A933231ED5}" type="slidenum">
              <a:rPr lang="en-US" smtClean="0"/>
              <a:t>3</a:t>
            </a:fld>
            <a:endParaRPr lang="en-US"/>
          </a:p>
        </p:txBody>
      </p:sp>
    </p:spTree>
    <p:extLst>
      <p:ext uri="{BB962C8B-B14F-4D97-AF65-F5344CB8AC3E}">
        <p14:creationId xmlns:p14="http://schemas.microsoft.com/office/powerpoint/2010/main" val="269040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F6DC5-1049-46C3-9CC2-51A933231ED5}" type="slidenum">
              <a:rPr lang="en-US" smtClean="0"/>
              <a:t>10</a:t>
            </a:fld>
            <a:endParaRPr lang="en-US"/>
          </a:p>
        </p:txBody>
      </p:sp>
    </p:spTree>
    <p:extLst>
      <p:ext uri="{BB962C8B-B14F-4D97-AF65-F5344CB8AC3E}">
        <p14:creationId xmlns:p14="http://schemas.microsoft.com/office/powerpoint/2010/main" val="2049990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Making the base class into a member is not enough to solve the decoupling problem</a:t>
            </a:r>
          </a:p>
        </p:txBody>
      </p:sp>
      <p:sp>
        <p:nvSpPr>
          <p:cNvPr id="4" name="Slide Number Placeholder 3"/>
          <p:cNvSpPr>
            <a:spLocks noGrp="1"/>
          </p:cNvSpPr>
          <p:nvPr>
            <p:ph type="sldNum" sz="quarter" idx="5"/>
          </p:nvPr>
        </p:nvSpPr>
        <p:spPr/>
        <p:txBody>
          <a:bodyPr/>
          <a:lstStyle/>
          <a:p>
            <a:fld id="{C83F6DC5-1049-46C3-9CC2-51A933231ED5}" type="slidenum">
              <a:rPr lang="en-US" smtClean="0"/>
              <a:t>17</a:t>
            </a:fld>
            <a:endParaRPr lang="en-US"/>
          </a:p>
        </p:txBody>
      </p:sp>
    </p:spTree>
    <p:extLst>
      <p:ext uri="{BB962C8B-B14F-4D97-AF65-F5344CB8AC3E}">
        <p14:creationId xmlns:p14="http://schemas.microsoft.com/office/powerpoint/2010/main" val="1348186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3F6DC5-1049-46C3-9CC2-51A933231ED5}" type="slidenum">
              <a:rPr lang="en-US" smtClean="0"/>
              <a:t>22</a:t>
            </a:fld>
            <a:endParaRPr lang="en-US"/>
          </a:p>
        </p:txBody>
      </p:sp>
    </p:spTree>
    <p:extLst>
      <p:ext uri="{BB962C8B-B14F-4D97-AF65-F5344CB8AC3E}">
        <p14:creationId xmlns:p14="http://schemas.microsoft.com/office/powerpoint/2010/main" val="1736979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46BD0-2E0B-AAB9-7846-9B8BA2FF62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225215-0926-790B-DE93-8E83A5D421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9865BC-9519-3376-7C59-C095F2FF13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23F7B1-B3BD-872D-5914-24A484D9DAC8}"/>
              </a:ext>
            </a:extLst>
          </p:cNvPr>
          <p:cNvSpPr>
            <a:spLocks noGrp="1"/>
          </p:cNvSpPr>
          <p:nvPr>
            <p:ph type="sldNum" sz="quarter" idx="5"/>
          </p:nvPr>
        </p:nvSpPr>
        <p:spPr/>
        <p:txBody>
          <a:bodyPr/>
          <a:lstStyle/>
          <a:p>
            <a:fld id="{C83F6DC5-1049-46C3-9CC2-51A933231ED5}" type="slidenum">
              <a:rPr lang="en-US" smtClean="0"/>
              <a:t>23</a:t>
            </a:fld>
            <a:endParaRPr lang="en-US"/>
          </a:p>
        </p:txBody>
      </p:sp>
    </p:spTree>
    <p:extLst>
      <p:ext uri="{BB962C8B-B14F-4D97-AF65-F5344CB8AC3E}">
        <p14:creationId xmlns:p14="http://schemas.microsoft.com/office/powerpoint/2010/main" val="1780494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3982D4-381D-4B7B-A1A5-B3B6E72EF21D}"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4272960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40446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654937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
        <p:nvSpPr>
          <p:cNvPr id="9" name="Rectangle 8">
            <a:extLst>
              <a:ext uri="{FF2B5EF4-FFF2-40B4-BE49-F238E27FC236}">
                <a16:creationId xmlns:a16="http://schemas.microsoft.com/office/drawing/2014/main" id="{494CE6AF-D938-7C85-3949-7D2A7663097B}"/>
              </a:ext>
            </a:extLst>
          </p:cNvPr>
          <p:cNvSpPr/>
          <p:nvPr userDrawn="1"/>
        </p:nvSpPr>
        <p:spPr>
          <a:xfrm flipV="1">
            <a:off x="457200" y="1324294"/>
            <a:ext cx="8229600" cy="45719"/>
          </a:xfrm>
          <a:prstGeom prst="rect">
            <a:avLst/>
          </a:prstGeom>
          <a:gradFill flip="none" rotWithShape="1">
            <a:gsLst>
              <a:gs pos="0">
                <a:schemeClr val="accent1">
                  <a:tint val="66000"/>
                  <a:satMod val="160000"/>
                </a:schemeClr>
              </a:gs>
              <a:gs pos="30000">
                <a:srgbClr val="0070C0"/>
              </a:gs>
              <a:gs pos="60000">
                <a:schemeClr val="accent1">
                  <a:tint val="23500"/>
                  <a:satMod val="16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832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982D4-381D-4B7B-A1A5-B3B6E72EF21D}"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508257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3982D4-381D-4B7B-A1A5-B3B6E72EF21D}"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403956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3982D4-381D-4B7B-A1A5-B3B6E72EF21D}" type="datetimeFigureOut">
              <a:rPr lang="en-US" smtClean="0"/>
              <a:t>7/15/2025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082976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3982D4-381D-4B7B-A1A5-B3B6E72EF21D}" type="datetimeFigureOut">
              <a:rPr lang="en-US" smtClean="0"/>
              <a:t>7/15/2025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82093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982D4-381D-4B7B-A1A5-B3B6E72EF21D}" type="datetimeFigureOut">
              <a:rPr lang="en-US" smtClean="0"/>
              <a:t>7/15/2025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63278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982D4-381D-4B7B-A1A5-B3B6E72EF21D}"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37593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982D4-381D-4B7B-A1A5-B3B6E72EF21D}"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212419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982D4-381D-4B7B-A1A5-B3B6E72EF21D}" type="datetimeFigureOut">
              <a:rPr lang="en-US" smtClean="0"/>
              <a:t>7/15/2025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E1C58-9764-4FBC-AFC2-4E640D57BFFA}" type="slidenum">
              <a:rPr lang="en-US" smtClean="0"/>
              <a:t>‹#›</a:t>
            </a:fld>
            <a:endParaRPr lang="en-US"/>
          </a:p>
        </p:txBody>
      </p:sp>
    </p:spTree>
    <p:extLst>
      <p:ext uri="{BB962C8B-B14F-4D97-AF65-F5344CB8AC3E}">
        <p14:creationId xmlns:p14="http://schemas.microsoft.com/office/powerpoint/2010/main" val="2277254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Applying decoupling to design, compilation, link and run time </a:t>
            </a:r>
          </a:p>
        </p:txBody>
      </p:sp>
      <p:sp>
        <p:nvSpPr>
          <p:cNvPr id="3" name="Subtitle 2"/>
          <p:cNvSpPr>
            <a:spLocks noGrp="1"/>
          </p:cNvSpPr>
          <p:nvPr>
            <p:ph type="subTitle" idx="1"/>
          </p:nvPr>
        </p:nvSpPr>
        <p:spPr/>
        <p:txBody>
          <a:bodyPr/>
          <a:lstStyle/>
          <a:p>
            <a:r>
              <a:rPr lang="en-US" dirty="0"/>
              <a:t>David </a:t>
            </a:r>
            <a:r>
              <a:rPr lang="en-US" dirty="0" err="1"/>
              <a:t>Sackstein</a:t>
            </a:r>
            <a:endParaRPr lang="en-US" dirty="0"/>
          </a:p>
        </p:txBody>
      </p:sp>
    </p:spTree>
    <p:extLst>
      <p:ext uri="{BB962C8B-B14F-4D97-AF65-F5344CB8AC3E}">
        <p14:creationId xmlns:p14="http://schemas.microsoft.com/office/powerpoint/2010/main" val="1682301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DF83E-C5A9-5C8A-4F91-3D99B52F24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783989-DA93-16F2-24D4-C480E4215E4E}"/>
              </a:ext>
            </a:extLst>
          </p:cNvPr>
          <p:cNvSpPr>
            <a:spLocks noGrp="1"/>
          </p:cNvSpPr>
          <p:nvPr>
            <p:ph type="title"/>
          </p:nvPr>
        </p:nvSpPr>
        <p:spPr/>
        <p:txBody>
          <a:bodyPr/>
          <a:lstStyle/>
          <a:p>
            <a:r>
              <a:rPr lang="en-US" dirty="0"/>
              <a:t>Shared Objects</a:t>
            </a:r>
          </a:p>
        </p:txBody>
      </p:sp>
      <p:sp>
        <p:nvSpPr>
          <p:cNvPr id="3" name="Content Placeholder 2">
            <a:extLst>
              <a:ext uri="{FF2B5EF4-FFF2-40B4-BE49-F238E27FC236}">
                <a16:creationId xmlns:a16="http://schemas.microsoft.com/office/drawing/2014/main" id="{CF01576B-85F5-CBAB-A5CA-E1BC461B86CB}"/>
              </a:ext>
            </a:extLst>
          </p:cNvPr>
          <p:cNvSpPr>
            <a:spLocks noGrp="1"/>
          </p:cNvSpPr>
          <p:nvPr>
            <p:ph idx="1"/>
          </p:nvPr>
        </p:nvSpPr>
        <p:spPr/>
        <p:txBody>
          <a:bodyPr>
            <a:normAutofit fontScale="85000" lnSpcReduction="10000"/>
          </a:bodyPr>
          <a:lstStyle/>
          <a:p>
            <a:r>
              <a:rPr lang="en-US" b="0" i="0" dirty="0">
                <a:solidFill>
                  <a:srgbClr val="374151"/>
                </a:solidFill>
                <a:effectLst/>
                <a:latin typeface="Söhne"/>
              </a:rPr>
              <a:t>An ELF file (like an executable) created by the linker from object files but with no </a:t>
            </a:r>
            <a:r>
              <a:rPr lang="en-US" dirty="0">
                <a:solidFill>
                  <a:srgbClr val="374151"/>
                </a:solidFill>
                <a:latin typeface="Söhne"/>
              </a:rPr>
              <a:t>main (entry point)</a:t>
            </a:r>
          </a:p>
          <a:p>
            <a:r>
              <a:rPr lang="en-US" b="0" i="0" dirty="0">
                <a:solidFill>
                  <a:srgbClr val="374151"/>
                </a:solidFill>
                <a:effectLst/>
                <a:latin typeface="Söhne"/>
              </a:rPr>
              <a:t>Unlike static libraries, the linker does resolve symbols for the library. </a:t>
            </a:r>
          </a:p>
          <a:p>
            <a:r>
              <a:rPr lang="en-US" b="0" i="0" dirty="0">
                <a:solidFill>
                  <a:srgbClr val="374151"/>
                </a:solidFill>
                <a:effectLst/>
                <a:latin typeface="Söhne"/>
              </a:rPr>
              <a:t>All symbols used in the library must be provided to the linker of the library (in an object or library file)</a:t>
            </a:r>
          </a:p>
          <a:p>
            <a:r>
              <a:rPr lang="en-US" dirty="0"/>
              <a:t>On Linux all symbols by default (unlike Windows) but you can change the default and expose selectively</a:t>
            </a:r>
            <a:endParaRPr lang="en-US" b="0" i="0" dirty="0">
              <a:solidFill>
                <a:srgbClr val="374151"/>
              </a:solidFill>
              <a:effectLst/>
              <a:latin typeface="Söhne"/>
            </a:endParaRPr>
          </a:p>
          <a:p>
            <a:r>
              <a:rPr lang="en-US" dirty="0">
                <a:solidFill>
                  <a:srgbClr val="374151"/>
                </a:solidFill>
                <a:latin typeface="Söhne"/>
              </a:rPr>
              <a:t>Linkage of a shared object is partially postponed to the load time. Only the name of the shared object and the method names are stored.</a:t>
            </a:r>
          </a:p>
        </p:txBody>
      </p:sp>
    </p:spTree>
    <p:extLst>
      <p:ext uri="{BB962C8B-B14F-4D97-AF65-F5344CB8AC3E}">
        <p14:creationId xmlns:p14="http://schemas.microsoft.com/office/powerpoint/2010/main" val="132197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Dynamically Linked Libraries</a:t>
            </a:r>
          </a:p>
        </p:txBody>
      </p:sp>
      <p:sp>
        <p:nvSpPr>
          <p:cNvPr id="3" name="Content Placeholder 2"/>
          <p:cNvSpPr>
            <a:spLocks noGrp="1"/>
          </p:cNvSpPr>
          <p:nvPr>
            <p:ph idx="1"/>
          </p:nvPr>
        </p:nvSpPr>
        <p:spPr/>
        <p:txBody>
          <a:bodyPr>
            <a:normAutofit fontScale="85000" lnSpcReduction="10000"/>
          </a:bodyPr>
          <a:lstStyle/>
          <a:p>
            <a:r>
              <a:rPr lang="en-US" b="0" i="0" dirty="0">
                <a:solidFill>
                  <a:srgbClr val="374151"/>
                </a:solidFill>
                <a:effectLst/>
                <a:latin typeface="Söhne"/>
              </a:rPr>
              <a:t>When the linker links an executable, it accepts object files, static libraries and dynamic libraries.</a:t>
            </a:r>
          </a:p>
          <a:p>
            <a:r>
              <a:rPr lang="en-US" dirty="0">
                <a:solidFill>
                  <a:srgbClr val="374151"/>
                </a:solidFill>
                <a:latin typeface="Söhne"/>
              </a:rPr>
              <a:t>References to symbols found in dynamic libraries are inserted into a table that is read by the loader together with the name of the library.</a:t>
            </a:r>
          </a:p>
          <a:p>
            <a:r>
              <a:rPr lang="en-US" dirty="0">
                <a:solidFill>
                  <a:srgbClr val="374151"/>
                </a:solidFill>
                <a:latin typeface="Söhne"/>
              </a:rPr>
              <a:t>When the executable is loaded, the loader reads the table, locates the DLL, loads it and finally links all references. </a:t>
            </a:r>
          </a:p>
          <a:p>
            <a:r>
              <a:rPr lang="en-US" dirty="0">
                <a:solidFill>
                  <a:srgbClr val="374151"/>
                </a:solidFill>
                <a:latin typeface="Söhne"/>
              </a:rPr>
              <a:t>This is dynamic linking because it occurs at load time.</a:t>
            </a:r>
          </a:p>
          <a:p>
            <a:r>
              <a:rPr lang="en-US" dirty="0">
                <a:solidFill>
                  <a:srgbClr val="374151"/>
                </a:solidFill>
                <a:latin typeface="Söhne"/>
              </a:rPr>
              <a:t>Many executables can use the same DLL (it is not included in the executable image).</a:t>
            </a:r>
          </a:p>
          <a:p>
            <a:pPr marL="0" indent="0">
              <a:buNone/>
            </a:pPr>
            <a:endParaRPr lang="en-US" b="0" i="0" dirty="0">
              <a:solidFill>
                <a:srgbClr val="374151"/>
              </a:solidFill>
              <a:effectLst/>
              <a:latin typeface="Söhne"/>
            </a:endParaRPr>
          </a:p>
        </p:txBody>
      </p:sp>
    </p:spTree>
    <p:extLst>
      <p:ext uri="{BB962C8B-B14F-4D97-AF65-F5344CB8AC3E}">
        <p14:creationId xmlns:p14="http://schemas.microsoft.com/office/powerpoint/2010/main" val="547181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F127B-E314-435D-4850-ECE7AFE727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DBACED-032F-0134-7479-98861E159485}"/>
              </a:ext>
            </a:extLst>
          </p:cNvPr>
          <p:cNvSpPr>
            <a:spLocks noGrp="1"/>
          </p:cNvSpPr>
          <p:nvPr>
            <p:ph type="title"/>
          </p:nvPr>
        </p:nvSpPr>
        <p:spPr/>
        <p:txBody>
          <a:bodyPr/>
          <a:lstStyle/>
          <a:p>
            <a:r>
              <a:rPr lang="en-US" dirty="0"/>
              <a:t>Shared Objects: Pros</a:t>
            </a:r>
          </a:p>
        </p:txBody>
      </p:sp>
      <p:sp>
        <p:nvSpPr>
          <p:cNvPr id="3" name="Content Placeholder 2">
            <a:extLst>
              <a:ext uri="{FF2B5EF4-FFF2-40B4-BE49-F238E27FC236}">
                <a16:creationId xmlns:a16="http://schemas.microsoft.com/office/drawing/2014/main" id="{D0986285-34D4-4988-8F8C-A48C9A7692B0}"/>
              </a:ext>
            </a:extLst>
          </p:cNvPr>
          <p:cNvSpPr>
            <a:spLocks noGrp="1"/>
          </p:cNvSpPr>
          <p:nvPr>
            <p:ph idx="1"/>
          </p:nvPr>
        </p:nvSpPr>
        <p:spPr/>
        <p:txBody>
          <a:bodyPr>
            <a:normAutofit fontScale="92500" lnSpcReduction="20000"/>
          </a:bodyPr>
          <a:lstStyle/>
          <a:p>
            <a:r>
              <a:rPr lang="en-US" dirty="0">
                <a:solidFill>
                  <a:srgbClr val="374151"/>
                </a:solidFill>
                <a:latin typeface="Söhne"/>
              </a:rPr>
              <a:t>All the pros of static libraries</a:t>
            </a:r>
          </a:p>
          <a:p>
            <a:r>
              <a:rPr lang="en-US" dirty="0">
                <a:solidFill>
                  <a:srgbClr val="374151"/>
                </a:solidFill>
                <a:latin typeface="Söhne"/>
              </a:rPr>
              <a:t>Encapsulation: You decide which symbols are exported</a:t>
            </a:r>
          </a:p>
          <a:p>
            <a:r>
              <a:rPr lang="en-US" dirty="0">
                <a:solidFill>
                  <a:srgbClr val="374151"/>
                </a:solidFill>
                <a:latin typeface="Söhne"/>
              </a:rPr>
              <a:t>Reduced disk imprint: The shared object image on disk can be shared by multiple applications</a:t>
            </a:r>
          </a:p>
          <a:p>
            <a:r>
              <a:rPr lang="en-US" dirty="0">
                <a:solidFill>
                  <a:srgbClr val="374151"/>
                </a:solidFill>
                <a:latin typeface="Söhne"/>
              </a:rPr>
              <a:t>Reduce memory imprint: When using the –</a:t>
            </a:r>
            <a:r>
              <a:rPr lang="en-US" dirty="0" err="1">
                <a:solidFill>
                  <a:srgbClr val="374151"/>
                </a:solidFill>
                <a:latin typeface="Söhne"/>
              </a:rPr>
              <a:t>fPIC</a:t>
            </a:r>
            <a:r>
              <a:rPr lang="en-US" dirty="0">
                <a:solidFill>
                  <a:srgbClr val="374151"/>
                </a:solidFill>
                <a:latin typeface="Söhne"/>
              </a:rPr>
              <a:t> option to build the shared object, the code of the so is also shared in memory </a:t>
            </a:r>
          </a:p>
          <a:p>
            <a:r>
              <a:rPr lang="en-US" dirty="0">
                <a:solidFill>
                  <a:srgbClr val="374151"/>
                </a:solidFill>
                <a:latin typeface="Söhne"/>
              </a:rPr>
              <a:t>You can still offer different versions of the library using different SONAMEs</a:t>
            </a:r>
          </a:p>
          <a:p>
            <a:endParaRPr lang="en-US" dirty="0"/>
          </a:p>
        </p:txBody>
      </p:sp>
    </p:spTree>
    <p:extLst>
      <p:ext uri="{BB962C8B-B14F-4D97-AF65-F5344CB8AC3E}">
        <p14:creationId xmlns:p14="http://schemas.microsoft.com/office/powerpoint/2010/main" val="2509705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67C63-BF51-A870-582D-63257E7F01B7}"/>
              </a:ext>
            </a:extLst>
          </p:cNvPr>
          <p:cNvSpPr>
            <a:spLocks noGrp="1"/>
          </p:cNvSpPr>
          <p:nvPr>
            <p:ph type="title"/>
          </p:nvPr>
        </p:nvSpPr>
        <p:spPr/>
        <p:txBody>
          <a:bodyPr/>
          <a:lstStyle/>
          <a:p>
            <a:r>
              <a:rPr lang="en-US" dirty="0"/>
              <a:t>Shared Objects Cons</a:t>
            </a:r>
          </a:p>
        </p:txBody>
      </p:sp>
      <p:sp>
        <p:nvSpPr>
          <p:cNvPr id="3" name="Content Placeholder 2">
            <a:extLst>
              <a:ext uri="{FF2B5EF4-FFF2-40B4-BE49-F238E27FC236}">
                <a16:creationId xmlns:a16="http://schemas.microsoft.com/office/drawing/2014/main" id="{6059961B-D38A-0AA5-3577-D621AB1D7C96}"/>
              </a:ext>
            </a:extLst>
          </p:cNvPr>
          <p:cNvSpPr>
            <a:spLocks noGrp="1"/>
          </p:cNvSpPr>
          <p:nvPr>
            <p:ph idx="1"/>
          </p:nvPr>
        </p:nvSpPr>
        <p:spPr/>
        <p:txBody>
          <a:bodyPr>
            <a:normAutofit/>
          </a:bodyPr>
          <a:lstStyle/>
          <a:p>
            <a:r>
              <a:rPr lang="en-US" dirty="0">
                <a:solidFill>
                  <a:srgbClr val="374151"/>
                </a:solidFill>
                <a:latin typeface="Söhne"/>
              </a:rPr>
              <a:t>Slight increase in load time</a:t>
            </a:r>
          </a:p>
          <a:p>
            <a:r>
              <a:rPr lang="en-US" dirty="0">
                <a:solidFill>
                  <a:srgbClr val="374151"/>
                </a:solidFill>
                <a:latin typeface="Söhne"/>
              </a:rPr>
              <a:t>Slight increase in first call to each method at run time.</a:t>
            </a:r>
          </a:p>
          <a:p>
            <a:r>
              <a:rPr lang="en-US" dirty="0">
                <a:solidFill>
                  <a:srgbClr val="374151"/>
                </a:solidFill>
                <a:latin typeface="Söhne"/>
              </a:rPr>
              <a:t>Managing the load library path in a deployment is a little tricky</a:t>
            </a:r>
            <a:endParaRPr lang="en-US" dirty="0"/>
          </a:p>
        </p:txBody>
      </p:sp>
    </p:spTree>
    <p:extLst>
      <p:ext uri="{BB962C8B-B14F-4D97-AF65-F5344CB8AC3E}">
        <p14:creationId xmlns:p14="http://schemas.microsoft.com/office/powerpoint/2010/main" val="3296876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EAA22-9329-E14B-0E43-86A72911BC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44D919-7D87-96E0-8B9B-45AB55336A8D}"/>
              </a:ext>
            </a:extLst>
          </p:cNvPr>
          <p:cNvSpPr>
            <a:spLocks noGrp="1"/>
          </p:cNvSpPr>
          <p:nvPr>
            <p:ph type="title"/>
          </p:nvPr>
        </p:nvSpPr>
        <p:spPr>
          <a:xfrm>
            <a:off x="457200" y="274638"/>
            <a:ext cx="8229600" cy="1143000"/>
          </a:xfrm>
        </p:spPr>
        <p:txBody>
          <a:bodyPr/>
          <a:lstStyle/>
          <a:p>
            <a:r>
              <a:rPr lang="en-US" dirty="0"/>
              <a:t>Techniques to reduce coupling</a:t>
            </a:r>
          </a:p>
        </p:txBody>
      </p:sp>
      <p:sp>
        <p:nvSpPr>
          <p:cNvPr id="3" name="Content Placeholder 2">
            <a:extLst>
              <a:ext uri="{FF2B5EF4-FFF2-40B4-BE49-F238E27FC236}">
                <a16:creationId xmlns:a16="http://schemas.microsoft.com/office/drawing/2014/main" id="{BABE795D-6436-FC9E-2403-1693F257B5B8}"/>
              </a:ext>
            </a:extLst>
          </p:cNvPr>
          <p:cNvSpPr>
            <a:spLocks noGrp="1"/>
          </p:cNvSpPr>
          <p:nvPr>
            <p:ph idx="1"/>
          </p:nvPr>
        </p:nvSpPr>
        <p:spPr>
          <a:xfrm>
            <a:off x="457200" y="1600200"/>
            <a:ext cx="8229600" cy="4525963"/>
          </a:xfrm>
        </p:spPr>
        <p:txBody>
          <a:bodyPr>
            <a:normAutofit fontScale="85000" lnSpcReduction="10000"/>
          </a:bodyPr>
          <a:lstStyle/>
          <a:p>
            <a:r>
              <a:rPr lang="en-US" dirty="0"/>
              <a:t>Assume (the worst :)</a:t>
            </a:r>
          </a:p>
          <a:p>
            <a:pPr lvl="1"/>
            <a:r>
              <a:rPr lang="en-US" dirty="0"/>
              <a:t>A needs to use B (B is a dependency of A)</a:t>
            </a:r>
          </a:p>
          <a:p>
            <a:pPr lvl="1"/>
            <a:r>
              <a:rPr lang="en-US" dirty="0"/>
              <a:t>Other classes in the project use A</a:t>
            </a:r>
          </a:p>
          <a:p>
            <a:pPr lvl="1"/>
            <a:r>
              <a:rPr lang="en-US" dirty="0"/>
              <a:t>A inherits B (bad inheritance).</a:t>
            </a:r>
          </a:p>
          <a:p>
            <a:pPr lvl="1"/>
            <a:r>
              <a:rPr lang="en-US" dirty="0"/>
              <a:t>Both are defined in the same files, </a:t>
            </a:r>
            <a:r>
              <a:rPr lang="en-US" dirty="0" err="1"/>
              <a:t>AB.h</a:t>
            </a:r>
            <a:r>
              <a:rPr lang="en-US" dirty="0"/>
              <a:t> and AB.cpp</a:t>
            </a:r>
          </a:p>
          <a:p>
            <a:r>
              <a:rPr lang="en-US" dirty="0"/>
              <a:t>Whenever anything in B changes:</a:t>
            </a:r>
          </a:p>
          <a:p>
            <a:pPr lvl="1"/>
            <a:r>
              <a:rPr lang="en-US" dirty="0"/>
              <a:t>We must compile AB.cpp again</a:t>
            </a:r>
          </a:p>
          <a:p>
            <a:pPr lvl="1"/>
            <a:r>
              <a:rPr lang="en-US" dirty="0"/>
              <a:t>There is a risk that we might unintentionally change A too because it is defined in the same files.</a:t>
            </a:r>
          </a:p>
          <a:p>
            <a:pPr lvl="1"/>
            <a:r>
              <a:rPr lang="en-US" dirty="0"/>
              <a:t>If </a:t>
            </a:r>
            <a:r>
              <a:rPr lang="en-US" dirty="0" err="1"/>
              <a:t>AB.h</a:t>
            </a:r>
            <a:r>
              <a:rPr lang="en-US" dirty="0"/>
              <a:t> changes, then we have a butterfly effect. </a:t>
            </a:r>
          </a:p>
          <a:p>
            <a:pPr lvl="1"/>
            <a:r>
              <a:rPr lang="en-US" dirty="0"/>
              <a:t>We may have to recompile and build the whole project.</a:t>
            </a:r>
          </a:p>
          <a:p>
            <a:endParaRPr lang="en-US" dirty="0"/>
          </a:p>
        </p:txBody>
      </p:sp>
    </p:spTree>
    <p:extLst>
      <p:ext uri="{BB962C8B-B14F-4D97-AF65-F5344CB8AC3E}">
        <p14:creationId xmlns:p14="http://schemas.microsoft.com/office/powerpoint/2010/main" val="2242141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9F1E6-4501-2C98-F516-A14C399E03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3BAA8F-231B-A892-6E7F-88595EBC31D9}"/>
              </a:ext>
            </a:extLst>
          </p:cNvPr>
          <p:cNvSpPr>
            <a:spLocks noGrp="1"/>
          </p:cNvSpPr>
          <p:nvPr>
            <p:ph type="title"/>
          </p:nvPr>
        </p:nvSpPr>
        <p:spPr>
          <a:xfrm>
            <a:off x="457200" y="274638"/>
            <a:ext cx="8229600" cy="1143000"/>
          </a:xfrm>
        </p:spPr>
        <p:txBody>
          <a:bodyPr>
            <a:normAutofit/>
          </a:bodyPr>
          <a:lstStyle/>
          <a:p>
            <a:r>
              <a:rPr lang="en-US" dirty="0"/>
              <a:t>Apply the SRP</a:t>
            </a:r>
          </a:p>
        </p:txBody>
      </p:sp>
      <p:sp>
        <p:nvSpPr>
          <p:cNvPr id="3" name="Content Placeholder 2">
            <a:extLst>
              <a:ext uri="{FF2B5EF4-FFF2-40B4-BE49-F238E27FC236}">
                <a16:creationId xmlns:a16="http://schemas.microsoft.com/office/drawing/2014/main" id="{6F5B0FBD-BF24-38B4-2835-E4088637545C}"/>
              </a:ext>
            </a:extLst>
          </p:cNvPr>
          <p:cNvSpPr>
            <a:spLocks noGrp="1"/>
          </p:cNvSpPr>
          <p:nvPr>
            <p:ph idx="1"/>
          </p:nvPr>
        </p:nvSpPr>
        <p:spPr>
          <a:xfrm>
            <a:off x="457200" y="1600200"/>
            <a:ext cx="8229600" cy="4525963"/>
          </a:xfrm>
        </p:spPr>
        <p:txBody>
          <a:bodyPr>
            <a:normAutofit fontScale="92500" lnSpcReduction="20000"/>
          </a:bodyPr>
          <a:lstStyle/>
          <a:p>
            <a:r>
              <a:rPr lang="en-US" dirty="0"/>
              <a:t>Each class should be in its own header file.</a:t>
            </a:r>
          </a:p>
          <a:p>
            <a:r>
              <a:rPr lang="en-US" dirty="0"/>
              <a:t>Each class should be in its own source file.</a:t>
            </a:r>
          </a:p>
          <a:p>
            <a:r>
              <a:rPr lang="en-US" dirty="0"/>
              <a:t>Now it is unlikely that we will unintentionally change A when we change B.</a:t>
            </a:r>
          </a:p>
          <a:p>
            <a:r>
              <a:rPr lang="en-US" dirty="0"/>
              <a:t>But: </a:t>
            </a:r>
          </a:p>
          <a:p>
            <a:pPr lvl="1"/>
            <a:r>
              <a:rPr lang="en-US" dirty="0"/>
              <a:t>If the API of B changes we must change A and recompile A.</a:t>
            </a:r>
          </a:p>
          <a:p>
            <a:pPr lvl="1"/>
            <a:r>
              <a:rPr lang="en-US" dirty="0"/>
              <a:t>Much worse: As A inherits B then all public members of B are visible to those who use A. </a:t>
            </a:r>
          </a:p>
          <a:p>
            <a:pPr lvl="1"/>
            <a:r>
              <a:rPr lang="en-US" dirty="0"/>
              <a:t>We have the butterfly effect again. Recompile the project.</a:t>
            </a:r>
          </a:p>
          <a:p>
            <a:endParaRPr lang="en-US" dirty="0"/>
          </a:p>
        </p:txBody>
      </p:sp>
    </p:spTree>
    <p:extLst>
      <p:ext uri="{BB962C8B-B14F-4D97-AF65-F5344CB8AC3E}">
        <p14:creationId xmlns:p14="http://schemas.microsoft.com/office/powerpoint/2010/main" val="378589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9EC9-AE71-73ED-174D-14277BA63512}"/>
              </a:ext>
            </a:extLst>
          </p:cNvPr>
          <p:cNvSpPr>
            <a:spLocks noGrp="1"/>
          </p:cNvSpPr>
          <p:nvPr>
            <p:ph type="title"/>
          </p:nvPr>
        </p:nvSpPr>
        <p:spPr/>
        <p:txBody>
          <a:bodyPr/>
          <a:lstStyle/>
          <a:p>
            <a:r>
              <a:rPr lang="en-US" dirty="0"/>
              <a:t>Programming to an API (visibility)</a:t>
            </a:r>
          </a:p>
        </p:txBody>
      </p:sp>
      <p:sp>
        <p:nvSpPr>
          <p:cNvPr id="3" name="Content Placeholder 2">
            <a:extLst>
              <a:ext uri="{FF2B5EF4-FFF2-40B4-BE49-F238E27FC236}">
                <a16:creationId xmlns:a16="http://schemas.microsoft.com/office/drawing/2014/main" id="{475AF428-697E-88DA-BA48-E753F0E8A305}"/>
              </a:ext>
            </a:extLst>
          </p:cNvPr>
          <p:cNvSpPr>
            <a:spLocks noGrp="1"/>
          </p:cNvSpPr>
          <p:nvPr>
            <p:ph idx="1"/>
          </p:nvPr>
        </p:nvSpPr>
        <p:spPr/>
        <p:txBody>
          <a:bodyPr>
            <a:normAutofit fontScale="70000" lnSpcReduction="20000"/>
          </a:bodyPr>
          <a:lstStyle/>
          <a:p>
            <a:r>
              <a:rPr lang="en-US"/>
              <a:t>Separate the public and private parts of B</a:t>
            </a:r>
          </a:p>
          <a:p>
            <a:r>
              <a:rPr lang="en-US"/>
              <a:t>Keep all implementation details of B private.</a:t>
            </a:r>
          </a:p>
          <a:p>
            <a:r>
              <a:rPr lang="en-US"/>
              <a:t>All fields of B (and A) should be private.</a:t>
            </a:r>
          </a:p>
          <a:p>
            <a:r>
              <a:rPr lang="en-US"/>
              <a:t>If you still insist on inheriting B (you will soon change your mind), make the inheritance private.</a:t>
            </a:r>
          </a:p>
          <a:p>
            <a:r>
              <a:rPr lang="en-US"/>
              <a:t>Now, if only the implementation of B changes, A’s source code should not need to change. This is a good thing because public APIs are relatively stable.</a:t>
            </a:r>
          </a:p>
          <a:p>
            <a:r>
              <a:rPr lang="en-US"/>
              <a:t>However:</a:t>
            </a:r>
          </a:p>
          <a:p>
            <a:pPr lvl="1"/>
            <a:r>
              <a:rPr lang="en-US"/>
              <a:t>If included headers changed, we may need to change the header and the source of A (at least to add missing headers).</a:t>
            </a:r>
          </a:p>
          <a:p>
            <a:pPr lvl="1"/>
            <a:r>
              <a:rPr lang="en-US"/>
              <a:t>Note that sometimes a change in the inclusions of B does not change the source code of B but changes its size.</a:t>
            </a:r>
          </a:p>
          <a:p>
            <a:pPr lvl="1"/>
            <a:r>
              <a:rPr lang="en-US"/>
              <a:t>As a result, we still need to recompile A and the whole project (why?).</a:t>
            </a:r>
          </a:p>
          <a:p>
            <a:endParaRPr lang="en-US"/>
          </a:p>
          <a:p>
            <a:pPr lvl="1"/>
            <a:endParaRPr lang="en-US"/>
          </a:p>
          <a:p>
            <a:endParaRPr lang="en-US"/>
          </a:p>
          <a:p>
            <a:endParaRPr lang="en-US" dirty="0"/>
          </a:p>
        </p:txBody>
      </p:sp>
    </p:spTree>
    <p:extLst>
      <p:ext uri="{BB962C8B-B14F-4D97-AF65-F5344CB8AC3E}">
        <p14:creationId xmlns:p14="http://schemas.microsoft.com/office/powerpoint/2010/main" val="2973476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4CD76-B9EE-10E2-CA1C-F91B111785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B8A968-3314-B76A-3CF2-A8348F4EAA0E}"/>
              </a:ext>
            </a:extLst>
          </p:cNvPr>
          <p:cNvSpPr>
            <a:spLocks noGrp="1"/>
          </p:cNvSpPr>
          <p:nvPr>
            <p:ph type="title"/>
          </p:nvPr>
        </p:nvSpPr>
        <p:spPr>
          <a:xfrm>
            <a:off x="457200" y="274638"/>
            <a:ext cx="8229600" cy="1143000"/>
          </a:xfrm>
        </p:spPr>
        <p:txBody>
          <a:bodyPr>
            <a:normAutofit fontScale="90000"/>
          </a:bodyPr>
          <a:lstStyle/>
          <a:p>
            <a:r>
              <a:rPr lang="en-US" dirty="0"/>
              <a:t>Prefer Composition over Inheritance</a:t>
            </a:r>
          </a:p>
        </p:txBody>
      </p:sp>
      <p:sp>
        <p:nvSpPr>
          <p:cNvPr id="3" name="Content Placeholder 2">
            <a:extLst>
              <a:ext uri="{FF2B5EF4-FFF2-40B4-BE49-F238E27FC236}">
                <a16:creationId xmlns:a16="http://schemas.microsoft.com/office/drawing/2014/main" id="{C3E99219-8972-6CF1-CF09-9D3FA0EE85F5}"/>
              </a:ext>
            </a:extLst>
          </p:cNvPr>
          <p:cNvSpPr>
            <a:spLocks noGrp="1"/>
          </p:cNvSpPr>
          <p:nvPr>
            <p:ph idx="1"/>
          </p:nvPr>
        </p:nvSpPr>
        <p:spPr>
          <a:xfrm>
            <a:off x="457200" y="1600200"/>
            <a:ext cx="8229600" cy="4525963"/>
          </a:xfrm>
        </p:spPr>
        <p:txBody>
          <a:bodyPr>
            <a:normAutofit lnSpcReduction="10000"/>
          </a:bodyPr>
          <a:lstStyle/>
          <a:p>
            <a:r>
              <a:rPr lang="en-US" dirty="0"/>
              <a:t>Make the base class a pointer* to B</a:t>
            </a:r>
          </a:p>
          <a:p>
            <a:r>
              <a:rPr lang="en-US" dirty="0"/>
              <a:t>Create the pointer in the constructor of A and delete it in the destructor of B</a:t>
            </a:r>
          </a:p>
          <a:p>
            <a:r>
              <a:rPr lang="en-US" dirty="0"/>
              <a:t>The constructor of A should be in A.cpp not in </a:t>
            </a:r>
            <a:r>
              <a:rPr lang="en-US" dirty="0" err="1"/>
              <a:t>A.h</a:t>
            </a:r>
            <a:r>
              <a:rPr lang="en-US" dirty="0"/>
              <a:t> (why?)</a:t>
            </a:r>
          </a:p>
          <a:p>
            <a:r>
              <a:rPr lang="en-US" dirty="0"/>
              <a:t>A’s header can now forward declare B and omit inclusion of </a:t>
            </a:r>
            <a:r>
              <a:rPr lang="en-US" dirty="0" err="1"/>
              <a:t>B.h</a:t>
            </a:r>
            <a:r>
              <a:rPr lang="en-US" dirty="0"/>
              <a:t> in </a:t>
            </a:r>
            <a:r>
              <a:rPr lang="en-US" dirty="0" err="1"/>
              <a:t>A.h.</a:t>
            </a:r>
            <a:r>
              <a:rPr lang="en-US" dirty="0"/>
              <a:t> A will include </a:t>
            </a:r>
            <a:r>
              <a:rPr lang="en-US" dirty="0" err="1"/>
              <a:t>B.h</a:t>
            </a:r>
            <a:r>
              <a:rPr lang="en-US" dirty="0"/>
              <a:t> in A.cpp</a:t>
            </a:r>
          </a:p>
          <a:p>
            <a:r>
              <a:rPr lang="en-US" dirty="0"/>
              <a:t>This is the </a:t>
            </a:r>
            <a:r>
              <a:rPr lang="en-US" dirty="0" err="1"/>
              <a:t>pimpl</a:t>
            </a:r>
            <a:r>
              <a:rPr lang="en-US" dirty="0"/>
              <a:t> idiom</a:t>
            </a:r>
          </a:p>
          <a:p>
            <a:endParaRPr lang="en-US" dirty="0"/>
          </a:p>
          <a:p>
            <a:pPr lvl="1"/>
            <a:endParaRPr lang="en-US" dirty="0"/>
          </a:p>
          <a:p>
            <a:endParaRPr lang="en-US" dirty="0"/>
          </a:p>
        </p:txBody>
      </p:sp>
    </p:spTree>
    <p:extLst>
      <p:ext uri="{BB962C8B-B14F-4D97-AF65-F5344CB8AC3E}">
        <p14:creationId xmlns:p14="http://schemas.microsoft.com/office/powerpoint/2010/main" val="3568004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7B08A-90DA-A655-8160-404671CD82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7D6E30-E0A1-2364-4FCD-8B0563E7460A}"/>
              </a:ext>
            </a:extLst>
          </p:cNvPr>
          <p:cNvSpPr>
            <a:spLocks noGrp="1"/>
          </p:cNvSpPr>
          <p:nvPr>
            <p:ph type="title"/>
          </p:nvPr>
        </p:nvSpPr>
        <p:spPr>
          <a:xfrm>
            <a:off x="457200" y="274638"/>
            <a:ext cx="8229600" cy="1143000"/>
          </a:xfrm>
        </p:spPr>
        <p:txBody>
          <a:bodyPr/>
          <a:lstStyle/>
          <a:p>
            <a:r>
              <a:rPr lang="en-US" dirty="0"/>
              <a:t>The </a:t>
            </a:r>
            <a:r>
              <a:rPr lang="en-US" dirty="0" err="1"/>
              <a:t>pimpl</a:t>
            </a:r>
            <a:r>
              <a:rPr lang="en-US" dirty="0"/>
              <a:t> idiom</a:t>
            </a:r>
          </a:p>
        </p:txBody>
      </p:sp>
      <p:sp>
        <p:nvSpPr>
          <p:cNvPr id="3" name="Content Placeholder 2">
            <a:extLst>
              <a:ext uri="{FF2B5EF4-FFF2-40B4-BE49-F238E27FC236}">
                <a16:creationId xmlns:a16="http://schemas.microsoft.com/office/drawing/2014/main" id="{85E77FF7-91D9-545A-0A17-F979979B4681}"/>
              </a:ext>
            </a:extLst>
          </p:cNvPr>
          <p:cNvSpPr>
            <a:spLocks noGrp="1"/>
          </p:cNvSpPr>
          <p:nvPr>
            <p:ph idx="1"/>
          </p:nvPr>
        </p:nvSpPr>
        <p:spPr>
          <a:xfrm>
            <a:off x="457200" y="1600200"/>
            <a:ext cx="8229600" cy="4525963"/>
          </a:xfrm>
        </p:spPr>
        <p:txBody>
          <a:bodyPr>
            <a:normAutofit fontScale="85000" lnSpcReduction="20000"/>
          </a:bodyPr>
          <a:lstStyle/>
          <a:p>
            <a:r>
              <a:rPr lang="en-US" dirty="0"/>
              <a:t>Now:</a:t>
            </a:r>
          </a:p>
          <a:p>
            <a:pPr lvl="1"/>
            <a:r>
              <a:rPr lang="en-US" dirty="0"/>
              <a:t>Changes in B’s implementation do not change the size of A and do not propagate to the rest of the project.</a:t>
            </a:r>
          </a:p>
          <a:p>
            <a:pPr lvl="1"/>
            <a:r>
              <a:rPr lang="en-US" dirty="0"/>
              <a:t>We have succeeded in isolating changes in B from the rest of the project</a:t>
            </a:r>
          </a:p>
          <a:p>
            <a:pPr lvl="1"/>
            <a:r>
              <a:rPr lang="en-US" dirty="0"/>
              <a:t>The </a:t>
            </a:r>
            <a:r>
              <a:rPr lang="en-US" dirty="0" err="1"/>
              <a:t>pimpl</a:t>
            </a:r>
            <a:r>
              <a:rPr lang="en-US" dirty="0"/>
              <a:t> idiom works well in C too</a:t>
            </a:r>
          </a:p>
          <a:p>
            <a:r>
              <a:rPr lang="en-US" dirty="0"/>
              <a:t>But </a:t>
            </a:r>
          </a:p>
          <a:p>
            <a:pPr lvl="1"/>
            <a:r>
              <a:rPr lang="en-US" dirty="0"/>
              <a:t>A.cpp must still includes </a:t>
            </a:r>
            <a:r>
              <a:rPr lang="en-US" dirty="0" err="1"/>
              <a:t>B.h</a:t>
            </a:r>
            <a:endParaRPr lang="en-US" dirty="0"/>
          </a:p>
          <a:p>
            <a:pPr lvl="1"/>
            <a:r>
              <a:rPr lang="en-US" dirty="0"/>
              <a:t>So, the implementation A still depends on the implementation of B (why?)</a:t>
            </a:r>
          </a:p>
          <a:p>
            <a:pPr lvl="1"/>
            <a:r>
              <a:rPr lang="en-US" dirty="0"/>
              <a:t>If included headers of B change, we may need to change A.cpp (at least to add missing headers)</a:t>
            </a:r>
          </a:p>
          <a:p>
            <a:endParaRPr lang="en-US" dirty="0"/>
          </a:p>
        </p:txBody>
      </p:sp>
    </p:spTree>
    <p:extLst>
      <p:ext uri="{BB962C8B-B14F-4D97-AF65-F5344CB8AC3E}">
        <p14:creationId xmlns:p14="http://schemas.microsoft.com/office/powerpoint/2010/main" val="1731390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5EA1B-20AA-AD2F-19D9-5804FCDD42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8A3A9F-3BC7-55FB-2565-8A427873EB78}"/>
              </a:ext>
            </a:extLst>
          </p:cNvPr>
          <p:cNvSpPr>
            <a:spLocks noGrp="1"/>
          </p:cNvSpPr>
          <p:nvPr>
            <p:ph type="title"/>
          </p:nvPr>
        </p:nvSpPr>
        <p:spPr>
          <a:xfrm>
            <a:off x="457200" y="274638"/>
            <a:ext cx="8229600" cy="1143000"/>
          </a:xfrm>
        </p:spPr>
        <p:txBody>
          <a:bodyPr/>
          <a:lstStyle/>
          <a:p>
            <a:r>
              <a:rPr lang="en-US" dirty="0"/>
              <a:t>Programming by Interface</a:t>
            </a:r>
          </a:p>
        </p:txBody>
      </p:sp>
      <p:sp>
        <p:nvSpPr>
          <p:cNvPr id="3" name="Content Placeholder 2">
            <a:extLst>
              <a:ext uri="{FF2B5EF4-FFF2-40B4-BE49-F238E27FC236}">
                <a16:creationId xmlns:a16="http://schemas.microsoft.com/office/drawing/2014/main" id="{39D65CFA-BD08-6E1C-7EB9-5C8554462EB1}"/>
              </a:ext>
            </a:extLst>
          </p:cNvPr>
          <p:cNvSpPr>
            <a:spLocks noGrp="1"/>
          </p:cNvSpPr>
          <p:nvPr>
            <p:ph idx="1"/>
          </p:nvPr>
        </p:nvSpPr>
        <p:spPr>
          <a:xfrm>
            <a:off x="457200" y="1600200"/>
            <a:ext cx="8229600" cy="4525963"/>
          </a:xfrm>
        </p:spPr>
        <p:txBody>
          <a:bodyPr>
            <a:normAutofit fontScale="85000" lnSpcReduction="20000"/>
          </a:bodyPr>
          <a:lstStyle/>
          <a:p>
            <a:r>
              <a:rPr lang="en-US" dirty="0"/>
              <a:t>But in C++ we can do better: interfaces</a:t>
            </a:r>
          </a:p>
          <a:p>
            <a:r>
              <a:rPr lang="en-US" dirty="0"/>
              <a:t>An interface is the public API of a class with all implementation details completely stripped.</a:t>
            </a:r>
          </a:p>
          <a:p>
            <a:r>
              <a:rPr lang="en-US" dirty="0"/>
              <a:t>Instead of a forward declaration, include the header that defines the interface (</a:t>
            </a:r>
            <a:r>
              <a:rPr lang="en-US" dirty="0" err="1"/>
              <a:t>IB.h</a:t>
            </a:r>
            <a:r>
              <a:rPr lang="en-US" dirty="0"/>
              <a:t>)</a:t>
            </a:r>
          </a:p>
          <a:p>
            <a:r>
              <a:rPr lang="en-US" dirty="0"/>
              <a:t>Accept the interface in the constructor of A and store it as a member.</a:t>
            </a:r>
          </a:p>
          <a:p>
            <a:r>
              <a:rPr lang="en-US" dirty="0"/>
              <a:t>Now:</a:t>
            </a:r>
          </a:p>
          <a:p>
            <a:pPr lvl="1"/>
            <a:r>
              <a:rPr lang="en-US" dirty="0"/>
              <a:t>Changes in </a:t>
            </a:r>
            <a:r>
              <a:rPr lang="en-US" dirty="0" err="1"/>
              <a:t>B.h</a:t>
            </a:r>
            <a:r>
              <a:rPr lang="en-US" dirty="0"/>
              <a:t> have no effect on A at all, and therefore they have no effect on the rest of the project through A.</a:t>
            </a:r>
          </a:p>
          <a:p>
            <a:r>
              <a:rPr lang="en-US" dirty="0"/>
              <a:t>But:</a:t>
            </a:r>
          </a:p>
          <a:p>
            <a:pPr lvl="1"/>
            <a:r>
              <a:rPr lang="en-US" dirty="0"/>
              <a:t>Changes in B do require relinking of B</a:t>
            </a:r>
          </a:p>
        </p:txBody>
      </p:sp>
    </p:spTree>
    <p:extLst>
      <p:ext uri="{BB962C8B-B14F-4D97-AF65-F5344CB8AC3E}">
        <p14:creationId xmlns:p14="http://schemas.microsoft.com/office/powerpoint/2010/main" val="219272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D5A19-FE53-1454-2EE1-3C5DC32F15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A72344-6934-D034-AD22-4951CB243856}"/>
              </a:ext>
            </a:extLst>
          </p:cNvPr>
          <p:cNvSpPr>
            <a:spLocks noGrp="1"/>
          </p:cNvSpPr>
          <p:nvPr>
            <p:ph type="title"/>
          </p:nvPr>
        </p:nvSpPr>
        <p:spPr>
          <a:xfrm>
            <a:off x="457200" y="274638"/>
            <a:ext cx="8229600" cy="1143000"/>
          </a:xfrm>
        </p:spPr>
        <p:txBody>
          <a:bodyPr/>
          <a:lstStyle/>
          <a:p>
            <a:r>
              <a:rPr lang="en-US" dirty="0"/>
              <a:t>Overview</a:t>
            </a:r>
          </a:p>
        </p:txBody>
      </p:sp>
      <p:sp>
        <p:nvSpPr>
          <p:cNvPr id="3" name="Content Placeholder 2">
            <a:extLst>
              <a:ext uri="{FF2B5EF4-FFF2-40B4-BE49-F238E27FC236}">
                <a16:creationId xmlns:a16="http://schemas.microsoft.com/office/drawing/2014/main" id="{4D362DE4-7662-C722-9096-1804E6A50F60}"/>
              </a:ext>
            </a:extLst>
          </p:cNvPr>
          <p:cNvSpPr>
            <a:spLocks noGrp="1"/>
          </p:cNvSpPr>
          <p:nvPr>
            <p:ph idx="1"/>
          </p:nvPr>
        </p:nvSpPr>
        <p:spPr>
          <a:xfrm>
            <a:off x="457200" y="1600200"/>
            <a:ext cx="8229600" cy="4525963"/>
          </a:xfrm>
        </p:spPr>
        <p:txBody>
          <a:bodyPr>
            <a:normAutofit fontScale="70000" lnSpcReduction="20000"/>
          </a:bodyPr>
          <a:lstStyle/>
          <a:p>
            <a:r>
              <a:rPr lang="en-US" dirty="0"/>
              <a:t>One of the conclusions from Modules 1 and 2 is that by decoupling the pieces of our software we gain testability, maintainability and extensibility. </a:t>
            </a:r>
          </a:p>
          <a:p>
            <a:r>
              <a:rPr lang="en-US" dirty="0"/>
              <a:t>So decoupling is essential.</a:t>
            </a:r>
          </a:p>
          <a:p>
            <a:r>
              <a:rPr lang="en-US" dirty="0"/>
              <a:t>This module covers the techniques we can use to achieve decoupling at different stages of the development cycle: design, compilation, linking and even at run time.</a:t>
            </a:r>
          </a:p>
          <a:p>
            <a:r>
              <a:rPr lang="en-US" dirty="0"/>
              <a:t>The examples will demonstrate some of the simple techniques that </a:t>
            </a:r>
            <a:r>
              <a:rPr lang="en-US" sz="3100" dirty="0"/>
              <a:t>we can use: Programming by interface, header organization, the pimpl </a:t>
            </a:r>
            <a:r>
              <a:rPr lang="en-US" dirty="0"/>
              <a:t>idiom and interfaces. We will also learn about shared objects, dynamic linking and dynamic loading.</a:t>
            </a:r>
          </a:p>
          <a:p>
            <a:r>
              <a:rPr lang="en-US" dirty="0"/>
              <a:t>The last example will use shared objects to demonstrate how decoupling enables partial software updates in the field and even the modification of the system at run time using plugins.</a:t>
            </a:r>
          </a:p>
        </p:txBody>
      </p:sp>
    </p:spTree>
    <p:extLst>
      <p:ext uri="{BB962C8B-B14F-4D97-AF65-F5344CB8AC3E}">
        <p14:creationId xmlns:p14="http://schemas.microsoft.com/office/powerpoint/2010/main" val="2382945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EF2C-28C2-E91A-C26E-04E0A5A7543D}"/>
              </a:ext>
            </a:extLst>
          </p:cNvPr>
          <p:cNvSpPr>
            <a:spLocks noGrp="1"/>
          </p:cNvSpPr>
          <p:nvPr>
            <p:ph type="title"/>
          </p:nvPr>
        </p:nvSpPr>
        <p:spPr/>
        <p:txBody>
          <a:bodyPr>
            <a:normAutofit/>
          </a:bodyPr>
          <a:lstStyle/>
          <a:p>
            <a:r>
              <a:rPr lang="en-US" dirty="0"/>
              <a:t>What is an interface?</a:t>
            </a:r>
          </a:p>
        </p:txBody>
      </p:sp>
      <p:sp>
        <p:nvSpPr>
          <p:cNvPr id="3" name="Content Placeholder 2">
            <a:extLst>
              <a:ext uri="{FF2B5EF4-FFF2-40B4-BE49-F238E27FC236}">
                <a16:creationId xmlns:a16="http://schemas.microsoft.com/office/drawing/2014/main" id="{C7615F81-9676-C6BF-E92E-12FF2D2D7023}"/>
              </a:ext>
            </a:extLst>
          </p:cNvPr>
          <p:cNvSpPr>
            <a:spLocks noGrp="1"/>
          </p:cNvSpPr>
          <p:nvPr>
            <p:ph idx="1"/>
          </p:nvPr>
        </p:nvSpPr>
        <p:spPr/>
        <p:txBody>
          <a:bodyPr/>
          <a:lstStyle/>
          <a:p>
            <a:r>
              <a:rPr lang="en-US" dirty="0"/>
              <a:t>An interface in C++ should:</a:t>
            </a:r>
          </a:p>
          <a:p>
            <a:pPr lvl="1"/>
            <a:r>
              <a:rPr lang="en-US" dirty="0"/>
              <a:t>Have only public pure virtual methods.</a:t>
            </a:r>
          </a:p>
          <a:p>
            <a:pPr lvl="1"/>
            <a:r>
              <a:rPr lang="en-US" dirty="0"/>
              <a:t>A virtual destructor (public or protected)</a:t>
            </a:r>
          </a:p>
          <a:p>
            <a:pPr lvl="1"/>
            <a:r>
              <a:rPr lang="en-US" dirty="0"/>
              <a:t>Have NO data fields, not even private ones.</a:t>
            </a:r>
          </a:p>
          <a:p>
            <a:pPr lvl="1"/>
            <a:r>
              <a:rPr lang="en-US" dirty="0"/>
              <a:t>Have NO inline implementations</a:t>
            </a:r>
          </a:p>
          <a:p>
            <a:r>
              <a:rPr lang="en-US" dirty="0"/>
              <a:t>You can emulate interfaces in C by defining a struct with fields that are pointers to functions.</a:t>
            </a:r>
          </a:p>
        </p:txBody>
      </p:sp>
    </p:spTree>
    <p:extLst>
      <p:ext uri="{BB962C8B-B14F-4D97-AF65-F5344CB8AC3E}">
        <p14:creationId xmlns:p14="http://schemas.microsoft.com/office/powerpoint/2010/main" val="1714501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2C7F9-1164-6FE3-DA70-2103EC213C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EF8C4F-3EF0-3721-9EE4-A1943F87E2B7}"/>
              </a:ext>
            </a:extLst>
          </p:cNvPr>
          <p:cNvSpPr>
            <a:spLocks noGrp="1"/>
          </p:cNvSpPr>
          <p:nvPr>
            <p:ph type="title"/>
          </p:nvPr>
        </p:nvSpPr>
        <p:spPr>
          <a:xfrm>
            <a:off x="457200" y="274638"/>
            <a:ext cx="8229600" cy="1143000"/>
          </a:xfrm>
        </p:spPr>
        <p:txBody>
          <a:bodyPr>
            <a:normAutofit fontScale="90000"/>
          </a:bodyPr>
          <a:lstStyle/>
          <a:p>
            <a:r>
              <a:rPr lang="en-US" dirty="0"/>
              <a:t>Decoupled linking with Shared Objects</a:t>
            </a:r>
          </a:p>
        </p:txBody>
      </p:sp>
      <p:sp>
        <p:nvSpPr>
          <p:cNvPr id="3" name="Content Placeholder 2">
            <a:extLst>
              <a:ext uri="{FF2B5EF4-FFF2-40B4-BE49-F238E27FC236}">
                <a16:creationId xmlns:a16="http://schemas.microsoft.com/office/drawing/2014/main" id="{4CDA9689-67E6-47D7-BBEB-2A67639BDD4C}"/>
              </a:ext>
            </a:extLst>
          </p:cNvPr>
          <p:cNvSpPr>
            <a:spLocks noGrp="1"/>
          </p:cNvSpPr>
          <p:nvPr>
            <p:ph idx="1"/>
          </p:nvPr>
        </p:nvSpPr>
        <p:spPr>
          <a:xfrm>
            <a:off x="457200" y="1600200"/>
            <a:ext cx="8229600" cy="4525963"/>
          </a:xfrm>
        </p:spPr>
        <p:txBody>
          <a:bodyPr>
            <a:normAutofit fontScale="85000" lnSpcReduction="10000"/>
          </a:bodyPr>
          <a:lstStyle/>
          <a:p>
            <a:r>
              <a:rPr lang="en-US" dirty="0"/>
              <a:t>How can we avoid relinking of the project when one of its classes is recompiled?</a:t>
            </a:r>
          </a:p>
          <a:p>
            <a:pPr lvl="1"/>
            <a:r>
              <a:rPr lang="en-US" dirty="0"/>
              <a:t>Move B out of the project into a shared library (B.so)</a:t>
            </a:r>
          </a:p>
          <a:p>
            <a:pPr lvl="1"/>
            <a:r>
              <a:rPr lang="en-US" dirty="0"/>
              <a:t>Moving B into a static library won’t help.</a:t>
            </a:r>
          </a:p>
          <a:p>
            <a:pPr lvl="1"/>
            <a:r>
              <a:rPr lang="en-US" dirty="0"/>
              <a:t>Expose (export) one factory method only from the library.</a:t>
            </a:r>
          </a:p>
          <a:p>
            <a:pPr lvl="1"/>
            <a:r>
              <a:rPr lang="en-US" dirty="0"/>
              <a:t>Do not expose other symbols (encapsulation)</a:t>
            </a:r>
          </a:p>
          <a:p>
            <a:pPr lvl="1"/>
            <a:r>
              <a:rPr lang="en-US" dirty="0"/>
              <a:t>The factory method creates B and returns its interface.</a:t>
            </a:r>
          </a:p>
          <a:p>
            <a:pPr lvl="1"/>
            <a:r>
              <a:rPr lang="en-US" dirty="0"/>
              <a:t>The main application creates a pointer to B and provides it to A’s constructor.</a:t>
            </a:r>
          </a:p>
          <a:p>
            <a:pPr lvl="1"/>
            <a:r>
              <a:rPr lang="en-US" dirty="0"/>
              <a:t>Changes to B require relinking of B.so but not of A’s project.</a:t>
            </a:r>
          </a:p>
        </p:txBody>
      </p:sp>
    </p:spTree>
    <p:extLst>
      <p:ext uri="{BB962C8B-B14F-4D97-AF65-F5344CB8AC3E}">
        <p14:creationId xmlns:p14="http://schemas.microsoft.com/office/powerpoint/2010/main" val="2030193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5B371-C521-EEE8-E31A-2C4ED49435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898C7A-360B-D9F2-9F60-D0EE35FA7332}"/>
              </a:ext>
            </a:extLst>
          </p:cNvPr>
          <p:cNvSpPr>
            <a:spLocks noGrp="1"/>
          </p:cNvSpPr>
          <p:nvPr>
            <p:ph type="title"/>
          </p:nvPr>
        </p:nvSpPr>
        <p:spPr>
          <a:xfrm>
            <a:off x="457200" y="274638"/>
            <a:ext cx="8229600" cy="1143000"/>
          </a:xfrm>
        </p:spPr>
        <p:txBody>
          <a:bodyPr/>
          <a:lstStyle/>
          <a:p>
            <a:r>
              <a:rPr lang="en-US" dirty="0"/>
              <a:t>Decoupling at run time</a:t>
            </a:r>
          </a:p>
        </p:txBody>
      </p:sp>
      <p:sp>
        <p:nvSpPr>
          <p:cNvPr id="3" name="Content Placeholder 2">
            <a:extLst>
              <a:ext uri="{FF2B5EF4-FFF2-40B4-BE49-F238E27FC236}">
                <a16:creationId xmlns:a16="http://schemas.microsoft.com/office/drawing/2014/main" id="{1514CB1C-AE0F-F41B-3C46-54E64B3C5D07}"/>
              </a:ext>
            </a:extLst>
          </p:cNvPr>
          <p:cNvSpPr>
            <a:spLocks noGrp="1"/>
          </p:cNvSpPr>
          <p:nvPr>
            <p:ph idx="1"/>
          </p:nvPr>
        </p:nvSpPr>
        <p:spPr>
          <a:xfrm>
            <a:off x="457200" y="1600200"/>
            <a:ext cx="8229600" cy="4525963"/>
          </a:xfrm>
        </p:spPr>
        <p:txBody>
          <a:bodyPr>
            <a:normAutofit fontScale="85000" lnSpcReduction="10000"/>
          </a:bodyPr>
          <a:lstStyle/>
          <a:p>
            <a:r>
              <a:rPr lang="en-US" dirty="0"/>
              <a:t>We can now change the implementation of B at deploy time.  Just replace B.so in the load library path of the project.</a:t>
            </a:r>
          </a:p>
          <a:p>
            <a:r>
              <a:rPr lang="en-US" dirty="0"/>
              <a:t>This enables partial updates of a deployed product.</a:t>
            </a:r>
          </a:p>
          <a:p>
            <a:r>
              <a:rPr lang="en-US" dirty="0"/>
              <a:t>But A still needs to link to the name of the B.so library and to its exposed symbols (for the factory function).</a:t>
            </a:r>
          </a:p>
          <a:p>
            <a:pPr lvl="1"/>
            <a:r>
              <a:rPr lang="en-US" dirty="0"/>
              <a:t>These must be known when A’s project is built and must not be changed</a:t>
            </a:r>
          </a:p>
          <a:p>
            <a:pPr lvl="1"/>
            <a:r>
              <a:rPr lang="en-US" dirty="0"/>
              <a:t>The library B.so with the linked name, must be present when the project runs.</a:t>
            </a:r>
          </a:p>
        </p:txBody>
      </p:sp>
    </p:spTree>
    <p:extLst>
      <p:ext uri="{BB962C8B-B14F-4D97-AF65-F5344CB8AC3E}">
        <p14:creationId xmlns:p14="http://schemas.microsoft.com/office/powerpoint/2010/main" val="2759131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1559B-E107-7C6B-5741-486355552B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C9E81E-1D45-8DD9-2B81-687552753030}"/>
              </a:ext>
            </a:extLst>
          </p:cNvPr>
          <p:cNvSpPr>
            <a:spLocks noGrp="1"/>
          </p:cNvSpPr>
          <p:nvPr>
            <p:ph type="title"/>
          </p:nvPr>
        </p:nvSpPr>
        <p:spPr>
          <a:xfrm>
            <a:off x="457200" y="274638"/>
            <a:ext cx="8229600" cy="1143000"/>
          </a:xfrm>
        </p:spPr>
        <p:txBody>
          <a:bodyPr/>
          <a:lstStyle/>
          <a:p>
            <a:r>
              <a:rPr lang="en-US" dirty="0"/>
              <a:t>Dynamic loading and plugins</a:t>
            </a:r>
          </a:p>
        </p:txBody>
      </p:sp>
      <p:sp>
        <p:nvSpPr>
          <p:cNvPr id="3" name="Content Placeholder 2">
            <a:extLst>
              <a:ext uri="{FF2B5EF4-FFF2-40B4-BE49-F238E27FC236}">
                <a16:creationId xmlns:a16="http://schemas.microsoft.com/office/drawing/2014/main" id="{46E2D26C-7104-399A-A592-F428B7E7C7EF}"/>
              </a:ext>
            </a:extLst>
          </p:cNvPr>
          <p:cNvSpPr>
            <a:spLocks noGrp="1"/>
          </p:cNvSpPr>
          <p:nvPr>
            <p:ph idx="1"/>
          </p:nvPr>
        </p:nvSpPr>
        <p:spPr>
          <a:xfrm>
            <a:off x="457200" y="1600200"/>
            <a:ext cx="8229600" cy="4525963"/>
          </a:xfrm>
        </p:spPr>
        <p:txBody>
          <a:bodyPr>
            <a:normAutofit lnSpcReduction="10000"/>
          </a:bodyPr>
          <a:lstStyle/>
          <a:p>
            <a:r>
              <a:rPr lang="en-US" dirty="0"/>
              <a:t>Dynamic loading using </a:t>
            </a:r>
            <a:r>
              <a:rPr lang="en-US" dirty="0" err="1"/>
              <a:t>dlopen</a:t>
            </a:r>
            <a:r>
              <a:rPr lang="en-US" dirty="0"/>
              <a:t> and </a:t>
            </a:r>
            <a:r>
              <a:rPr lang="en-US" dirty="0" err="1"/>
              <a:t>dlsym</a:t>
            </a:r>
            <a:endParaRPr lang="en-US" dirty="0"/>
          </a:p>
          <a:p>
            <a:pPr lvl="1"/>
            <a:r>
              <a:rPr lang="en-US" dirty="0"/>
              <a:t>A’s project does not link to B.so at all</a:t>
            </a:r>
          </a:p>
          <a:p>
            <a:pPr lvl="1"/>
            <a:r>
              <a:rPr lang="en-US" dirty="0"/>
              <a:t>Instead, to create an IB the main request the library using </a:t>
            </a:r>
            <a:r>
              <a:rPr lang="en-US" dirty="0" err="1"/>
              <a:t>dlopen</a:t>
            </a:r>
            <a:r>
              <a:rPr lang="en-US" dirty="0"/>
              <a:t> by its name, and the factory method within the library by its name.</a:t>
            </a:r>
          </a:p>
          <a:p>
            <a:pPr lvl="1"/>
            <a:r>
              <a:rPr lang="en-US" dirty="0"/>
              <a:t>If they are not present, the main can decide whether it can continue without them.</a:t>
            </a:r>
          </a:p>
          <a:p>
            <a:pPr lvl="1"/>
            <a:r>
              <a:rPr lang="en-US" dirty="0"/>
              <a:t>Moreover, the main can scan a path for libraries that contain the required method – and load it.</a:t>
            </a:r>
          </a:p>
          <a:p>
            <a:pPr lvl="1"/>
            <a:r>
              <a:rPr lang="en-US" dirty="0"/>
              <a:t>This provides a plugin capability</a:t>
            </a:r>
          </a:p>
          <a:p>
            <a:pPr lvl="1"/>
            <a:endParaRPr lang="en-US" dirty="0"/>
          </a:p>
        </p:txBody>
      </p:sp>
    </p:spTree>
    <p:extLst>
      <p:ext uri="{BB962C8B-B14F-4D97-AF65-F5344CB8AC3E}">
        <p14:creationId xmlns:p14="http://schemas.microsoft.com/office/powerpoint/2010/main" val="42757395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Linking vs Loading</a:t>
            </a:r>
          </a:p>
        </p:txBody>
      </p:sp>
      <p:sp>
        <p:nvSpPr>
          <p:cNvPr id="3" name="Content Placeholder 2"/>
          <p:cNvSpPr>
            <a:spLocks noGrp="1"/>
          </p:cNvSpPr>
          <p:nvPr>
            <p:ph idx="1"/>
          </p:nvPr>
        </p:nvSpPr>
        <p:spPr/>
        <p:txBody>
          <a:bodyPr>
            <a:normAutofit fontScale="92500" lnSpcReduction="10000"/>
          </a:bodyPr>
          <a:lstStyle/>
          <a:p>
            <a:r>
              <a:rPr lang="en-US" dirty="0"/>
              <a:t>Dynamic linking requires that the DLL or shared object be present when the program loads. On the other hand, dynamic loading is done programmatically and can avoid loading the library if it is not present (useful for plugins and dependency injection).</a:t>
            </a:r>
          </a:p>
          <a:p>
            <a:r>
              <a:rPr lang="en-US" dirty="0"/>
              <a:t>However, dynamic linking requires specialized code to load and link symbols so it is a little more work.</a:t>
            </a:r>
          </a:p>
          <a:p>
            <a:r>
              <a:rPr lang="en-US" dirty="0"/>
              <a:t>Use of dynamic loading is rare. </a:t>
            </a:r>
          </a:p>
        </p:txBody>
      </p:sp>
    </p:spTree>
    <p:extLst>
      <p:ext uri="{BB962C8B-B14F-4D97-AF65-F5344CB8AC3E}">
        <p14:creationId xmlns:p14="http://schemas.microsoft.com/office/powerpoint/2010/main" val="2108904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Header Organization</a:t>
            </a:r>
          </a:p>
        </p:txBody>
      </p:sp>
      <p:sp>
        <p:nvSpPr>
          <p:cNvPr id="3" name="Content Placeholder 2"/>
          <p:cNvSpPr>
            <a:spLocks noGrp="1"/>
          </p:cNvSpPr>
          <p:nvPr>
            <p:ph idx="1"/>
          </p:nvPr>
        </p:nvSpPr>
        <p:spPr>
          <a:xfrm>
            <a:off x="457200" y="1600200"/>
            <a:ext cx="8229600" cy="4525963"/>
          </a:xfrm>
        </p:spPr>
        <p:txBody>
          <a:bodyPr>
            <a:normAutofit fontScale="85000" lnSpcReduction="10000"/>
          </a:bodyPr>
          <a:lstStyle/>
          <a:p>
            <a:r>
              <a:rPr lang="en-US" dirty="0"/>
              <a:t>A header should define only one thing (SRP)</a:t>
            </a:r>
          </a:p>
          <a:p>
            <a:r>
              <a:rPr lang="en-US" dirty="0"/>
              <a:t>A header should not include headers it does not need.</a:t>
            </a:r>
          </a:p>
          <a:p>
            <a:r>
              <a:rPr lang="en-US" dirty="0"/>
              <a:t>A header should include all the headers it does need; this relieves users from the need to include them.</a:t>
            </a:r>
          </a:p>
          <a:p>
            <a:r>
              <a:rPr lang="en-US" dirty="0"/>
              <a:t>Do not use forward declarations for types needed in the public API (for the same reason)</a:t>
            </a:r>
          </a:p>
          <a:p>
            <a:r>
              <a:rPr lang="en-US" dirty="0"/>
              <a:t>Include specific headers before general headers. Why?</a:t>
            </a:r>
          </a:p>
          <a:p>
            <a:r>
              <a:rPr lang="en-US" dirty="0"/>
              <a:t>Implementation headers and API headers are different.</a:t>
            </a:r>
          </a:p>
          <a:p>
            <a:pPr lvl="1"/>
            <a:r>
              <a:rPr lang="en-US" dirty="0"/>
              <a:t>Place them in different directories.</a:t>
            </a:r>
          </a:p>
          <a:p>
            <a:r>
              <a:rPr lang="en-US" dirty="0"/>
              <a:t>Preferably do not inline implementations in headers</a:t>
            </a:r>
          </a:p>
        </p:txBody>
      </p:sp>
    </p:spTree>
    <p:extLst>
      <p:ext uri="{BB962C8B-B14F-4D97-AF65-F5344CB8AC3E}">
        <p14:creationId xmlns:p14="http://schemas.microsoft.com/office/powerpoint/2010/main" val="4129575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Agenda</a:t>
            </a:r>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r>
              <a:rPr lang="en-US" dirty="0"/>
              <a:t>Coupling: The butterfly effect</a:t>
            </a:r>
          </a:p>
          <a:p>
            <a:r>
              <a:rPr lang="en-US" dirty="0"/>
              <a:t>Compiler and Linker</a:t>
            </a:r>
          </a:p>
          <a:p>
            <a:r>
              <a:rPr lang="en-US" dirty="0"/>
              <a:t>Libraries: static, shared objects, </a:t>
            </a:r>
            <a:r>
              <a:rPr lang="en-US" dirty="0" err="1"/>
              <a:t>dlls</a:t>
            </a:r>
            <a:endParaRPr lang="en-US" dirty="0"/>
          </a:p>
          <a:p>
            <a:r>
              <a:rPr lang="en-US" dirty="0"/>
              <a:t>Techniques to reduce coupling</a:t>
            </a:r>
          </a:p>
          <a:p>
            <a:pPr lvl="1"/>
            <a:r>
              <a:rPr lang="en-US" dirty="0"/>
              <a:t>Single Responsibility</a:t>
            </a:r>
          </a:p>
          <a:p>
            <a:pPr lvl="1"/>
            <a:r>
              <a:rPr lang="en-US" dirty="0"/>
              <a:t>Programming to an API (limit visibility)</a:t>
            </a:r>
          </a:p>
          <a:p>
            <a:pPr lvl="1"/>
            <a:r>
              <a:rPr lang="en-US" dirty="0"/>
              <a:t>Prefer Composition over Inheritance</a:t>
            </a:r>
          </a:p>
          <a:p>
            <a:pPr lvl="1"/>
            <a:r>
              <a:rPr lang="en-US" dirty="0"/>
              <a:t>The </a:t>
            </a:r>
            <a:r>
              <a:rPr lang="en-US" dirty="0" err="1"/>
              <a:t>pimpl</a:t>
            </a:r>
            <a:r>
              <a:rPr lang="en-US" dirty="0"/>
              <a:t> idiom</a:t>
            </a:r>
          </a:p>
          <a:p>
            <a:pPr lvl="1"/>
            <a:r>
              <a:rPr lang="en-US" dirty="0"/>
              <a:t>Using interfaces</a:t>
            </a:r>
          </a:p>
          <a:p>
            <a:pPr lvl="1"/>
            <a:r>
              <a:rPr lang="en-US" dirty="0"/>
              <a:t>Dynamic linking</a:t>
            </a:r>
          </a:p>
          <a:p>
            <a:pPr lvl="1"/>
            <a:r>
              <a:rPr lang="en-US" dirty="0"/>
              <a:t>Dynamic loading and plugins</a:t>
            </a:r>
          </a:p>
          <a:p>
            <a:pPr lvl="1"/>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3564365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F5DEB-2D8C-23C0-BBE1-0E74F2A8EC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B832F8-5DAB-5A11-960C-1B0BA9CD4E5C}"/>
              </a:ext>
            </a:extLst>
          </p:cNvPr>
          <p:cNvSpPr>
            <a:spLocks noGrp="1"/>
          </p:cNvSpPr>
          <p:nvPr>
            <p:ph type="title"/>
          </p:nvPr>
        </p:nvSpPr>
        <p:spPr>
          <a:xfrm>
            <a:off x="457200" y="274638"/>
            <a:ext cx="8229600" cy="1143000"/>
          </a:xfrm>
        </p:spPr>
        <p:txBody>
          <a:bodyPr>
            <a:normAutofit/>
          </a:bodyPr>
          <a:lstStyle/>
          <a:p>
            <a:r>
              <a:rPr lang="en-US" dirty="0"/>
              <a:t>Coupling: The butterfly effect</a:t>
            </a:r>
          </a:p>
        </p:txBody>
      </p:sp>
      <p:sp>
        <p:nvSpPr>
          <p:cNvPr id="3" name="Content Placeholder 2">
            <a:extLst>
              <a:ext uri="{FF2B5EF4-FFF2-40B4-BE49-F238E27FC236}">
                <a16:creationId xmlns:a16="http://schemas.microsoft.com/office/drawing/2014/main" id="{F283C7B3-F92A-AA6C-6127-0E3103EA48E4}"/>
              </a:ext>
            </a:extLst>
          </p:cNvPr>
          <p:cNvSpPr>
            <a:spLocks noGrp="1"/>
          </p:cNvSpPr>
          <p:nvPr>
            <p:ph idx="1"/>
          </p:nvPr>
        </p:nvSpPr>
        <p:spPr>
          <a:xfrm>
            <a:off x="457200" y="1600200"/>
            <a:ext cx="8229600" cy="4525963"/>
          </a:xfrm>
        </p:spPr>
        <p:txBody>
          <a:bodyPr>
            <a:normAutofit fontScale="92500" lnSpcReduction="10000"/>
          </a:bodyPr>
          <a:lstStyle/>
          <a:p>
            <a:r>
              <a:rPr lang="en-US" dirty="0"/>
              <a:t>When software components are coupled:</a:t>
            </a:r>
          </a:p>
          <a:p>
            <a:pPr lvl="1"/>
            <a:r>
              <a:rPr lang="en-US" dirty="0"/>
              <a:t>Changes to one may require changes in another.</a:t>
            </a:r>
          </a:p>
          <a:p>
            <a:pPr lvl="1"/>
            <a:r>
              <a:rPr lang="en-US" dirty="0"/>
              <a:t>Changes to one may require building the entire project.</a:t>
            </a:r>
          </a:p>
          <a:p>
            <a:pPr lvl="1"/>
            <a:r>
              <a:rPr lang="en-US" dirty="0"/>
              <a:t>Bugs are difficult to isolate because the bug might have been caused by the original change or by any of the resulting changes.</a:t>
            </a:r>
          </a:p>
          <a:p>
            <a:pPr lvl="1"/>
            <a:r>
              <a:rPr lang="en-US" dirty="0"/>
              <a:t>Just like the compiler and linker need to build the whole project to make sure it is consistent, so also, programmers may need to download and read the whole project to understand one component.</a:t>
            </a:r>
          </a:p>
        </p:txBody>
      </p:sp>
    </p:spTree>
    <p:extLst>
      <p:ext uri="{BB962C8B-B14F-4D97-AF65-F5344CB8AC3E}">
        <p14:creationId xmlns:p14="http://schemas.microsoft.com/office/powerpoint/2010/main" val="309783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and Linker</a:t>
            </a:r>
          </a:p>
        </p:txBody>
      </p:sp>
      <p:sp>
        <p:nvSpPr>
          <p:cNvPr id="3" name="Content Placeholder 2"/>
          <p:cNvSpPr>
            <a:spLocks noGrp="1"/>
          </p:cNvSpPr>
          <p:nvPr>
            <p:ph idx="1"/>
          </p:nvPr>
        </p:nvSpPr>
        <p:spPr/>
        <p:txBody>
          <a:bodyPr>
            <a:normAutofit/>
          </a:bodyPr>
          <a:lstStyle/>
          <a:p>
            <a:r>
              <a:rPr lang="en-US" dirty="0"/>
              <a:t>The compiler converts a C/C++ file (also called a translation unit) to an object file. </a:t>
            </a:r>
          </a:p>
          <a:p>
            <a:r>
              <a:rPr lang="en-US" dirty="0"/>
              <a:t>Code in the object file may call functions and refer to external variables that are not defined in the same translation unit.</a:t>
            </a:r>
          </a:p>
          <a:p>
            <a:r>
              <a:rPr lang="en-US" dirty="0"/>
              <a:t>The compiler adds metadata to the object file that describes the symbols defined in the translation unit and the symbols referenced.</a:t>
            </a:r>
          </a:p>
        </p:txBody>
      </p:sp>
    </p:spTree>
    <p:extLst>
      <p:ext uri="{BB962C8B-B14F-4D97-AF65-F5344CB8AC3E}">
        <p14:creationId xmlns:p14="http://schemas.microsoft.com/office/powerpoint/2010/main" val="1249343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and Linker</a:t>
            </a:r>
          </a:p>
        </p:txBody>
      </p:sp>
      <p:sp>
        <p:nvSpPr>
          <p:cNvPr id="3" name="Content Placeholder 2"/>
          <p:cNvSpPr>
            <a:spLocks noGrp="1"/>
          </p:cNvSpPr>
          <p:nvPr>
            <p:ph idx="1"/>
          </p:nvPr>
        </p:nvSpPr>
        <p:spPr/>
        <p:txBody>
          <a:bodyPr>
            <a:normAutofit lnSpcReduction="10000"/>
          </a:bodyPr>
          <a:lstStyle/>
          <a:p>
            <a:r>
              <a:rPr lang="en-US" dirty="0"/>
              <a:t>The linker converts a set of object files (and libraries) and creates an image. </a:t>
            </a:r>
          </a:p>
          <a:p>
            <a:r>
              <a:rPr lang="en-US" dirty="0"/>
              <a:t>The image format is ELF on Linux and PE on Windows.</a:t>
            </a:r>
          </a:p>
          <a:p>
            <a:r>
              <a:rPr lang="en-US" dirty="0"/>
              <a:t>The linker resolves all symbols and updates call addresses.</a:t>
            </a:r>
          </a:p>
          <a:p>
            <a:r>
              <a:rPr lang="en-US" dirty="0"/>
              <a:t>The linker fails if there are multiple symbols with the same name or if there are missing symbols.</a:t>
            </a:r>
          </a:p>
        </p:txBody>
      </p:sp>
    </p:spTree>
    <p:extLst>
      <p:ext uri="{BB962C8B-B14F-4D97-AF65-F5344CB8AC3E}">
        <p14:creationId xmlns:p14="http://schemas.microsoft.com/office/powerpoint/2010/main" val="2900170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15DFC-D9B8-8ECA-E9EB-4B5F6F2989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5BF350-9ADE-EF60-C7BC-894909C301A3}"/>
              </a:ext>
            </a:extLst>
          </p:cNvPr>
          <p:cNvSpPr>
            <a:spLocks noGrp="1"/>
          </p:cNvSpPr>
          <p:nvPr>
            <p:ph type="title"/>
          </p:nvPr>
        </p:nvSpPr>
        <p:spPr/>
        <p:txBody>
          <a:bodyPr/>
          <a:lstStyle/>
          <a:p>
            <a:r>
              <a:rPr lang="en-US" dirty="0"/>
              <a:t>Libraries</a:t>
            </a:r>
          </a:p>
        </p:txBody>
      </p:sp>
      <p:sp>
        <p:nvSpPr>
          <p:cNvPr id="3" name="Content Placeholder 2">
            <a:extLst>
              <a:ext uri="{FF2B5EF4-FFF2-40B4-BE49-F238E27FC236}">
                <a16:creationId xmlns:a16="http://schemas.microsoft.com/office/drawing/2014/main" id="{18635CBD-35C5-E325-E7C8-7507BDAA14A7}"/>
              </a:ext>
            </a:extLst>
          </p:cNvPr>
          <p:cNvSpPr>
            <a:spLocks noGrp="1"/>
          </p:cNvSpPr>
          <p:nvPr>
            <p:ph idx="1"/>
          </p:nvPr>
        </p:nvSpPr>
        <p:spPr/>
        <p:txBody>
          <a:bodyPr>
            <a:normAutofit/>
          </a:bodyPr>
          <a:lstStyle/>
          <a:p>
            <a:r>
              <a:rPr lang="en-US" dirty="0"/>
              <a:t>We can define two types of libraries for C/C++</a:t>
            </a:r>
          </a:p>
          <a:p>
            <a:pPr lvl="1"/>
            <a:r>
              <a:rPr lang="en-US" dirty="0"/>
              <a:t>Static libraries</a:t>
            </a:r>
          </a:p>
          <a:p>
            <a:pPr lvl="2"/>
            <a:r>
              <a:rPr lang="en-US" dirty="0"/>
              <a:t>On Linux often called archives (extension .a)</a:t>
            </a:r>
          </a:p>
          <a:p>
            <a:pPr lvl="2"/>
            <a:r>
              <a:rPr lang="en-US" dirty="0"/>
              <a:t>On Windows often called libraries (extension .lib)</a:t>
            </a:r>
          </a:p>
          <a:p>
            <a:pPr lvl="1"/>
            <a:r>
              <a:rPr lang="en-US" dirty="0"/>
              <a:t>Dynamic libraries </a:t>
            </a:r>
          </a:p>
          <a:p>
            <a:pPr lvl="2"/>
            <a:r>
              <a:rPr lang="en-US" dirty="0"/>
              <a:t>On Linux called Shared Objects (extension .so)</a:t>
            </a:r>
          </a:p>
          <a:p>
            <a:pPr lvl="2"/>
            <a:r>
              <a:rPr lang="en-US" dirty="0"/>
              <a:t>On Windows called Dynamically Linked Library (or DLL with extension .</a:t>
            </a:r>
            <a:r>
              <a:rPr lang="en-US" dirty="0" err="1"/>
              <a:t>dll</a:t>
            </a:r>
            <a:r>
              <a:rPr lang="en-US" dirty="0"/>
              <a:t>)</a:t>
            </a:r>
          </a:p>
        </p:txBody>
      </p:sp>
    </p:spTree>
    <p:extLst>
      <p:ext uri="{BB962C8B-B14F-4D97-AF65-F5344CB8AC3E}">
        <p14:creationId xmlns:p14="http://schemas.microsoft.com/office/powerpoint/2010/main" val="236467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Libraries</a:t>
            </a:r>
          </a:p>
        </p:txBody>
      </p:sp>
      <p:sp>
        <p:nvSpPr>
          <p:cNvPr id="3" name="Content Placeholder 2"/>
          <p:cNvSpPr>
            <a:spLocks noGrp="1"/>
          </p:cNvSpPr>
          <p:nvPr>
            <p:ph idx="1"/>
          </p:nvPr>
        </p:nvSpPr>
        <p:spPr/>
        <p:txBody>
          <a:bodyPr>
            <a:normAutofit/>
          </a:bodyPr>
          <a:lstStyle/>
          <a:p>
            <a:r>
              <a:rPr lang="en-US" b="0" i="0" dirty="0">
                <a:solidFill>
                  <a:srgbClr val="374151"/>
                </a:solidFill>
                <a:effectLst/>
                <a:latin typeface="Söhne"/>
              </a:rPr>
              <a:t>An archive of compiled object files created by the linker. </a:t>
            </a:r>
          </a:p>
          <a:p>
            <a:r>
              <a:rPr lang="en-US" b="0" i="0" dirty="0">
                <a:solidFill>
                  <a:srgbClr val="374151"/>
                </a:solidFill>
                <a:effectLst/>
                <a:latin typeface="Söhne"/>
              </a:rPr>
              <a:t>Does not define a main (entry point)</a:t>
            </a:r>
          </a:p>
          <a:p>
            <a:r>
              <a:rPr lang="en-US" b="0" i="0" dirty="0">
                <a:solidFill>
                  <a:srgbClr val="374151"/>
                </a:solidFill>
                <a:effectLst/>
                <a:latin typeface="Söhne"/>
              </a:rPr>
              <a:t>The linker does not resolve symbols for the library</a:t>
            </a:r>
            <a:r>
              <a:rPr lang="en-US" dirty="0">
                <a:solidFill>
                  <a:srgbClr val="374151"/>
                </a:solidFill>
                <a:latin typeface="Söhne"/>
              </a:rPr>
              <a:t> (some symbols may remain unresolved)</a:t>
            </a:r>
            <a:endParaRPr lang="en-US" b="0" i="0" dirty="0">
              <a:solidFill>
                <a:srgbClr val="374151"/>
              </a:solidFill>
              <a:effectLst/>
              <a:latin typeface="Söhne"/>
            </a:endParaRPr>
          </a:p>
          <a:p>
            <a:r>
              <a:rPr lang="en-US" dirty="0">
                <a:solidFill>
                  <a:srgbClr val="374151"/>
                </a:solidFill>
                <a:latin typeface="Söhne"/>
              </a:rPr>
              <a:t>When linked to an executable, the linker resolves all the symbols of all object files and libraries together.</a:t>
            </a:r>
          </a:p>
        </p:txBody>
      </p:sp>
    </p:spTree>
    <p:extLst>
      <p:ext uri="{BB962C8B-B14F-4D97-AF65-F5344CB8AC3E}">
        <p14:creationId xmlns:p14="http://schemas.microsoft.com/office/powerpoint/2010/main" val="1222365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7C966-5E3D-BD5A-CA30-13272CCFF6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7E71A3-133A-CF44-06A5-72828DD6E157}"/>
              </a:ext>
            </a:extLst>
          </p:cNvPr>
          <p:cNvSpPr>
            <a:spLocks noGrp="1"/>
          </p:cNvSpPr>
          <p:nvPr>
            <p:ph type="title"/>
          </p:nvPr>
        </p:nvSpPr>
        <p:spPr/>
        <p:txBody>
          <a:bodyPr/>
          <a:lstStyle/>
          <a:p>
            <a:r>
              <a:rPr lang="en-US" dirty="0"/>
              <a:t>Static Libraries: Pros and Cons</a:t>
            </a:r>
          </a:p>
        </p:txBody>
      </p:sp>
      <p:sp>
        <p:nvSpPr>
          <p:cNvPr id="3" name="Content Placeholder 2">
            <a:extLst>
              <a:ext uri="{FF2B5EF4-FFF2-40B4-BE49-F238E27FC236}">
                <a16:creationId xmlns:a16="http://schemas.microsoft.com/office/drawing/2014/main" id="{DF60FA4A-F554-3DD2-9B61-40E9E894D269}"/>
              </a:ext>
            </a:extLst>
          </p:cNvPr>
          <p:cNvSpPr>
            <a:spLocks noGrp="1"/>
          </p:cNvSpPr>
          <p:nvPr>
            <p:ph idx="1"/>
          </p:nvPr>
        </p:nvSpPr>
        <p:spPr/>
        <p:txBody>
          <a:bodyPr>
            <a:normAutofit fontScale="92500" lnSpcReduction="20000"/>
          </a:bodyPr>
          <a:lstStyle/>
          <a:p>
            <a:r>
              <a:rPr lang="en-US" b="0" i="0" dirty="0">
                <a:solidFill>
                  <a:srgbClr val="374151"/>
                </a:solidFill>
                <a:effectLst/>
                <a:latin typeface="Söhne"/>
              </a:rPr>
              <a:t>Pros:</a:t>
            </a:r>
            <a:endParaRPr lang="en-US" dirty="0">
              <a:solidFill>
                <a:srgbClr val="374151"/>
              </a:solidFill>
              <a:latin typeface="Söhne"/>
            </a:endParaRPr>
          </a:p>
          <a:p>
            <a:pPr lvl="1"/>
            <a:r>
              <a:rPr lang="en-US" dirty="0">
                <a:solidFill>
                  <a:srgbClr val="374151"/>
                </a:solidFill>
                <a:latin typeface="Söhne"/>
              </a:rPr>
              <a:t>Code organization</a:t>
            </a:r>
          </a:p>
          <a:p>
            <a:pPr lvl="1"/>
            <a:r>
              <a:rPr lang="en-US" dirty="0">
                <a:solidFill>
                  <a:srgbClr val="374151"/>
                </a:solidFill>
                <a:latin typeface="Söhne"/>
              </a:rPr>
              <a:t>Reduced build time</a:t>
            </a:r>
          </a:p>
          <a:p>
            <a:pPr lvl="1"/>
            <a:r>
              <a:rPr lang="en-US" dirty="0">
                <a:solidFill>
                  <a:srgbClr val="374151"/>
                </a:solidFill>
                <a:latin typeface="Söhne"/>
              </a:rPr>
              <a:t>Hiding implementations from non-IDA-experts</a:t>
            </a:r>
          </a:p>
          <a:p>
            <a:r>
              <a:rPr lang="en-US" dirty="0">
                <a:solidFill>
                  <a:srgbClr val="374151"/>
                </a:solidFill>
                <a:latin typeface="Söhne"/>
              </a:rPr>
              <a:t>Cons</a:t>
            </a:r>
          </a:p>
          <a:p>
            <a:pPr lvl="1"/>
            <a:r>
              <a:rPr lang="en-US" dirty="0">
                <a:solidFill>
                  <a:srgbClr val="374151"/>
                </a:solidFill>
                <a:latin typeface="Söhne"/>
              </a:rPr>
              <a:t>Dependency requirements leak out of the library.</a:t>
            </a:r>
          </a:p>
          <a:p>
            <a:pPr lvl="1"/>
            <a:r>
              <a:rPr lang="en-US" dirty="0">
                <a:solidFill>
                  <a:srgbClr val="374151"/>
                </a:solidFill>
                <a:latin typeface="Söhne"/>
              </a:rPr>
              <a:t>All symbols in a static library are exported (no encapsulation)</a:t>
            </a:r>
          </a:p>
          <a:p>
            <a:pPr lvl="1"/>
            <a:r>
              <a:rPr lang="en-US" dirty="0">
                <a:solidFill>
                  <a:srgbClr val="374151"/>
                </a:solidFill>
                <a:latin typeface="Söhne"/>
              </a:rPr>
              <a:t>Each executable image that uses the library contains its own copy of the library (no savings in disk or memory footprint)</a:t>
            </a:r>
          </a:p>
          <a:p>
            <a:pPr lvl="1"/>
            <a:endParaRPr lang="en-US" dirty="0">
              <a:solidFill>
                <a:srgbClr val="374151"/>
              </a:solidFill>
              <a:latin typeface="Söhne"/>
            </a:endParaRPr>
          </a:p>
          <a:p>
            <a:endParaRPr lang="en-US" dirty="0">
              <a:solidFill>
                <a:srgbClr val="374151"/>
              </a:solidFill>
              <a:latin typeface="Söhne"/>
            </a:endParaRPr>
          </a:p>
        </p:txBody>
      </p:sp>
    </p:spTree>
    <p:extLst>
      <p:ext uri="{BB962C8B-B14F-4D97-AF65-F5344CB8AC3E}">
        <p14:creationId xmlns:p14="http://schemas.microsoft.com/office/powerpoint/2010/main" val="16913973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2123</TotalTime>
  <Words>2072</Words>
  <Application>Microsoft Office PowerPoint</Application>
  <PresentationFormat>On-screen Show (4:3)</PresentationFormat>
  <Paragraphs>186</Paragraphs>
  <Slides>25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Aptos</vt:lpstr>
      <vt:lpstr>Arial</vt:lpstr>
      <vt:lpstr>Calibri</vt:lpstr>
      <vt:lpstr>Söhne</vt:lpstr>
      <vt:lpstr>Office Theme</vt:lpstr>
      <vt:lpstr>Applying decoupling to design, compilation, link and run time </vt:lpstr>
      <vt:lpstr>Overview</vt:lpstr>
      <vt:lpstr>Agenda</vt:lpstr>
      <vt:lpstr>Coupling: The butterfly effect</vt:lpstr>
      <vt:lpstr>Compiler and Linker</vt:lpstr>
      <vt:lpstr>Compiler and Linker</vt:lpstr>
      <vt:lpstr>Libraries</vt:lpstr>
      <vt:lpstr>Static Libraries</vt:lpstr>
      <vt:lpstr>Static Libraries: Pros and Cons</vt:lpstr>
      <vt:lpstr>Shared Objects</vt:lpstr>
      <vt:lpstr>Dynamically Linked Libraries</vt:lpstr>
      <vt:lpstr>Shared Objects: Pros</vt:lpstr>
      <vt:lpstr>Shared Objects Cons</vt:lpstr>
      <vt:lpstr>Techniques to reduce coupling</vt:lpstr>
      <vt:lpstr>Apply the SRP</vt:lpstr>
      <vt:lpstr>Programming to an API (visibility)</vt:lpstr>
      <vt:lpstr>Prefer Composition over Inheritance</vt:lpstr>
      <vt:lpstr>The pimpl idiom</vt:lpstr>
      <vt:lpstr>Programming by Interface</vt:lpstr>
      <vt:lpstr>What is an interface?</vt:lpstr>
      <vt:lpstr>Decoupled linking with Shared Objects</vt:lpstr>
      <vt:lpstr>Decoupling at run time</vt:lpstr>
      <vt:lpstr>Dynamic loading and plugins</vt:lpstr>
      <vt:lpstr>Dynamic Linking vs Loading</vt:lpstr>
      <vt:lpstr>Header Organization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Sackstein</dc:creator>
  <cp:lastModifiedBy>David Sackstein</cp:lastModifiedBy>
  <cp:revision>704</cp:revision>
  <dcterms:created xsi:type="dcterms:W3CDTF">2018-03-26T13:04:32Z</dcterms:created>
  <dcterms:modified xsi:type="dcterms:W3CDTF">2025-07-14T21:21:39Z</dcterms:modified>
</cp:coreProperties>
</file>