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7" r:id="rId3"/>
    <p:sldId id="300" r:id="rId4"/>
    <p:sldId id="297" r:id="rId5"/>
    <p:sldId id="291" r:id="rId6"/>
    <p:sldId id="294" r:id="rId7"/>
    <p:sldId id="292" r:id="rId8"/>
    <p:sldId id="293" r:id="rId9"/>
    <p:sldId id="301" r:id="rId10"/>
    <p:sldId id="298" r:id="rId11"/>
    <p:sldId id="299" r:id="rId12"/>
    <p:sldId id="296" r:id="rId13"/>
    <p:sldId id="29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4" autoAdjust="0"/>
    <p:restoredTop sz="78692" autoAdjust="0"/>
  </p:normalViewPr>
  <p:slideViewPr>
    <p:cSldViewPr>
      <p:cViewPr varScale="1">
        <p:scale>
          <a:sx n="73" d="100"/>
          <a:sy n="73" d="100"/>
        </p:scale>
        <p:origin x="1061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73CF2-9D3B-4AA9-832B-968C6A53CE3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6DC5-1049-46C3-9CC2-51A93323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C7DEC-2281-2551-95D1-DB17D4E26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AEA90-42F6-DF63-317D-39DE09831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A9182-0B83-9DB4-D974-42B8E4B01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D84D4-509E-DA9B-2233-5EBE4105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7C3E1-C786-D5B0-FA4B-6884ECE7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4B1D31-C09F-9DA7-4FBD-A54A10286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57442-C0EC-8995-91E5-89D0D7514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AF45-CDB3-1A8F-5103-90DF17DC9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4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0D764-EAD3-8AD7-7B65-28438A85D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9E903-0A87-711B-3926-4ACD785B1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41E89-471A-56BB-75BA-6BD2DA384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32E6-34DE-649F-AC1F-52118BDF1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152A-15F8-3DB0-1FF1-BAC70BBEA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41C88-BDC7-B8B6-6E6E-A4B533388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3F994-E649-AAF2-1442-572F9CD92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B8F9-4CC3-90C2-2ED2-E01861753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davids\Documents\Courses\Zeus\code_churn_animation.mp4" TargetMode="External"/><Relationship Id="rId1" Type="http://schemas.microsoft.com/office/2007/relationships/media" Target="file:///C:\Users\davids\Documents\Courses\Zeus\code_churn_animation.mp4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davids\Documents\Courses\Zeus\code_churn_variable_animation.mp4" TargetMode="External"/><Relationship Id="rId1" Type="http://schemas.microsoft.com/office/2007/relationships/media" Target="file:///C:\Users\davids\Documents\Courses\Zeus\code_churn_variable_animation.mp4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How to Improve Legacy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Sackstein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9E1CC-6EFC-7E09-DFF0-3F43E87F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94C9-1D41-2BF5-10EF-31C2D963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Sprout</a:t>
            </a:r>
            <a:r>
              <a:rPr lang="fr-FR" dirty="0"/>
              <a:t> Method or </a:t>
            </a:r>
            <a:r>
              <a:rPr lang="fr-FR" dirty="0" err="1"/>
              <a:t>Sprout</a:t>
            </a:r>
            <a:r>
              <a:rPr lang="fr-FR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0F39-F653-DF55-D65B-7525397B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Create</a:t>
            </a:r>
            <a:r>
              <a:rPr lang="fr-FR" dirty="0"/>
              <a:t> new </a:t>
            </a:r>
            <a:r>
              <a:rPr lang="fr-FR" dirty="0" err="1"/>
              <a:t>functionality</a:t>
            </a:r>
            <a:r>
              <a:rPr lang="fr-FR" dirty="0"/>
              <a:t> in a new </a:t>
            </a:r>
            <a:r>
              <a:rPr lang="fr-FR" dirty="0" err="1"/>
              <a:t>method</a:t>
            </a:r>
            <a:r>
              <a:rPr lang="fr-FR" dirty="0"/>
              <a:t> or class.</a:t>
            </a:r>
          </a:p>
          <a:p>
            <a:r>
              <a:rPr lang="fr-FR" dirty="0"/>
              <a:t>Do not copy the style and </a:t>
            </a:r>
            <a:r>
              <a:rPr lang="fr-FR" dirty="0" err="1"/>
              <a:t>fallacies</a:t>
            </a:r>
            <a:r>
              <a:rPr lang="fr-FR" dirty="0"/>
              <a:t> of the </a:t>
            </a:r>
            <a:r>
              <a:rPr lang="fr-FR" dirty="0" err="1"/>
              <a:t>legacy</a:t>
            </a:r>
            <a:r>
              <a:rPr lang="fr-FR" dirty="0"/>
              <a:t> code. </a:t>
            </a:r>
            <a:r>
              <a:rPr lang="en-US" dirty="0"/>
              <a:t>Don’t mimic just for consistency.</a:t>
            </a:r>
            <a:endParaRPr lang="fr-FR" dirty="0"/>
          </a:p>
          <a:p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a few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legacy</a:t>
            </a:r>
            <a:r>
              <a:rPr lang="fr-FR" dirty="0"/>
              <a:t> code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can the new code.</a:t>
            </a:r>
          </a:p>
          <a:p>
            <a:r>
              <a:rPr lang="fr-FR" dirty="0" err="1"/>
              <a:t>Demonstrate</a:t>
            </a:r>
            <a:r>
              <a:rPr lang="fr-FR" dirty="0"/>
              <a:t> in a </a:t>
            </a:r>
            <a:r>
              <a:rPr lang="fr-FR" dirty="0" err="1"/>
              <a:t>review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The changes to the </a:t>
            </a:r>
            <a:r>
              <a:rPr lang="fr-FR" dirty="0" err="1"/>
              <a:t>existing</a:t>
            </a:r>
            <a:r>
              <a:rPr lang="fr-FR" dirty="0"/>
              <a:t> code </a:t>
            </a:r>
            <a:r>
              <a:rPr lang="fr-FR" dirty="0" err="1"/>
              <a:t>were</a:t>
            </a:r>
            <a:r>
              <a:rPr lang="fr-FR" dirty="0"/>
              <a:t> minimal</a:t>
            </a:r>
          </a:p>
          <a:p>
            <a:pPr lvl="1"/>
            <a:r>
              <a:rPr lang="fr-FR" dirty="0"/>
              <a:t>The new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56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2A53-1E9C-550A-43F7-5C12873A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8637-15A0-D982-C3FF-2CC3CEA6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 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1613-F6F4-4864-3B92-D215A857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The public APIs are not </a:t>
            </a:r>
            <a:r>
              <a:rPr lang="fr-FR" dirty="0" err="1"/>
              <a:t>well-defined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run a test </a:t>
            </a:r>
            <a:r>
              <a:rPr lang="fr-FR" dirty="0" err="1"/>
              <a:t>that</a:t>
            </a:r>
            <a:r>
              <a:rPr lang="fr-FR" dirty="0"/>
              <a:t> calls </a:t>
            </a:r>
            <a:r>
              <a:rPr lang="fr-FR" dirty="0" err="1"/>
              <a:t>them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For instance,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called</a:t>
            </a:r>
            <a:r>
              <a:rPr lang="fr-FR" dirty="0"/>
              <a:t> in </a:t>
            </a:r>
            <a:r>
              <a:rPr lang="fr-FR" dirty="0" err="1"/>
              <a:t>varying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parts of the system</a:t>
            </a:r>
          </a:p>
          <a:p>
            <a:r>
              <a:rPr lang="fr-FR" dirty="0"/>
              <a:t>There are hard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not </a:t>
            </a:r>
            <a:r>
              <a:rPr lang="fr-FR" dirty="0" err="1"/>
              <a:t>conducive</a:t>
            </a:r>
            <a:r>
              <a:rPr lang="fr-FR" dirty="0"/>
              <a:t> to </a:t>
            </a:r>
            <a:r>
              <a:rPr lang="fr-FR" dirty="0" err="1"/>
              <a:t>testing</a:t>
            </a:r>
            <a:r>
              <a:rPr lang="fr-FR" dirty="0"/>
              <a:t>, for instance:</a:t>
            </a:r>
          </a:p>
          <a:p>
            <a:pPr lvl="1"/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not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tests (e.g. </a:t>
            </a:r>
            <a:r>
              <a:rPr lang="fr-FR" dirty="0" err="1"/>
              <a:t>database</a:t>
            </a:r>
            <a:r>
              <a:rPr lang="fr-FR" dirty="0"/>
              <a:t> and network </a:t>
            </a:r>
            <a:r>
              <a:rPr lang="fr-FR" dirty="0" err="1"/>
              <a:t>devices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not </a:t>
            </a:r>
            <a:r>
              <a:rPr lang="fr-FR" dirty="0" err="1"/>
              <a:t>deterministic</a:t>
            </a:r>
            <a:r>
              <a:rPr lang="fr-FR" dirty="0"/>
              <a:t> (</a:t>
            </a:r>
            <a:r>
              <a:rPr lang="fr-FR" dirty="0" err="1"/>
              <a:t>making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tests not </a:t>
            </a:r>
            <a:r>
              <a:rPr lang="fr-FR" dirty="0" err="1"/>
              <a:t>repeatable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516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F0B6C-8606-56C7-7C02-BDA326AE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08E-A2BE-2943-824A-693CA06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unclear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F148-D1BF-4C3D-4B06-6B139E57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Write Characterization Tests</a:t>
            </a:r>
          </a:p>
          <a:p>
            <a:pPr lvl="1"/>
            <a:r>
              <a:rPr lang="en-US" dirty="0"/>
              <a:t>A test that runs the code and captures its current behavior. </a:t>
            </a:r>
          </a:p>
          <a:p>
            <a:pPr lvl="1"/>
            <a:r>
              <a:rPr lang="en-US" dirty="0"/>
              <a:t>The behavior should be a part of the system that would certainly change if the system functionality were changed. 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Define an interface for a logger.</a:t>
            </a:r>
          </a:p>
          <a:p>
            <a:pPr lvl="1"/>
            <a:r>
              <a:rPr lang="en-US" dirty="0"/>
              <a:t>Make a minimal change to the code to inject the logger.</a:t>
            </a:r>
          </a:p>
          <a:p>
            <a:pPr lvl="1"/>
            <a:r>
              <a:rPr lang="en-US" dirty="0"/>
              <a:t>Inject an implementation that records all logs to a file.</a:t>
            </a:r>
          </a:p>
          <a:p>
            <a:pPr lvl="1"/>
            <a:r>
              <a:rPr lang="en-US" dirty="0"/>
              <a:t>Run the code and verify that the recorded logs did not change.</a:t>
            </a:r>
          </a:p>
          <a:p>
            <a:pPr lvl="1"/>
            <a:r>
              <a:rPr lang="en-US" dirty="0"/>
              <a:t>This can be done in a non-test environment at first</a:t>
            </a:r>
          </a:p>
        </p:txBody>
      </p:sp>
    </p:spTree>
    <p:extLst>
      <p:ext uri="{BB962C8B-B14F-4D97-AF65-F5344CB8AC3E}">
        <p14:creationId xmlns:p14="http://schemas.microsoft.com/office/powerpoint/2010/main" val="366095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6A228-B5EA-8B01-A166-A6D0125E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D577-BFE9-7F3D-AE8B-4F0DA05D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hard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D169-09AA-C323-10EA-3D0E6909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Mocks and stubs will help here:</a:t>
            </a:r>
          </a:p>
          <a:p>
            <a:pPr lvl="1"/>
            <a:r>
              <a:rPr lang="en-US" dirty="0"/>
              <a:t>Inject interfaces to constructors</a:t>
            </a:r>
          </a:p>
          <a:p>
            <a:pPr lvl="1"/>
            <a:r>
              <a:rPr lang="en-US" dirty="0"/>
              <a:t>Replace the hard dependencies with simple mocks that allow the tests to run.</a:t>
            </a:r>
          </a:p>
        </p:txBody>
      </p:sp>
    </p:spTree>
    <p:extLst>
      <p:ext uri="{BB962C8B-B14F-4D97-AF65-F5344CB8AC3E}">
        <p14:creationId xmlns:p14="http://schemas.microsoft.com/office/powerpoint/2010/main" val="416216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Module 1 presents the principles, but how are those principles applied in practice?</a:t>
            </a:r>
          </a:p>
          <a:p>
            <a:r>
              <a:rPr lang="en-US" dirty="0"/>
              <a:t>In Module 2 we learned that one of the benefits of tests is that they reduce the risks involved in refactoring existing code.</a:t>
            </a:r>
          </a:p>
          <a:p>
            <a:r>
              <a:rPr lang="en-US" dirty="0"/>
              <a:t>But legacy code often has no tests - so refactoring may easily introduce bugs. Worse, code with no tests is often not testable, that is, we must refactor it in order to enable us to introduce tests.</a:t>
            </a:r>
          </a:p>
          <a:p>
            <a:r>
              <a:rPr lang="en-US" dirty="0"/>
              <a:t>This vicious cycle often leads to stagnation, and over time, bad code degrades further, becoming increasingly brittle and harder to maintain.</a:t>
            </a:r>
          </a:p>
          <a:p>
            <a:r>
              <a:rPr lang="en-US" dirty="0"/>
              <a:t>The recommended approach in such cases is to make incremental changes. Adding a test, doing some refactoring and then adding more tests.</a:t>
            </a:r>
          </a:p>
          <a:p>
            <a:r>
              <a:rPr lang="en-US" dirty="0"/>
              <a:t>This module is a coding demonstration, which begins with a working project which has issues.</a:t>
            </a:r>
          </a:p>
          <a:p>
            <a:r>
              <a:rPr lang="en-US" dirty="0"/>
              <a:t>In an open discussion, we will identify the issues and then I will demonstrate the incremental approach to resolving them.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7828B-06FA-6B15-0F43-36E7F39B0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3588-3778-A469-0ED6-9FCCEFD0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3575-C14A-F16B-CB52-70B5BAF9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Problems with legacy code</a:t>
            </a:r>
          </a:p>
          <a:p>
            <a:r>
              <a:rPr lang="fr-FR" dirty="0"/>
              <a:t>Evolution of </a:t>
            </a:r>
            <a:r>
              <a:rPr lang="fr-FR" dirty="0" err="1"/>
              <a:t>legacy</a:t>
            </a:r>
            <a:r>
              <a:rPr lang="fr-FR" dirty="0"/>
              <a:t> code</a:t>
            </a:r>
          </a:p>
          <a:p>
            <a:r>
              <a:rPr lang="fr-FR" dirty="0"/>
              <a:t>How to </a:t>
            </a:r>
            <a:r>
              <a:rPr lang="fr-FR" dirty="0" err="1"/>
              <a:t>make</a:t>
            </a:r>
            <a:r>
              <a:rPr lang="fr-FR" dirty="0"/>
              <a:t> minimal changes</a:t>
            </a:r>
          </a:p>
          <a:p>
            <a:r>
              <a:rPr lang="fr-FR" dirty="0"/>
              <a:t>How to test code </a:t>
            </a:r>
            <a:r>
              <a:rPr lang="fr-FR" dirty="0" err="1"/>
              <a:t>without</a:t>
            </a:r>
            <a:r>
              <a:rPr lang="fr-FR" dirty="0"/>
              <a:t> a </a:t>
            </a:r>
            <a:r>
              <a:rPr lang="fr-FR" dirty="0" err="1"/>
              <a:t>clear</a:t>
            </a:r>
            <a:r>
              <a:rPr lang="fr-FR" dirty="0"/>
              <a:t> API</a:t>
            </a:r>
          </a:p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tests </a:t>
            </a:r>
            <a:r>
              <a:rPr lang="fr-FR" dirty="0" err="1"/>
              <a:t>incrementally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3F2B-2FE2-0716-687A-9F82AB9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 on this Topic</a:t>
            </a:r>
          </a:p>
        </p:txBody>
      </p:sp>
      <p:pic>
        <p:nvPicPr>
          <p:cNvPr id="1026" name="Picture 2" descr="Working Effectively with Legacy Code">
            <a:extLst>
              <a:ext uri="{FF2B5EF4-FFF2-40B4-BE49-F238E27FC236}">
                <a16:creationId xmlns:a16="http://schemas.microsoft.com/office/drawing/2014/main" id="{007C6576-3389-4961-E008-C76CB1DBD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26" y="1600200"/>
            <a:ext cx="341614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0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F2C-28C2-E91A-C26E-04E0A5A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F81-9676-C6BF-E92E-12FF2D2D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Legacy code is often over complex due to </a:t>
            </a:r>
            <a:r>
              <a:rPr lang="en-US" strike="sngStrike" dirty="0"/>
              <a:t>quick and</a:t>
            </a:r>
            <a:r>
              <a:rPr lang="en-US" dirty="0"/>
              <a:t> dirty changes made over time resulting in:</a:t>
            </a:r>
          </a:p>
          <a:p>
            <a:pPr lvl="1"/>
            <a:r>
              <a:rPr lang="en-US" dirty="0"/>
              <a:t>Highly coupled components</a:t>
            </a:r>
          </a:p>
          <a:p>
            <a:pPr lvl="1"/>
            <a:r>
              <a:rPr lang="en-US" dirty="0"/>
              <a:t>Violations of the Single Responsibility Principle</a:t>
            </a:r>
          </a:p>
          <a:p>
            <a:pPr lvl="1"/>
            <a:r>
              <a:rPr lang="en-US" dirty="0"/>
              <a:t>Violations of encapsulation</a:t>
            </a:r>
          </a:p>
          <a:p>
            <a:pPr lvl="1"/>
            <a:r>
              <a:rPr lang="en-US" dirty="0"/>
              <a:t>Inheritance all over the place</a:t>
            </a:r>
          </a:p>
          <a:p>
            <a:r>
              <a:rPr lang="en-US" dirty="0"/>
              <a:t>Our manager will not let us change legacy code because “If it works, don’t fix it”</a:t>
            </a:r>
          </a:p>
          <a:p>
            <a:r>
              <a:rPr lang="en-US" dirty="0"/>
              <a:t>Legacy code typically does not have tests so we can’t safely change it, anyway.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A17D-5C06-DCF2-F188-501DDC9CC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49FC-DFD8-DD5E-4520-187E305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511F-8F23-6DD2-4A59-DDCDFCD9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Betty </a:t>
            </a:r>
            <a:r>
              <a:rPr lang="fr-FR" dirty="0" err="1"/>
              <a:t>bought</a:t>
            </a:r>
            <a:r>
              <a:rPr lang="fr-FR" dirty="0"/>
              <a:t> a bit of butter but the butter </a:t>
            </a:r>
            <a:r>
              <a:rPr lang="fr-FR" dirty="0" err="1"/>
              <a:t>was</a:t>
            </a:r>
            <a:r>
              <a:rPr lang="fr-FR" dirty="0"/>
              <a:t> bitter,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bought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bit of butter, put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bitter butter, and made the bitter butter </a:t>
            </a:r>
            <a:r>
              <a:rPr lang="fr-FR" dirty="0" err="1"/>
              <a:t>better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legacy</a:t>
            </a:r>
            <a:r>
              <a:rPr lang="fr-FR" dirty="0"/>
              <a:t> code </a:t>
            </a:r>
            <a:r>
              <a:rPr lang="fr-FR" dirty="0" err="1"/>
              <a:t>is</a:t>
            </a:r>
            <a:r>
              <a:rPr lang="fr-FR" dirty="0"/>
              <a:t> bitter,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new code, </a:t>
            </a:r>
            <a:r>
              <a:rPr lang="fr-FR" dirty="0" err="1"/>
              <a:t>with</a:t>
            </a:r>
            <a:r>
              <a:rPr lang="fr-FR" dirty="0"/>
              <a:t> tests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adheres</a:t>
            </a:r>
            <a:r>
              <a:rPr lang="fr-FR" dirty="0"/>
              <a:t> to the </a:t>
            </a:r>
            <a:r>
              <a:rPr lang="fr-FR" dirty="0" err="1"/>
              <a:t>principles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learning</a:t>
            </a:r>
            <a:r>
              <a:rPr lang="fr-FR" dirty="0"/>
              <a:t>, and </a:t>
            </a:r>
            <a:r>
              <a:rPr lang="fr-FR" dirty="0" err="1"/>
              <a:t>your</a:t>
            </a:r>
            <a:r>
              <a:rPr lang="fr-FR" dirty="0"/>
              <a:t> code base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incrementally</a:t>
            </a:r>
            <a:r>
              <a:rPr lang="fr-FR" dirty="0"/>
              <a:t> </a:t>
            </a:r>
            <a:r>
              <a:rPr lang="fr-FR" dirty="0" err="1"/>
              <a:t>improve</a:t>
            </a:r>
            <a:r>
              <a:rPr lang="fr-FR" dirty="0"/>
              <a:t>.</a:t>
            </a:r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the </a:t>
            </a:r>
            <a:r>
              <a:rPr lang="fr-FR" dirty="0" err="1"/>
              <a:t>churn</a:t>
            </a:r>
            <a:r>
              <a:rPr lang="fr-FR" dirty="0"/>
              <a:t> (rate of change) of code </a:t>
            </a:r>
            <a:r>
              <a:rPr lang="fr-FR" dirty="0" err="1"/>
              <a:t>decreases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time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year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of the code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change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new code.</a:t>
            </a:r>
          </a:p>
          <a:p>
            <a:r>
              <a:rPr lang="fr-FR" dirty="0"/>
              <a:t>The challenge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/>
              <a:t>that</a:t>
            </a:r>
            <a:r>
              <a:rPr lang="fr-FR" dirty="0"/>
              <a:t> the changes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preserve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485F-DF97-51B1-F54A-A074DF53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of </a:t>
            </a:r>
            <a:r>
              <a:rPr lang="fr-FR" dirty="0" err="1"/>
              <a:t>Legacy</a:t>
            </a:r>
            <a:r>
              <a:rPr lang="fr-FR" dirty="0"/>
              <a:t> Code</a:t>
            </a:r>
            <a:endParaRPr lang="en-US" dirty="0"/>
          </a:p>
        </p:txBody>
      </p:sp>
      <p:pic>
        <p:nvPicPr>
          <p:cNvPr id="6" name="code_churn_animation">
            <a:hlinkClick r:id="" action="ppaction://media"/>
            <a:extLst>
              <a:ext uri="{FF2B5EF4-FFF2-40B4-BE49-F238E27FC236}">
                <a16:creationId xmlns:a16="http://schemas.microsoft.com/office/drawing/2014/main" id="{54519A68-A27D-6962-04FC-60AAFC1225A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76224" y="1385888"/>
            <a:ext cx="9572624" cy="4786312"/>
          </a:xfrm>
        </p:spPr>
      </p:pic>
    </p:spTree>
    <p:extLst>
      <p:ext uri="{BB962C8B-B14F-4D97-AF65-F5344CB8AC3E}">
        <p14:creationId xmlns:p14="http://schemas.microsoft.com/office/powerpoint/2010/main" val="19507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0363-F278-F8C1-5EAE-04F7BEDC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B45F-CF3C-C0D7-BBCC-296686A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of </a:t>
            </a:r>
            <a:r>
              <a:rPr lang="fr-FR" dirty="0" err="1"/>
              <a:t>Legacy</a:t>
            </a:r>
            <a:r>
              <a:rPr lang="fr-FR" dirty="0"/>
              <a:t> Code</a:t>
            </a:r>
            <a:endParaRPr lang="en-US" dirty="0"/>
          </a:p>
        </p:txBody>
      </p:sp>
      <p:pic>
        <p:nvPicPr>
          <p:cNvPr id="5" name="code_churn_variable_animation">
            <a:hlinkClick r:id="" action="ppaction://media"/>
            <a:extLst>
              <a:ext uri="{FF2B5EF4-FFF2-40B4-BE49-F238E27FC236}">
                <a16:creationId xmlns:a16="http://schemas.microsoft.com/office/drawing/2014/main" id="{0182123D-B92E-D086-C828-EFCBB78EAA4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04800" y="1371600"/>
            <a:ext cx="9629776" cy="4814888"/>
          </a:xfrm>
        </p:spPr>
      </p:pic>
    </p:spTree>
    <p:extLst>
      <p:ext uri="{BB962C8B-B14F-4D97-AF65-F5344CB8AC3E}">
        <p14:creationId xmlns:p14="http://schemas.microsoft.com/office/powerpoint/2010/main" val="129585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8A4C-CDF3-6382-94CA-AACAED4BF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94C1-1410-A2FD-EEF2-E074A872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8FA9-2321-D757-6BBD-9D69B221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approach is not to rewrite legacy code</a:t>
            </a:r>
          </a:p>
          <a:p>
            <a:r>
              <a:rPr lang="en-US" dirty="0"/>
              <a:t>There is generally no need, the older it is:</a:t>
            </a:r>
          </a:p>
          <a:p>
            <a:pPr lvl="1"/>
            <a:r>
              <a:rPr lang="en-US" dirty="0"/>
              <a:t>The need to maintain it decreases</a:t>
            </a:r>
          </a:p>
          <a:p>
            <a:pPr lvl="1"/>
            <a:r>
              <a:rPr lang="en-US" dirty="0"/>
              <a:t>The probability of breaking it increases.</a:t>
            </a:r>
          </a:p>
          <a:p>
            <a:r>
              <a:rPr lang="en-US" dirty="0"/>
              <a:t>Make small incremental changes. </a:t>
            </a:r>
          </a:p>
          <a:p>
            <a:r>
              <a:rPr lang="en-US" dirty="0"/>
              <a:t>Add a test, do some refactoring </a:t>
            </a:r>
          </a:p>
          <a:p>
            <a:r>
              <a:rPr lang="en-US" dirty="0"/>
              <a:t>Add more tests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7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738</Words>
  <Application>Microsoft Office PowerPoint</Application>
  <PresentationFormat>On-screen Show (4:3)</PresentationFormat>
  <Paragraphs>73</Paragraphs>
  <Slides>13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How to Improve Legacy Code</vt:lpstr>
      <vt:lpstr>Overview</vt:lpstr>
      <vt:lpstr>Agenda</vt:lpstr>
      <vt:lpstr>Recommended Book on this Topic</vt:lpstr>
      <vt:lpstr>Problems with Legacy Code</vt:lpstr>
      <vt:lpstr>Working with Legacy Code</vt:lpstr>
      <vt:lpstr>Evolution of Legacy Code</vt:lpstr>
      <vt:lpstr>Evolution of Legacy Code</vt:lpstr>
      <vt:lpstr>General Approach</vt:lpstr>
      <vt:lpstr>Sprout Method or Sprout Class</vt:lpstr>
      <vt:lpstr>Difficulties writing tests</vt:lpstr>
      <vt:lpstr>Addressing unclear APIs</vt:lpstr>
      <vt:lpstr>Addressing hard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820</cp:revision>
  <dcterms:created xsi:type="dcterms:W3CDTF">2018-03-26T13:04:32Z</dcterms:created>
  <dcterms:modified xsi:type="dcterms:W3CDTF">2025-07-12T20:49:33Z</dcterms:modified>
</cp:coreProperties>
</file>