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76" r:id="rId4"/>
    <p:sldId id="279" r:id="rId5"/>
    <p:sldId id="280" r:id="rId6"/>
    <p:sldId id="281" r:id="rId7"/>
    <p:sldId id="282" r:id="rId8"/>
    <p:sldId id="28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660" autoAdjust="0"/>
  </p:normalViewPr>
  <p:slideViewPr>
    <p:cSldViewPr>
      <p:cViewPr>
        <p:scale>
          <a:sx n="75" d="100"/>
          <a:sy n="75" d="100"/>
        </p:scale>
        <p:origin x="888" y="35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3982D4-381D-4B7B-A1A5-B3B6E72EF21D}"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427296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40446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654937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
        <p:nvSpPr>
          <p:cNvPr id="9" name="Rectangle 8">
            <a:extLst>
              <a:ext uri="{FF2B5EF4-FFF2-40B4-BE49-F238E27FC236}">
                <a16:creationId xmlns:a16="http://schemas.microsoft.com/office/drawing/2014/main" id="{494CE6AF-D938-7C85-3949-7D2A7663097B}"/>
              </a:ext>
            </a:extLst>
          </p:cNvPr>
          <p:cNvSpPr/>
          <p:nvPr userDrawn="1"/>
        </p:nvSpPr>
        <p:spPr>
          <a:xfrm flipV="1">
            <a:off x="457200" y="1324294"/>
            <a:ext cx="8229600" cy="45719"/>
          </a:xfrm>
          <a:prstGeom prst="rect">
            <a:avLst/>
          </a:prstGeom>
          <a:gradFill flip="none" rotWithShape="1">
            <a:gsLst>
              <a:gs pos="0">
                <a:schemeClr val="accent1">
                  <a:tint val="66000"/>
                  <a:satMod val="160000"/>
                </a:schemeClr>
              </a:gs>
              <a:gs pos="30000">
                <a:srgbClr val="0070C0"/>
              </a:gs>
              <a:gs pos="60000">
                <a:schemeClr val="accent1">
                  <a:tint val="23500"/>
                  <a:satMod val="16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32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982D4-381D-4B7B-A1A5-B3B6E72EF21D}"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50825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3982D4-381D-4B7B-A1A5-B3B6E72EF21D}"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40395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3982D4-381D-4B7B-A1A5-B3B6E72EF21D}" type="datetimeFigureOut">
              <a:rPr lang="en-US" smtClean="0"/>
              <a:t>7/13/2025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08297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3982D4-381D-4B7B-A1A5-B3B6E72EF21D}" type="datetimeFigureOut">
              <a:rPr lang="en-US" smtClean="0"/>
              <a:t>7/13/2025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82093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982D4-381D-4B7B-A1A5-B3B6E72EF21D}" type="datetimeFigureOut">
              <a:rPr lang="en-US" smtClean="0"/>
              <a:t>7/13/2025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63278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982D4-381D-4B7B-A1A5-B3B6E72EF21D}"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37593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982D4-381D-4B7B-A1A5-B3B6E72EF21D}"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212419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982D4-381D-4B7B-A1A5-B3B6E72EF21D}" type="datetimeFigureOut">
              <a:rPr lang="en-US" smtClean="0"/>
              <a:t>7/13/2025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E1C58-9764-4FBC-AFC2-4E640D57BFFA}" type="slidenum">
              <a:rPr lang="en-US" smtClean="0"/>
              <a:t>‹#›</a:t>
            </a:fld>
            <a:endParaRPr lang="en-US"/>
          </a:p>
        </p:txBody>
      </p:sp>
    </p:spTree>
    <p:extLst>
      <p:ext uri="{BB962C8B-B14F-4D97-AF65-F5344CB8AC3E}">
        <p14:creationId xmlns:p14="http://schemas.microsoft.com/office/powerpoint/2010/main" val="2277254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Oriented Design and C</a:t>
            </a:r>
          </a:p>
        </p:txBody>
      </p:sp>
      <p:sp>
        <p:nvSpPr>
          <p:cNvPr id="3" name="Subtitle 2"/>
          <p:cNvSpPr>
            <a:spLocks noGrp="1"/>
          </p:cNvSpPr>
          <p:nvPr>
            <p:ph type="subTitle" idx="1"/>
          </p:nvPr>
        </p:nvSpPr>
        <p:spPr/>
        <p:txBody>
          <a:bodyPr/>
          <a:lstStyle/>
          <a:p>
            <a:r>
              <a:rPr lang="en-US" dirty="0"/>
              <a:t>David </a:t>
            </a:r>
            <a:r>
              <a:rPr lang="en-US" dirty="0" err="1"/>
              <a:t>Sackstein</a:t>
            </a:r>
            <a:endParaRPr lang="en-US" dirty="0"/>
          </a:p>
        </p:txBody>
      </p:sp>
    </p:spTree>
    <p:extLst>
      <p:ext uri="{BB962C8B-B14F-4D97-AF65-F5344CB8AC3E}">
        <p14:creationId xmlns:p14="http://schemas.microsoft.com/office/powerpoint/2010/main" val="168230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F69BD-3185-84A7-09D7-ACE014C61F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74AD48-6E92-F762-79F2-21C79BFB9612}"/>
              </a:ext>
            </a:extLst>
          </p:cNvPr>
          <p:cNvSpPr>
            <a:spLocks noGrp="1"/>
          </p:cNvSpPr>
          <p:nvPr>
            <p:ph type="title"/>
          </p:nvPr>
        </p:nvSpPr>
        <p:spPr>
          <a:xfrm>
            <a:off x="457200" y="274638"/>
            <a:ext cx="8229600" cy="1143000"/>
          </a:xfrm>
        </p:spPr>
        <p:txBody>
          <a:bodyPr/>
          <a:lstStyle/>
          <a:p>
            <a:r>
              <a:rPr lang="en-US" dirty="0"/>
              <a:t>Overview</a:t>
            </a:r>
          </a:p>
        </p:txBody>
      </p:sp>
      <p:sp>
        <p:nvSpPr>
          <p:cNvPr id="3" name="Content Placeholder 2">
            <a:extLst>
              <a:ext uri="{FF2B5EF4-FFF2-40B4-BE49-F238E27FC236}">
                <a16:creationId xmlns:a16="http://schemas.microsoft.com/office/drawing/2014/main" id="{C19F1633-DD45-0A4C-B625-6C7BF418C0A4}"/>
              </a:ext>
            </a:extLst>
          </p:cNvPr>
          <p:cNvSpPr>
            <a:spLocks noGrp="1"/>
          </p:cNvSpPr>
          <p:nvPr>
            <p:ph idx="1"/>
          </p:nvPr>
        </p:nvSpPr>
        <p:spPr>
          <a:xfrm>
            <a:off x="457200" y="1600200"/>
            <a:ext cx="8229600" cy="4525963"/>
          </a:xfrm>
        </p:spPr>
        <p:txBody>
          <a:bodyPr>
            <a:normAutofit fontScale="70000" lnSpcReduction="20000"/>
          </a:bodyPr>
          <a:lstStyle/>
          <a:p>
            <a:r>
              <a:rPr lang="en-US" dirty="0"/>
              <a:t>In Module 1 we discussed the benefits of OOD. In particular, that it helps us enforce encapsulation and enables programming by interface.</a:t>
            </a:r>
          </a:p>
          <a:p>
            <a:r>
              <a:rPr lang="en-US" dirty="0"/>
              <a:t>But in some embedded environments, we do not have access to a C++ compiler, and we are stuck with C. </a:t>
            </a:r>
          </a:p>
          <a:p>
            <a:r>
              <a:rPr lang="en-US" dirty="0"/>
              <a:t>As Bjarne Stroustrup put it, C++ is a better C, but this is not to say we cannot emulate some capabilities in C.</a:t>
            </a:r>
          </a:p>
          <a:p>
            <a:r>
              <a:rPr lang="en-US" dirty="0"/>
              <a:t>In this module we will explore techniques for implementing Object Oriented Development in C. We will learn how to enforce the visibility of methods, implement interfaces, and work with callbacks that have contexts.</a:t>
            </a:r>
          </a:p>
          <a:p>
            <a:r>
              <a:rPr lang="en-US" dirty="0"/>
              <a:t>We will also learn about the interoperability of C and C++. This is important because it gives you the choice to upgrade parts of your project from C to C++ without affecting other parts.</a:t>
            </a:r>
          </a:p>
        </p:txBody>
      </p:sp>
    </p:spTree>
    <p:extLst>
      <p:ext uri="{BB962C8B-B14F-4D97-AF65-F5344CB8AC3E}">
        <p14:creationId xmlns:p14="http://schemas.microsoft.com/office/powerpoint/2010/main" val="418286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Agenda</a:t>
            </a:r>
          </a:p>
        </p:txBody>
      </p:sp>
      <p:sp>
        <p:nvSpPr>
          <p:cNvPr id="3" name="Content Placeholder 2"/>
          <p:cNvSpPr>
            <a:spLocks noGrp="1"/>
          </p:cNvSpPr>
          <p:nvPr>
            <p:ph idx="1"/>
          </p:nvPr>
        </p:nvSpPr>
        <p:spPr>
          <a:xfrm>
            <a:off x="457200" y="1600200"/>
            <a:ext cx="8229600" cy="4525963"/>
          </a:xfrm>
        </p:spPr>
        <p:txBody>
          <a:bodyPr>
            <a:normAutofit/>
          </a:bodyPr>
          <a:lstStyle/>
          <a:p>
            <a:r>
              <a:rPr lang="en-US" dirty="0"/>
              <a:t>Defining an object in C</a:t>
            </a:r>
          </a:p>
          <a:p>
            <a:r>
              <a:rPr lang="en-US" dirty="0"/>
              <a:t>Abstractions and interfaces</a:t>
            </a:r>
          </a:p>
          <a:p>
            <a:r>
              <a:rPr lang="en-US" dirty="0"/>
              <a:t>Working with callbacks that have contexts</a:t>
            </a:r>
          </a:p>
          <a:p>
            <a:r>
              <a:rPr lang="en-US" dirty="0"/>
              <a:t>Calling C code from C++</a:t>
            </a:r>
          </a:p>
          <a:p>
            <a:r>
              <a:rPr lang="en-US" dirty="0"/>
              <a:t>Calling C++ code from C</a:t>
            </a:r>
          </a:p>
          <a:p>
            <a:endParaRPr lang="en-US" dirty="0"/>
          </a:p>
          <a:p>
            <a:endParaRPr lang="en-US" dirty="0"/>
          </a:p>
          <a:p>
            <a:endParaRPr lang="en-US" dirty="0"/>
          </a:p>
        </p:txBody>
      </p:sp>
    </p:spTree>
    <p:extLst>
      <p:ext uri="{BB962C8B-B14F-4D97-AF65-F5344CB8AC3E}">
        <p14:creationId xmlns:p14="http://schemas.microsoft.com/office/powerpoint/2010/main" val="3564365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AF0DC-01F8-8092-6797-1FEC442C40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0412BC-108D-9ED3-FEBF-1F012395E11D}"/>
              </a:ext>
            </a:extLst>
          </p:cNvPr>
          <p:cNvSpPr>
            <a:spLocks noGrp="1"/>
          </p:cNvSpPr>
          <p:nvPr>
            <p:ph type="title"/>
          </p:nvPr>
        </p:nvSpPr>
        <p:spPr>
          <a:xfrm>
            <a:off x="457200" y="274638"/>
            <a:ext cx="8229600" cy="1143000"/>
          </a:xfrm>
        </p:spPr>
        <p:txBody>
          <a:bodyPr/>
          <a:lstStyle/>
          <a:p>
            <a:r>
              <a:rPr lang="en-US" dirty="0"/>
              <a:t>Defining an object in C</a:t>
            </a:r>
          </a:p>
        </p:txBody>
      </p:sp>
      <p:sp>
        <p:nvSpPr>
          <p:cNvPr id="3" name="Content Placeholder 2">
            <a:extLst>
              <a:ext uri="{FF2B5EF4-FFF2-40B4-BE49-F238E27FC236}">
                <a16:creationId xmlns:a16="http://schemas.microsoft.com/office/drawing/2014/main" id="{1422B50A-A789-E808-7FFB-AE7406E42EF9}"/>
              </a:ext>
            </a:extLst>
          </p:cNvPr>
          <p:cNvSpPr>
            <a:spLocks noGrp="1"/>
          </p:cNvSpPr>
          <p:nvPr>
            <p:ph idx="1"/>
          </p:nvPr>
        </p:nvSpPr>
        <p:spPr>
          <a:xfrm>
            <a:off x="457200" y="1600200"/>
            <a:ext cx="8229600" cy="4525963"/>
          </a:xfrm>
        </p:spPr>
        <p:txBody>
          <a:bodyPr>
            <a:normAutofit fontScale="92500" lnSpcReduction="20000"/>
          </a:bodyPr>
          <a:lstStyle/>
          <a:p>
            <a:r>
              <a:rPr lang="en-US" dirty="0"/>
              <a:t>In a header define a struct.</a:t>
            </a:r>
          </a:p>
          <a:p>
            <a:r>
              <a:rPr lang="en-US" dirty="0"/>
              <a:t>In a c file with the same name, define methods that accept a pointer to the struct as their first parameter (you can call it ‘this’).</a:t>
            </a:r>
          </a:p>
          <a:p>
            <a:r>
              <a:rPr lang="en-US" dirty="0"/>
              <a:t>Define a constructor and a destructor</a:t>
            </a:r>
          </a:p>
          <a:p>
            <a:r>
              <a:rPr lang="en-US" dirty="0"/>
              <a:t>In the header declare the methods you want public.</a:t>
            </a:r>
          </a:p>
          <a:p>
            <a:r>
              <a:rPr lang="en-US" dirty="0"/>
              <a:t>Do not declare the methods you want private </a:t>
            </a:r>
          </a:p>
          <a:p>
            <a:r>
              <a:rPr lang="en-US" dirty="0"/>
              <a:t>In the source file mark the methods you want private as static.</a:t>
            </a:r>
          </a:p>
          <a:p>
            <a:endParaRPr lang="en-US" dirty="0"/>
          </a:p>
        </p:txBody>
      </p:sp>
    </p:spTree>
    <p:extLst>
      <p:ext uri="{BB962C8B-B14F-4D97-AF65-F5344CB8AC3E}">
        <p14:creationId xmlns:p14="http://schemas.microsoft.com/office/powerpoint/2010/main" val="67244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B4240-5100-2176-92ED-9888C2DDCD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D2C8BA-E329-7207-80B8-872C24B7ED56}"/>
              </a:ext>
            </a:extLst>
          </p:cNvPr>
          <p:cNvSpPr>
            <a:spLocks noGrp="1"/>
          </p:cNvSpPr>
          <p:nvPr>
            <p:ph type="title"/>
          </p:nvPr>
        </p:nvSpPr>
        <p:spPr>
          <a:xfrm>
            <a:off x="457200" y="274638"/>
            <a:ext cx="8229600" cy="1143000"/>
          </a:xfrm>
        </p:spPr>
        <p:txBody>
          <a:bodyPr/>
          <a:lstStyle/>
          <a:p>
            <a:r>
              <a:rPr lang="en-US" dirty="0"/>
              <a:t>Abstractions and interfaces</a:t>
            </a:r>
          </a:p>
        </p:txBody>
      </p:sp>
      <p:sp>
        <p:nvSpPr>
          <p:cNvPr id="3" name="Content Placeholder 2">
            <a:extLst>
              <a:ext uri="{FF2B5EF4-FFF2-40B4-BE49-F238E27FC236}">
                <a16:creationId xmlns:a16="http://schemas.microsoft.com/office/drawing/2014/main" id="{5AFC4EC6-B549-48B4-8E94-D64455989AFF}"/>
              </a:ext>
            </a:extLst>
          </p:cNvPr>
          <p:cNvSpPr>
            <a:spLocks noGrp="1"/>
          </p:cNvSpPr>
          <p:nvPr>
            <p:ph idx="1"/>
          </p:nvPr>
        </p:nvSpPr>
        <p:spPr>
          <a:xfrm>
            <a:off x="457200" y="1600200"/>
            <a:ext cx="8229600" cy="4525963"/>
          </a:xfrm>
        </p:spPr>
        <p:txBody>
          <a:bodyPr>
            <a:normAutofit/>
          </a:bodyPr>
          <a:lstStyle/>
          <a:p>
            <a:r>
              <a:rPr lang="en-US" dirty="0"/>
              <a:t>You can define an interface as a struct with fields that are function pointers.</a:t>
            </a:r>
          </a:p>
          <a:p>
            <a:endParaRPr lang="en-US" dirty="0"/>
          </a:p>
        </p:txBody>
      </p:sp>
    </p:spTree>
    <p:extLst>
      <p:ext uri="{BB962C8B-B14F-4D97-AF65-F5344CB8AC3E}">
        <p14:creationId xmlns:p14="http://schemas.microsoft.com/office/powerpoint/2010/main" val="3217045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33699-E658-F5FA-4CAF-F24089605D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7615D4-2700-E97F-7687-C0552144015C}"/>
              </a:ext>
            </a:extLst>
          </p:cNvPr>
          <p:cNvSpPr>
            <a:spLocks noGrp="1"/>
          </p:cNvSpPr>
          <p:nvPr>
            <p:ph type="title"/>
          </p:nvPr>
        </p:nvSpPr>
        <p:spPr>
          <a:xfrm>
            <a:off x="457200" y="274638"/>
            <a:ext cx="8229600" cy="1143000"/>
          </a:xfrm>
        </p:spPr>
        <p:txBody>
          <a:bodyPr>
            <a:normAutofit/>
          </a:bodyPr>
          <a:lstStyle/>
          <a:p>
            <a:r>
              <a:rPr lang="en-US" dirty="0"/>
              <a:t>Callbacks that have contexts</a:t>
            </a:r>
          </a:p>
        </p:txBody>
      </p:sp>
      <p:sp>
        <p:nvSpPr>
          <p:cNvPr id="3" name="Content Placeholder 2">
            <a:extLst>
              <a:ext uri="{FF2B5EF4-FFF2-40B4-BE49-F238E27FC236}">
                <a16:creationId xmlns:a16="http://schemas.microsoft.com/office/drawing/2014/main" id="{408E7991-1F94-738D-6E1C-A3129E366F38}"/>
              </a:ext>
            </a:extLst>
          </p:cNvPr>
          <p:cNvSpPr>
            <a:spLocks noGrp="1"/>
          </p:cNvSpPr>
          <p:nvPr>
            <p:ph idx="1"/>
          </p:nvPr>
        </p:nvSpPr>
        <p:spPr>
          <a:xfrm>
            <a:off x="457200" y="1600200"/>
            <a:ext cx="8229600" cy="4525963"/>
          </a:xfrm>
        </p:spPr>
        <p:txBody>
          <a:bodyPr>
            <a:normAutofit/>
          </a:bodyPr>
          <a:lstStyle/>
          <a:p>
            <a:endParaRPr lang="en-US" dirty="0"/>
          </a:p>
        </p:txBody>
      </p:sp>
    </p:spTree>
    <p:extLst>
      <p:ext uri="{BB962C8B-B14F-4D97-AF65-F5344CB8AC3E}">
        <p14:creationId xmlns:p14="http://schemas.microsoft.com/office/powerpoint/2010/main" val="180875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8A86F-FE99-09A3-D8A2-B7AAA4270A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880EDA-A495-E0B6-86B8-A193D8DABB45}"/>
              </a:ext>
            </a:extLst>
          </p:cNvPr>
          <p:cNvSpPr>
            <a:spLocks noGrp="1"/>
          </p:cNvSpPr>
          <p:nvPr>
            <p:ph type="title"/>
          </p:nvPr>
        </p:nvSpPr>
        <p:spPr>
          <a:xfrm>
            <a:off x="457200" y="274638"/>
            <a:ext cx="8229600" cy="1143000"/>
          </a:xfrm>
        </p:spPr>
        <p:txBody>
          <a:bodyPr>
            <a:normAutofit/>
          </a:bodyPr>
          <a:lstStyle/>
          <a:p>
            <a:r>
              <a:rPr lang="en-US" dirty="0"/>
              <a:t>Calling C code from C++</a:t>
            </a:r>
          </a:p>
        </p:txBody>
      </p:sp>
      <p:sp>
        <p:nvSpPr>
          <p:cNvPr id="5" name="Content Placeholder 4">
            <a:extLst>
              <a:ext uri="{FF2B5EF4-FFF2-40B4-BE49-F238E27FC236}">
                <a16:creationId xmlns:a16="http://schemas.microsoft.com/office/drawing/2014/main" id="{4CD091E2-4343-50B0-DBA1-524285FF771E}"/>
              </a:ext>
            </a:extLst>
          </p:cNvPr>
          <p:cNvSpPr>
            <a:spLocks noGrp="1"/>
          </p:cNvSpPr>
          <p:nvPr>
            <p:ph idx="1"/>
          </p:nvPr>
        </p:nvSpPr>
        <p:spPr/>
        <p:txBody>
          <a:bodyPr>
            <a:normAutofit/>
          </a:bodyPr>
          <a:lstStyle/>
          <a:p>
            <a:r>
              <a:rPr lang="en-US" dirty="0"/>
              <a:t>In C++ function names are not what they seem.</a:t>
            </a:r>
          </a:p>
          <a:p>
            <a:r>
              <a:rPr lang="en-US" dirty="0"/>
              <a:t>They are mangled to include information about the arguments and their types.</a:t>
            </a:r>
          </a:p>
          <a:p>
            <a:r>
              <a:rPr lang="en-US" dirty="0"/>
              <a:t>You can prevent the compiler from mangling names using extern “C” {}</a:t>
            </a:r>
          </a:p>
          <a:p>
            <a:r>
              <a:rPr lang="en-US" dirty="0"/>
              <a:t>To call the functions in </a:t>
            </a:r>
            <a:r>
              <a:rPr lang="en-US" dirty="0" err="1"/>
              <a:t>c.h</a:t>
            </a:r>
            <a:r>
              <a:rPr lang="en-US" dirty="0"/>
              <a:t> from </a:t>
            </a:r>
            <a:r>
              <a:rPr lang="en-US" dirty="0" err="1"/>
              <a:t>c++</a:t>
            </a:r>
            <a:r>
              <a:rPr lang="en-US" dirty="0"/>
              <a:t> you need to wrap the inclusion of </a:t>
            </a:r>
            <a:r>
              <a:rPr lang="en-US" dirty="0" err="1"/>
              <a:t>c.h</a:t>
            </a:r>
            <a:r>
              <a:rPr lang="en-US" dirty="0"/>
              <a:t> with extern “C” {}</a:t>
            </a:r>
          </a:p>
        </p:txBody>
      </p:sp>
    </p:spTree>
    <p:extLst>
      <p:ext uri="{BB962C8B-B14F-4D97-AF65-F5344CB8AC3E}">
        <p14:creationId xmlns:p14="http://schemas.microsoft.com/office/powerpoint/2010/main" val="2373936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4158F-E198-56AD-69BD-2C9F1A45AC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1BA216-37BB-9B82-9AA5-59A617888DAE}"/>
              </a:ext>
            </a:extLst>
          </p:cNvPr>
          <p:cNvSpPr>
            <a:spLocks noGrp="1"/>
          </p:cNvSpPr>
          <p:nvPr>
            <p:ph type="title"/>
          </p:nvPr>
        </p:nvSpPr>
        <p:spPr>
          <a:xfrm>
            <a:off x="457200" y="274638"/>
            <a:ext cx="8229600" cy="1143000"/>
          </a:xfrm>
        </p:spPr>
        <p:txBody>
          <a:bodyPr/>
          <a:lstStyle/>
          <a:p>
            <a:r>
              <a:rPr lang="en-US" dirty="0"/>
              <a:t>Calling C++ code from C</a:t>
            </a:r>
          </a:p>
        </p:txBody>
      </p:sp>
      <p:sp>
        <p:nvSpPr>
          <p:cNvPr id="3" name="Content Placeholder 2">
            <a:extLst>
              <a:ext uri="{FF2B5EF4-FFF2-40B4-BE49-F238E27FC236}">
                <a16:creationId xmlns:a16="http://schemas.microsoft.com/office/drawing/2014/main" id="{D35ED43E-8D5D-7388-89E3-64E9F652EB2B}"/>
              </a:ext>
            </a:extLst>
          </p:cNvPr>
          <p:cNvSpPr>
            <a:spLocks noGrp="1"/>
          </p:cNvSpPr>
          <p:nvPr>
            <p:ph idx="1"/>
          </p:nvPr>
        </p:nvSpPr>
        <p:spPr>
          <a:xfrm>
            <a:off x="457200" y="1600200"/>
            <a:ext cx="8229600" cy="4525963"/>
          </a:xfrm>
        </p:spPr>
        <p:txBody>
          <a:bodyPr>
            <a:normAutofit/>
          </a:bodyPr>
          <a:lstStyle/>
          <a:p>
            <a:r>
              <a:rPr lang="en-US" dirty="0"/>
              <a:t>For the same reason, you can only call a C++ method from C if it is not name mangled.</a:t>
            </a:r>
          </a:p>
          <a:p>
            <a:r>
              <a:rPr lang="en-US" dirty="0"/>
              <a:t>For C++ methods wrap the declaration in the header and the implementation in extern “C”</a:t>
            </a:r>
          </a:p>
        </p:txBody>
      </p:sp>
    </p:spTree>
    <p:extLst>
      <p:ext uri="{BB962C8B-B14F-4D97-AF65-F5344CB8AC3E}">
        <p14:creationId xmlns:p14="http://schemas.microsoft.com/office/powerpoint/2010/main" val="1642054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TotalTime>
  <Words>403</Words>
  <Application>Microsoft Office PowerPoint</Application>
  <PresentationFormat>On-screen Show (4:3)</PresentationFormat>
  <Paragraphs>33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Object Oriented Design and C</vt:lpstr>
      <vt:lpstr>Overview</vt:lpstr>
      <vt:lpstr>Agenda</vt:lpstr>
      <vt:lpstr>Defining an object in C</vt:lpstr>
      <vt:lpstr>Abstractions and interfaces</vt:lpstr>
      <vt:lpstr>Callbacks that have contexts</vt:lpstr>
      <vt:lpstr>Calling C code from C++</vt:lpstr>
      <vt:lpstr>Calling C++ code from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Sackstein</dc:creator>
  <cp:lastModifiedBy>David Sackstein</cp:lastModifiedBy>
  <cp:revision>335</cp:revision>
  <dcterms:created xsi:type="dcterms:W3CDTF">2018-03-26T13:04:32Z</dcterms:created>
  <dcterms:modified xsi:type="dcterms:W3CDTF">2025-07-12T22:05:14Z</dcterms:modified>
</cp:coreProperties>
</file>